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686" r:id="rId4"/>
  </p:sldMasterIdLst>
  <p:notesMasterIdLst>
    <p:notesMasterId r:id="rId30"/>
  </p:notesMasterIdLst>
  <p:sldIdLst>
    <p:sldId id="519" r:id="rId5"/>
    <p:sldId id="474" r:id="rId6"/>
    <p:sldId id="577" r:id="rId7"/>
    <p:sldId id="576" r:id="rId8"/>
    <p:sldId id="562" r:id="rId9"/>
    <p:sldId id="578" r:id="rId10"/>
    <p:sldId id="575" r:id="rId11"/>
    <p:sldId id="579" r:id="rId12"/>
    <p:sldId id="520" r:id="rId13"/>
    <p:sldId id="563" r:id="rId14"/>
    <p:sldId id="564" r:id="rId15"/>
    <p:sldId id="565" r:id="rId16"/>
    <p:sldId id="543" r:id="rId17"/>
    <p:sldId id="544" r:id="rId18"/>
    <p:sldId id="545" r:id="rId19"/>
    <p:sldId id="546" r:id="rId20"/>
    <p:sldId id="566" r:id="rId21"/>
    <p:sldId id="580" r:id="rId22"/>
    <p:sldId id="581" r:id="rId23"/>
    <p:sldId id="567" r:id="rId24"/>
    <p:sldId id="549" r:id="rId25"/>
    <p:sldId id="568" r:id="rId26"/>
    <p:sldId id="569" r:id="rId27"/>
    <p:sldId id="346" r:id="rId28"/>
    <p:sldId id="554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CC"/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040" autoAdjust="0"/>
    <p:restoredTop sz="94660"/>
  </p:normalViewPr>
  <p:slideViewPr>
    <p:cSldViewPr snapToGrid="0">
      <p:cViewPr>
        <p:scale>
          <a:sx n="71" d="100"/>
          <a:sy n="71" d="100"/>
        </p:scale>
        <p:origin x="-53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787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6588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pPr>
                <a:defRPr/>
              </a:pPr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pPr>
                <a:defRPr/>
              </a:pPr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pPr>
                <a:defRPr/>
              </a:pPr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8844380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pPr>
                <a:defRPr/>
              </a:pPr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=""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92141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62388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="" xmlns:p14="http://schemas.microsoft.com/office/powerpoint/2010/main" val="2869428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pPr>
                <a:defRPr/>
              </a:pPr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pPr>
                <a:defRPr/>
              </a:pPr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427275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753440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60551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91943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813979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533862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921950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05193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486314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9815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pPr>
                <a:defRPr/>
              </a:pPr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87438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="" xmlns:p14="http://schemas.microsoft.com/office/powerpoint/2010/main" val="16272368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pPr>
                <a:defRPr/>
              </a:pPr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pPr>
                <a:defRPr/>
              </a:pPr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pPr>
                <a:defRPr/>
              </a:pPr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pPr>
                <a:defRPr/>
              </a:pPr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pPr>
                <a:defRPr/>
              </a:pPr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56" r:id="rId14"/>
  </p:sldLayoutIdLst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57" r:id="rId12"/>
    <p:sldLayoutId id="2147483758" r:id="rId13"/>
    <p:sldLayoutId id="2147483761" r:id="rId14"/>
  </p:sldLayoutIdLst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3998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1.xml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=""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=""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=""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XẤU HỔ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=""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=""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Arial-Rounded" panose="020B0500000000000000" pitchFamily="34" charset="0"/>
                  <a:cs typeface="Arial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373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lạt</a:t>
                </a:r>
                <a:r>
                  <a:rPr kumimoji="0" lang="en-US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xạt</a:t>
                </a:r>
                <a:r>
                  <a:rPr kumimoji="0" lang="en-US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: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Arial-Rounded" panose="020B0500000000000000" pitchFamily="34" charset="0"/>
                  <a:cs typeface="Arial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Tiếng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va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chạm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lá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khô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=""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>
                <a:extLst>
                  <a:ext uri="{FF2B5EF4-FFF2-40B4-BE49-F238E27FC236}">
                    <a16:creationId xmlns=""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Arial-Rounded" panose="020B0500000000000000" pitchFamily="34" charset="0"/>
                  <a:cs typeface="Arial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=""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373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xuýt</a:t>
                </a:r>
                <a:r>
                  <a:rPr kumimoji="0" lang="en-US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xoa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Arial-Rounded" panose="020B0500000000000000" pitchFamily="34" charset="0"/>
                  <a:cs typeface="Arial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  <a:sym typeface="+mn-lt"/>
                  </a:rPr>
                  <a:t>Cách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  <a:sym typeface="+mn-lt"/>
                  </a:rPr>
                  <a:t>thể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  <a:sym typeface="+mn-lt"/>
                  </a:rPr>
                  <a:t>hiện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  <a:sym typeface="+mn-lt"/>
                  </a:rPr>
                  <a:t>cảm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  <a:sym typeface="+mn-lt"/>
                  </a:rPr>
                  <a:t>xúc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+mn-lt"/>
                </a:endParaRPr>
              </a:p>
            </p:txBody>
          </p:sp>
        </p:grpSp>
        <p:cxnSp>
          <p:nvCxnSpPr>
            <p:cNvPr id="55" name="10">
              <a:extLst>
                <a:ext uri="{FF2B5EF4-FFF2-40B4-BE49-F238E27FC236}">
                  <a16:creationId xmlns=""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E91D45DE-819A-4647-9C53-FA455570D9E6}"/>
              </a:ext>
            </a:extLst>
          </p:cNvPr>
          <p:cNvGrpSpPr/>
          <p:nvPr/>
        </p:nvGrpSpPr>
        <p:grpSpPr>
          <a:xfrm>
            <a:off x="7735335" y="886313"/>
            <a:ext cx="3822655" cy="2315191"/>
            <a:chOff x="3770522" y="943551"/>
            <a:chExt cx="3822655" cy="2315191"/>
          </a:xfrm>
        </p:grpSpPr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C16C8A6E-8B44-4196-9A51-5CAA7A0FA07A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35" name="Hexagon 34">
                <a:extLst>
                  <a:ext uri="{FF2B5EF4-FFF2-40B4-BE49-F238E27FC236}">
                    <a16:creationId xmlns="" xmlns:a16="http://schemas.microsoft.com/office/drawing/2014/main" id="{88DADB4A-C859-4881-A30E-DE4318251795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Arial-Rounded" panose="020B0500000000000000" pitchFamily="34" charset="0"/>
                  <a:cs typeface="Arial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669DEAF5-2DB4-452B-88D1-B3470883DADB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xôn</a:t>
                </a:r>
                <a:r>
                  <a:rPr kumimoji="0" lang="en-US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xao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Arial-Rounded" panose="020B0500000000000000" pitchFamily="34" charset="0"/>
                  <a:cs typeface="Arial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Nhiều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âm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thanh</a:t>
                </a:r>
                <a:r>
                  <a:rPr lang="en-US" sz="2800" dirty="0">
                    <a:solidFill>
                      <a:srgbClr val="231F20"/>
                    </a:solidFill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, </a:t>
                </a:r>
                <a:r>
                  <a:rPr lang="en-US" sz="2800" dirty="0" err="1">
                    <a:solidFill>
                      <a:srgbClr val="231F20"/>
                    </a:solidFill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tiếng</a:t>
                </a:r>
                <a:r>
                  <a:rPr lang="en-US" sz="2800" dirty="0">
                    <a:solidFill>
                      <a:srgbClr val="231F20"/>
                    </a:solidFill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231F20"/>
                    </a:solidFill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nói</a:t>
                </a:r>
                <a:r>
                  <a:rPr lang="en-US" sz="2800" dirty="0">
                    <a:solidFill>
                      <a:srgbClr val="231F20"/>
                    </a:solidFill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231F20"/>
                    </a:solidFill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nhỏ</a:t>
                </a:r>
                <a:r>
                  <a:rPr lang="en-US" sz="2800" dirty="0">
                    <a:solidFill>
                      <a:srgbClr val="231F20"/>
                    </a:solidFill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231F20"/>
                    </a:solidFill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phát</a:t>
                </a:r>
                <a:r>
                  <a:rPr lang="en-US" sz="2800" dirty="0">
                    <a:solidFill>
                      <a:srgbClr val="231F20"/>
                    </a:solidFill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 ra </a:t>
                </a:r>
                <a:r>
                  <a:rPr lang="en-US" sz="2800" dirty="0" err="1">
                    <a:solidFill>
                      <a:srgbClr val="231F20"/>
                    </a:solidFill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cùng</a:t>
                </a:r>
                <a:r>
                  <a:rPr lang="en-US" sz="2800" dirty="0">
                    <a:solidFill>
                      <a:srgbClr val="231F20"/>
                    </a:solidFill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rgbClr val="231F20"/>
                    </a:solidFill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lúc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+mn-lt"/>
                </a:endParaRPr>
              </a:p>
            </p:txBody>
          </p:sp>
        </p:grpSp>
        <p:cxnSp>
          <p:nvCxnSpPr>
            <p:cNvPr id="33" name="10">
              <a:extLst>
                <a:ext uri="{FF2B5EF4-FFF2-40B4-BE49-F238E27FC236}">
                  <a16:creationId xmlns="" xmlns:a16="http://schemas.microsoft.com/office/drawing/2014/main" id="{DFF17D4D-89DB-4E79-A8A5-0C723FA1E74D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E0BA9217-075C-4C78-B297-C59446395BC9}"/>
              </a:ext>
            </a:extLst>
          </p:cNvPr>
          <p:cNvGrpSpPr/>
          <p:nvPr/>
        </p:nvGrpSpPr>
        <p:grpSpPr>
          <a:xfrm>
            <a:off x="7643427" y="3512302"/>
            <a:ext cx="3822655" cy="2315191"/>
            <a:chOff x="3770522" y="943551"/>
            <a:chExt cx="3822655" cy="2315191"/>
          </a:xfrm>
        </p:grpSpPr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86469B70-A891-47DF-B8BC-BF10F8821D3A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0" name="Hexagon 39">
                <a:extLst>
                  <a:ext uri="{FF2B5EF4-FFF2-40B4-BE49-F238E27FC236}">
                    <a16:creationId xmlns="" xmlns:a16="http://schemas.microsoft.com/office/drawing/2014/main" id="{1CDA5FAA-3A01-47F7-91F3-22DA14D99808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Arial-Rounded" panose="020B0500000000000000" pitchFamily="34" charset="0"/>
                  <a:cs typeface="Arial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BA21E7A6-2FE1-4FED-94AA-4415EAB5D2B0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thanh</a:t>
                </a:r>
                <a:r>
                  <a:rPr kumimoji="0" lang="en-US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mai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Arial-Rounded" panose="020B0500000000000000" pitchFamily="34" charset="0"/>
                  <a:cs typeface="Arial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Cây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bụi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thấp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quả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mọng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nước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trông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như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quả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itchFamily="34" charset="0"/>
                    <a:ea typeface="Arial-Rounded" panose="020B0500000000000000" pitchFamily="34" charset="0"/>
                    <a:cs typeface="Arial" pitchFamily="34" charset="0"/>
                  </a:rPr>
                  <a:t>dâu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+mn-lt"/>
                </a:endParaRPr>
              </a:p>
            </p:txBody>
          </p:sp>
        </p:grpSp>
        <p:cxnSp>
          <p:nvCxnSpPr>
            <p:cNvPr id="39" name="10">
              <a:extLst>
                <a:ext uri="{FF2B5EF4-FFF2-40B4-BE49-F238E27FC236}">
                  <a16:creationId xmlns="" xmlns:a16="http://schemas.microsoft.com/office/drawing/2014/main" id="{B7F9641D-543A-45DC-9559-161585A74868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9364008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66715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28159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018A257-072D-4267-A2BD-5A17B774D2B6}"/>
              </a:ext>
            </a:extLst>
          </p:cNvPr>
          <p:cNvGrpSpPr/>
          <p:nvPr/>
        </p:nvGrpSpPr>
        <p:grpSpPr>
          <a:xfrm>
            <a:off x="0" y="4028403"/>
            <a:ext cx="10519736" cy="1100057"/>
            <a:chOff x="136243" y="-2131981"/>
            <a:chExt cx="2109019" cy="2986082"/>
          </a:xfrm>
        </p:grpSpPr>
        <p:sp>
          <p:nvSpPr>
            <p:cNvPr id="4" name="Hexagon 3">
              <a:extLst>
                <a:ext uri="{FF2B5EF4-FFF2-40B4-BE49-F238E27FC236}">
                  <a16:creationId xmlns="" xmlns:a16="http://schemas.microsoft.com/office/drawing/2014/main" id="{060C3AA2-4F0E-4255-839D-EEE431D05DAF}"/>
                </a:ext>
              </a:extLst>
            </p:cNvPr>
            <p:cNvSpPr/>
            <p:nvPr/>
          </p:nvSpPr>
          <p:spPr>
            <a:xfrm>
              <a:off x="136243" y="-2131981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D48B638A-2940-4598-B4C0-CC054E381E1E}"/>
                </a:ext>
              </a:extLst>
            </p:cNvPr>
            <p:cNvSpPr txBox="1"/>
            <p:nvPr/>
          </p:nvSpPr>
          <p:spPr>
            <a:xfrm>
              <a:off x="264898" y="-1572234"/>
              <a:ext cx="1913403" cy="158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lvl="0" indent="-742950" algn="just" defTabSz="913256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en-US" sz="3200" dirty="0" err="1">
                  <a:solidFill>
                    <a:srgbClr val="FF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Nghe</a:t>
              </a:r>
              <a:r>
                <a:rPr lang="en-US" sz="3200" dirty="0">
                  <a:solidFill>
                    <a:srgbClr val="FF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tiếng</a:t>
              </a:r>
              <a:r>
                <a:rPr lang="en-US" sz="3200" dirty="0">
                  <a:solidFill>
                    <a:srgbClr val="FF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động</a:t>
              </a:r>
              <a:r>
                <a:rPr lang="en-US" sz="3200" dirty="0">
                  <a:solidFill>
                    <a:srgbClr val="FF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lạ</a:t>
              </a:r>
              <a:r>
                <a:rPr lang="en-US" sz="3200" dirty="0">
                  <a:solidFill>
                    <a:srgbClr val="FF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câu</a:t>
              </a:r>
              <a:r>
                <a:rPr lang="en-US" sz="3200" dirty="0">
                  <a:solidFill>
                    <a:srgbClr val="FF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xấu</a:t>
              </a:r>
              <a:r>
                <a:rPr lang="en-US" sz="3200" dirty="0">
                  <a:solidFill>
                    <a:srgbClr val="FF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hổ</a:t>
              </a:r>
              <a:r>
                <a:rPr lang="en-US" sz="3200" dirty="0">
                  <a:solidFill>
                    <a:srgbClr val="FF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đã</a:t>
              </a:r>
              <a:r>
                <a:rPr lang="en-US" sz="3200" dirty="0">
                  <a:solidFill>
                    <a:srgbClr val="FF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làm</a:t>
              </a:r>
              <a:r>
                <a:rPr lang="en-US" sz="3200" dirty="0">
                  <a:solidFill>
                    <a:srgbClr val="FF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gì</a:t>
              </a:r>
              <a:r>
                <a:rPr lang="en-US" sz="3200" dirty="0">
                  <a:solidFill>
                    <a:srgbClr val="FF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952923" y="5202392"/>
            <a:ext cx="9751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Nghe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tiếng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động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lạ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câu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xấu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hổ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co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rúm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mình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lại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332F39E-6EFB-4C03-9DC5-4CC834EC5314}"/>
              </a:ext>
            </a:extLst>
          </p:cNvPr>
          <p:cNvSpPr txBox="1"/>
          <p:nvPr/>
        </p:nvSpPr>
        <p:spPr>
          <a:xfrm>
            <a:off x="509328" y="1092183"/>
            <a:ext cx="11029574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 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Bỗng dưng gió ào ào nổi lên. Có tiếng động gì lạ lắm. Những chiếc lá khô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lướt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cỏ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Cây xấu hổ co rúm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84EB1CB-B470-4E60-9A49-831FB2C79A5F}"/>
              </a:ext>
            </a:extLst>
          </p:cNvPr>
          <p:cNvSpPr txBox="1"/>
          <p:nvPr/>
        </p:nvSpPr>
        <p:spPr>
          <a:xfrm>
            <a:off x="980134" y="319149"/>
            <a:ext cx="1016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CÂY XẤU HỔ</a:t>
            </a:r>
          </a:p>
        </p:txBody>
      </p:sp>
    </p:spTree>
    <p:extLst>
      <p:ext uri="{BB962C8B-B14F-4D97-AF65-F5344CB8AC3E}">
        <p14:creationId xmlns="" xmlns:p14="http://schemas.microsoft.com/office/powerpoint/2010/main" val="28184847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5795682" y="2439403"/>
            <a:ext cx="62125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2. </a:t>
            </a:r>
            <a:r>
              <a:rPr lang="en-US" altLang="zh-CN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Cây</a:t>
            </a:r>
            <a:r>
              <a:rPr lang="en-US" altLang="zh-CN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cỏ</a:t>
            </a:r>
            <a:r>
              <a:rPr lang="en-US" altLang="zh-CN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xung</a:t>
            </a:r>
            <a:r>
              <a:rPr lang="en-US" altLang="zh-CN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quanh</a:t>
            </a:r>
            <a:r>
              <a:rPr lang="en-US" altLang="zh-CN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xôn</a:t>
            </a:r>
            <a:r>
              <a:rPr lang="en-US" altLang="zh-CN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xao</a:t>
            </a:r>
            <a:r>
              <a:rPr lang="en-US" altLang="zh-CN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vì</a:t>
            </a:r>
            <a:r>
              <a:rPr lang="en-US" altLang="zh-CN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chuyện</a:t>
            </a:r>
            <a:r>
              <a:rPr lang="en-US" altLang="zh-CN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5994547" y="3855427"/>
            <a:ext cx="56237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Cây</a:t>
            </a:r>
            <a:r>
              <a:rPr lang="en-US" altLang="zh-CN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cỏ</a:t>
            </a:r>
            <a:r>
              <a:rPr lang="en-US" altLang="zh-CN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xung</a:t>
            </a:r>
            <a:r>
              <a:rPr lang="en-US" altLang="zh-CN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quanh</a:t>
            </a:r>
            <a:r>
              <a:rPr lang="en-US" altLang="zh-CN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xôn</a:t>
            </a:r>
            <a:r>
              <a:rPr lang="en-US" altLang="zh-CN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xao</a:t>
            </a:r>
            <a:r>
              <a:rPr lang="en-US" altLang="zh-CN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về</a:t>
            </a:r>
            <a:r>
              <a:rPr lang="en-US" altLang="zh-CN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chuyện</a:t>
            </a:r>
            <a:r>
              <a:rPr lang="en-US" altLang="zh-CN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: C</a:t>
            </a:r>
            <a:r>
              <a:rPr lang="vi-VN" altLang="zh-CN" sz="32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ó một con chim xanh biếc, toàn thân long lánh như tự tỏa sáng không biết từ đâu bay tới</a:t>
            </a:r>
            <a:r>
              <a:rPr lang="en-US" altLang="zh-CN" sz="32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156" t="15495" r="46447" b="23246"/>
          <a:stretch/>
        </p:blipFill>
        <p:spPr>
          <a:xfrm>
            <a:off x="1068945" y="2137894"/>
            <a:ext cx="4082604" cy="44303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354106" y="655426"/>
            <a:ext cx="6212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thầm</a:t>
            </a:r>
            <a:r>
              <a:rPr lang="en-US" altLang="zh-CN" sz="3200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đoạn</a:t>
            </a:r>
            <a:r>
              <a:rPr lang="en-US" altLang="zh-CN" sz="3200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2, 3:</a:t>
            </a:r>
            <a:endParaRPr lang="en-US" altLang="zh-CN" sz="3200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4686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0" y="2320628"/>
            <a:ext cx="6653880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BE49D0B-9D2F-4FDD-A935-A55E32B03199}"/>
              </a:ext>
            </a:extLst>
          </p:cNvPr>
          <p:cNvSpPr txBox="1"/>
          <p:nvPr/>
        </p:nvSpPr>
        <p:spPr>
          <a:xfrm>
            <a:off x="165422" y="2814543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3.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Cây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xấu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hổ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tiếc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nuối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điều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55FC693-4CD4-45E5-A67B-974678D90A96}"/>
              </a:ext>
            </a:extLst>
          </p:cNvPr>
          <p:cNvSpPr txBox="1"/>
          <p:nvPr/>
        </p:nvSpPr>
        <p:spPr>
          <a:xfrm>
            <a:off x="376519" y="3699995"/>
            <a:ext cx="10457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Cây</a:t>
            </a:r>
            <a:r>
              <a:rPr lang="en-US" altLang="zh-CN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xấu</a:t>
            </a:r>
            <a:r>
              <a:rPr lang="en-US" altLang="zh-CN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hổ</a:t>
            </a:r>
            <a:r>
              <a:rPr lang="en-US" altLang="zh-CN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tiếc</a:t>
            </a:r>
            <a:r>
              <a:rPr lang="en-US" altLang="zh-CN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nuối</a:t>
            </a:r>
            <a:r>
              <a:rPr lang="en-US" altLang="zh-CN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vì</a:t>
            </a:r>
            <a:r>
              <a:rPr lang="en-US" altLang="zh-CN" sz="3200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: </a:t>
            </a:r>
            <a:r>
              <a:rPr lang="en-US" altLang="zh-CN" sz="3200" dirty="0" err="1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không</a:t>
            </a:r>
            <a:r>
              <a:rPr lang="en-US" altLang="zh-CN" sz="3200" dirty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nhìn</a:t>
            </a:r>
            <a:r>
              <a:rPr lang="en-US" altLang="zh-CN" sz="3200" dirty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thấy</a:t>
            </a:r>
            <a:r>
              <a:rPr lang="en-US" altLang="zh-CN" sz="3200" dirty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chim</a:t>
            </a:r>
            <a:r>
              <a:rPr lang="en-US" altLang="zh-CN" sz="3200" dirty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xanh</a:t>
            </a:r>
            <a:r>
              <a:rPr lang="en-US" altLang="zh-CN" sz="3200" dirty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608108" y="0"/>
            <a:ext cx="1102957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	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Càng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nghe bạn bè trầm trồ, cây xấu hổ càng tiếc. Không biết bao giờ con chim xanh huyền diệu ấy quay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trở 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84EB1CB-B470-4E60-9A49-831FB2C79A5F}"/>
              </a:ext>
            </a:extLst>
          </p:cNvPr>
          <p:cNvSpPr txBox="1"/>
          <p:nvPr/>
        </p:nvSpPr>
        <p:spPr>
          <a:xfrm>
            <a:off x="980134" y="0"/>
            <a:ext cx="1016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CÂY XẤU HỔ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BE49D0B-9D2F-4FDD-A935-A55E32B03199}"/>
              </a:ext>
            </a:extLst>
          </p:cNvPr>
          <p:cNvSpPr txBox="1"/>
          <p:nvPr/>
        </p:nvSpPr>
        <p:spPr>
          <a:xfrm>
            <a:off x="0" y="4836085"/>
            <a:ext cx="8100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Theo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vì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sao</a:t>
            </a:r>
            <a:r>
              <a:rPr lang="en-US" altLang="zh-CN" sz="3200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cây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xấu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hổ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lại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nuối</a:t>
            </a:r>
            <a:r>
              <a:rPr lang="en-US" altLang="zh-CN" sz="3200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tiếc</a:t>
            </a:r>
            <a:r>
              <a:rPr lang="en-US" altLang="zh-CN" sz="3200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55FC693-4CD4-45E5-A67B-974678D90A96}"/>
              </a:ext>
            </a:extLst>
          </p:cNvPr>
          <p:cNvSpPr txBox="1"/>
          <p:nvPr/>
        </p:nvSpPr>
        <p:spPr>
          <a:xfrm>
            <a:off x="340660" y="5479489"/>
            <a:ext cx="10457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Cây</a:t>
            </a:r>
            <a:r>
              <a:rPr lang="en-US" altLang="zh-CN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xấu</a:t>
            </a:r>
            <a:r>
              <a:rPr lang="en-US" altLang="zh-CN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hổ</a:t>
            </a:r>
            <a:r>
              <a:rPr lang="en-US" altLang="zh-CN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tiếc</a:t>
            </a:r>
            <a:r>
              <a:rPr lang="en-US" altLang="zh-CN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nuối</a:t>
            </a:r>
            <a:r>
              <a:rPr lang="en-US" altLang="zh-CN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vì</a:t>
            </a:r>
            <a:r>
              <a:rPr lang="en-US" altLang="zh-CN" sz="3200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mình</a:t>
            </a:r>
            <a:r>
              <a:rPr lang="en-US" altLang="zh-CN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quá</a:t>
            </a:r>
            <a:r>
              <a:rPr lang="en-US" altLang="zh-CN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nhút</a:t>
            </a:r>
            <a:r>
              <a:rPr lang="en-US" altLang="zh-CN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nhát</a:t>
            </a:r>
            <a:r>
              <a:rPr lang="en-US" altLang="zh-CN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không</a:t>
            </a:r>
            <a:r>
              <a:rPr lang="en-US" altLang="zh-CN" sz="3200" dirty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dám</a:t>
            </a:r>
            <a:r>
              <a:rPr lang="en-US" altLang="zh-CN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mở</a:t>
            </a:r>
            <a:r>
              <a:rPr lang="en-US" altLang="zh-CN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mắt</a:t>
            </a:r>
            <a:r>
              <a:rPr lang="en-US" altLang="zh-CN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lá</a:t>
            </a:r>
            <a:r>
              <a:rPr lang="en-US" altLang="zh-CN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ngắm</a:t>
            </a:r>
            <a:r>
              <a:rPr lang="en-US" altLang="zh-CN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con </a:t>
            </a:r>
            <a:r>
              <a:rPr lang="en-US" altLang="zh-CN" sz="3200" dirty="0" err="1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chim</a:t>
            </a:r>
            <a:r>
              <a:rPr lang="en-US" altLang="zh-CN" sz="3200" dirty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xanh</a:t>
            </a:r>
            <a:r>
              <a:rPr lang="en-US" altLang="zh-CN" sz="3200" dirty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53730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495701" y="2487810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500F0A-4DE4-433F-8A78-0AA9EBC3456A}"/>
              </a:ext>
            </a:extLst>
          </p:cNvPr>
          <p:cNvSpPr txBox="1"/>
          <p:nvPr/>
        </p:nvSpPr>
        <p:spPr>
          <a:xfrm>
            <a:off x="1263092" y="2706773"/>
            <a:ext cx="934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4.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hổ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mong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chim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xanh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quay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trở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756368" y="4338038"/>
            <a:ext cx="106601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văn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cho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thấy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cây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hổ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mong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chim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xanh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quay </a:t>
            </a: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trở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: </a:t>
            </a:r>
            <a:r>
              <a:rPr lang="en-US" sz="3200" dirty="0" err="1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Không</a:t>
            </a:r>
            <a:r>
              <a:rPr lang="en-US" sz="320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biết</a:t>
            </a:r>
            <a:r>
              <a:rPr lang="en-US" sz="32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bao</a:t>
            </a:r>
            <a:r>
              <a:rPr lang="en-US" sz="32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giờ</a:t>
            </a:r>
            <a:r>
              <a:rPr lang="en-US" sz="32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chim</a:t>
            </a:r>
            <a:r>
              <a:rPr lang="en-US" sz="32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xanh</a:t>
            </a:r>
            <a:r>
              <a:rPr lang="en-US" sz="32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ấy</a:t>
            </a:r>
            <a:r>
              <a:rPr lang="en-US" sz="32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quay </a:t>
            </a:r>
            <a:r>
              <a:rPr lang="en-US" sz="32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trở</a:t>
            </a:r>
            <a:r>
              <a:rPr lang="en-US" sz="32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lại</a:t>
            </a:r>
            <a:r>
              <a:rPr lang="en-US" sz="32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?</a:t>
            </a:r>
            <a:endParaRPr lang="vi-VN" sz="3200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268506" y="1005050"/>
            <a:ext cx="6212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u="sng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Đọc</a:t>
            </a:r>
            <a:r>
              <a:rPr lang="en-US" altLang="zh-CN" sz="3200" u="sng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u="sng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thầm</a:t>
            </a:r>
            <a:r>
              <a:rPr lang="en-US" altLang="zh-CN" sz="3200" u="sng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</a:t>
            </a:r>
            <a:r>
              <a:rPr lang="en-US" altLang="zh-CN" sz="3200" u="sng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đoạn</a:t>
            </a:r>
            <a:r>
              <a:rPr lang="en-US" altLang="zh-CN" sz="3200" u="sng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 4</a:t>
            </a:r>
            <a:r>
              <a:rPr lang="en-US" altLang="zh-CN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+mn-lt"/>
              </a:rPr>
              <a:t>:</a:t>
            </a:r>
            <a:endParaRPr lang="en-US" altLang="zh-CN" sz="3200" dirty="0">
              <a:solidFill>
                <a:srgbClr val="0000CC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78457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8">
            <a:extLst>
              <a:ext uri="{FF2B5EF4-FFF2-40B4-BE49-F238E27FC236}">
                <a16:creationId xmlns="" xmlns:a16="http://schemas.microsoft.com/office/drawing/2014/main" id="{86791810-763F-49D6-BE69-A2FB92F78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5326"/>
          <a:stretch/>
        </p:blipFill>
        <p:spPr>
          <a:xfrm>
            <a:off x="10961914" y="0"/>
            <a:ext cx="1451607" cy="1818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B4B99EE-334E-405E-B79C-C7BC5BFA3B4E}"/>
              </a:ext>
            </a:extLst>
          </p:cNvPr>
          <p:cNvSpPr/>
          <p:nvPr/>
        </p:nvSpPr>
        <p:spPr>
          <a:xfrm>
            <a:off x="366599" y="1306317"/>
            <a:ext cx="10207255" cy="6911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dưới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216E9AA9-3460-4D49-9B72-A7D5D6BAA087}"/>
              </a:ext>
            </a:extLst>
          </p:cNvPr>
          <p:cNvSpPr/>
          <p:nvPr/>
        </p:nvSpPr>
        <p:spPr>
          <a:xfrm>
            <a:off x="883014" y="2565727"/>
            <a:ext cx="2296633" cy="712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Đẹp</a:t>
            </a:r>
            <a:endParaRPr lang="en-US" sz="3200" dirty="0"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0C8D749-E28A-4A86-9104-E8953FB116EB}"/>
              </a:ext>
            </a:extLst>
          </p:cNvPr>
          <p:cNvSpPr/>
          <p:nvPr/>
        </p:nvSpPr>
        <p:spPr>
          <a:xfrm>
            <a:off x="3935922" y="2635863"/>
            <a:ext cx="2296633" cy="712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Lóng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lánh</a:t>
            </a:r>
            <a:endParaRPr lang="en-US" sz="3200" dirty="0"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8C89D8CC-5F85-4FD1-B008-F447EFBDCFC3}"/>
              </a:ext>
            </a:extLst>
          </p:cNvPr>
          <p:cNvSpPr/>
          <p:nvPr/>
        </p:nvSpPr>
        <p:spPr>
          <a:xfrm>
            <a:off x="7359216" y="2617836"/>
            <a:ext cx="2296633" cy="712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Bay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đi</a:t>
            </a:r>
            <a:endParaRPr lang="en-US" sz="3200" dirty="0"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EC5C71D-887A-41BD-98D4-70F1D8D2F69E}"/>
              </a:ext>
            </a:extLst>
          </p:cNvPr>
          <p:cNvSpPr/>
          <p:nvPr/>
        </p:nvSpPr>
        <p:spPr>
          <a:xfrm>
            <a:off x="2306522" y="3950012"/>
            <a:ext cx="2296633" cy="712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Trở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lại</a:t>
            </a:r>
            <a:endParaRPr lang="en-US" sz="3200" dirty="0"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CFF0F57D-CE91-40B6-B2B3-CC272F583023}"/>
              </a:ext>
            </a:extLst>
          </p:cNvPr>
          <p:cNvSpPr/>
          <p:nvPr/>
        </p:nvSpPr>
        <p:spPr>
          <a:xfrm>
            <a:off x="6087968" y="3950012"/>
            <a:ext cx="2296633" cy="712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Xanh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biếc</a:t>
            </a:r>
            <a:endParaRPr lang="en-US" sz="3200" dirty="0"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11" name="Rectangle: Rounded Corners 6">
            <a:extLst>
              <a:ext uri="{FF2B5EF4-FFF2-40B4-BE49-F238E27FC236}">
                <a16:creationId xmlns="" xmlns:a16="http://schemas.microsoft.com/office/drawing/2014/main" id="{34A68170-28F8-4EF8-B377-A4FB5B897AB9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133165" y="1869141"/>
            <a:ext cx="2003611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25553" y="1927411"/>
            <a:ext cx="2003611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3697942" y="2380128"/>
            <a:ext cx="2837329" cy="11564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80847" y="3702422"/>
            <a:ext cx="2837329" cy="12729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8906" y="2312893"/>
            <a:ext cx="2837329" cy="11564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190320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2" animBg="1"/>
      <p:bldP spid="9" grpId="2" animBg="1"/>
      <p:bldP spid="10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8">
            <a:extLst>
              <a:ext uri="{FF2B5EF4-FFF2-40B4-BE49-F238E27FC236}">
                <a16:creationId xmlns="" xmlns:a16="http://schemas.microsoft.com/office/drawing/2014/main" id="{86791810-763F-49D6-BE69-A2FB92F78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5326"/>
          <a:stretch/>
        </p:blipFill>
        <p:spPr>
          <a:xfrm>
            <a:off x="10961914" y="0"/>
            <a:ext cx="1451607" cy="1818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B4B99EE-334E-405E-B79C-C7BC5BFA3B4E}"/>
              </a:ext>
            </a:extLst>
          </p:cNvPr>
          <p:cNvSpPr/>
          <p:nvPr/>
        </p:nvSpPr>
        <p:spPr>
          <a:xfrm>
            <a:off x="353153" y="4062964"/>
            <a:ext cx="3223766" cy="6911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chỉ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điểm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216E9AA9-3460-4D49-9B72-A7D5D6BAA087}"/>
              </a:ext>
            </a:extLst>
          </p:cNvPr>
          <p:cNvSpPr/>
          <p:nvPr/>
        </p:nvSpPr>
        <p:spPr>
          <a:xfrm>
            <a:off x="4742321" y="2444704"/>
            <a:ext cx="2296633" cy="712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Đẹp</a:t>
            </a:r>
            <a:endParaRPr lang="en-US" sz="3200" dirty="0"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0C8D749-E28A-4A86-9104-E8953FB116EB}"/>
              </a:ext>
            </a:extLst>
          </p:cNvPr>
          <p:cNvSpPr/>
          <p:nvPr/>
        </p:nvSpPr>
        <p:spPr>
          <a:xfrm>
            <a:off x="4635169" y="3953674"/>
            <a:ext cx="2296633" cy="712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Lóng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lánh</a:t>
            </a:r>
            <a:endParaRPr lang="en-US" sz="3200" dirty="0"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CFF0F57D-CE91-40B6-B2B3-CC272F583023}"/>
              </a:ext>
            </a:extLst>
          </p:cNvPr>
          <p:cNvSpPr/>
          <p:nvPr/>
        </p:nvSpPr>
        <p:spPr>
          <a:xfrm>
            <a:off x="4649133" y="5617448"/>
            <a:ext cx="2296633" cy="712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Xanh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biếc</a:t>
            </a:r>
            <a:endParaRPr lang="en-US" sz="3200" dirty="0"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11" name="Rectangle: Rounded Corners 6">
            <a:extLst>
              <a:ext uri="{FF2B5EF4-FFF2-40B4-BE49-F238E27FC236}">
                <a16:creationId xmlns="" xmlns:a16="http://schemas.microsoft.com/office/drawing/2014/main" id="{34A68170-28F8-4EF8-B377-A4FB5B897AB9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3502959" y="3072653"/>
            <a:ext cx="1371600" cy="11698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" idx="3"/>
          </p:cNvCxnSpPr>
          <p:nvPr/>
        </p:nvCxnSpPr>
        <p:spPr>
          <a:xfrm flipV="1">
            <a:off x="3576919" y="4397188"/>
            <a:ext cx="1048869" cy="1133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" idx="3"/>
            <a:endCxn id="10" idx="1"/>
          </p:cNvCxnSpPr>
          <p:nvPr/>
        </p:nvCxnSpPr>
        <p:spPr>
          <a:xfrm>
            <a:off x="3576919" y="4408522"/>
            <a:ext cx="1072214" cy="156511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65892F2-A771-4DB9-98B7-FC64D4C156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32" r="50196"/>
          <a:stretch>
            <a:fillRect/>
          </a:stretch>
        </p:blipFill>
        <p:spPr>
          <a:xfrm>
            <a:off x="7966660" y="2608728"/>
            <a:ext cx="3781587" cy="38458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7190320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8">
            <a:extLst>
              <a:ext uri="{FF2B5EF4-FFF2-40B4-BE49-F238E27FC236}">
                <a16:creationId xmlns="" xmlns:a16="http://schemas.microsoft.com/office/drawing/2014/main" id="{86791810-763F-49D6-BE69-A2FB92F78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5326"/>
          <a:stretch/>
        </p:blipFill>
        <p:spPr>
          <a:xfrm>
            <a:off x="10961914" y="0"/>
            <a:ext cx="1451607" cy="1818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B4B99EE-334E-405E-B79C-C7BC5BFA3B4E}"/>
              </a:ext>
            </a:extLst>
          </p:cNvPr>
          <p:cNvSpPr/>
          <p:nvPr/>
        </p:nvSpPr>
        <p:spPr>
          <a:xfrm>
            <a:off x="4558553" y="2624129"/>
            <a:ext cx="2729753" cy="16251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chỉ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hoạt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11" name="Rectangle: Rounded Corners 6">
            <a:extLst>
              <a:ext uri="{FF2B5EF4-FFF2-40B4-BE49-F238E27FC236}">
                <a16:creationId xmlns="" xmlns:a16="http://schemas.microsoft.com/office/drawing/2014/main" id="{34A68170-28F8-4EF8-B377-A4FB5B897AB9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823882" y="2662518"/>
            <a:ext cx="1761565" cy="72614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904565" y="3429000"/>
            <a:ext cx="1613647" cy="61645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65892F2-A771-4DB9-98B7-FC64D4C156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32" r="50196"/>
          <a:stretch>
            <a:fillRect/>
          </a:stretch>
        </p:blipFill>
        <p:spPr>
          <a:xfrm>
            <a:off x="7966660" y="2608728"/>
            <a:ext cx="3781587" cy="38458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: Rounded Corners 6">
            <a:extLst>
              <a:ext uri="{FF2B5EF4-FFF2-40B4-BE49-F238E27FC236}">
                <a16:creationId xmlns="" xmlns:a16="http://schemas.microsoft.com/office/drawing/2014/main" id="{8C89D8CC-5F85-4FD1-B008-F447EFBDCFC3}"/>
              </a:ext>
            </a:extLst>
          </p:cNvPr>
          <p:cNvSpPr/>
          <p:nvPr/>
        </p:nvSpPr>
        <p:spPr>
          <a:xfrm>
            <a:off x="608792" y="3760837"/>
            <a:ext cx="2296633" cy="712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Bay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đi</a:t>
            </a:r>
            <a:endParaRPr lang="en-US" sz="3200" dirty="0"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16" name="Rectangle: Rounded Corners 8">
            <a:extLst>
              <a:ext uri="{FF2B5EF4-FFF2-40B4-BE49-F238E27FC236}">
                <a16:creationId xmlns="" xmlns:a16="http://schemas.microsoft.com/office/drawing/2014/main" id="{FEC5C71D-887A-41BD-98D4-70F1D8D2F69E}"/>
              </a:ext>
            </a:extLst>
          </p:cNvPr>
          <p:cNvSpPr/>
          <p:nvPr/>
        </p:nvSpPr>
        <p:spPr>
          <a:xfrm>
            <a:off x="544957" y="2228789"/>
            <a:ext cx="2296633" cy="712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Trở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lại</a:t>
            </a:r>
            <a:endParaRPr lang="en-US" sz="3200" dirty="0"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90320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1" y="3006461"/>
            <a:ext cx="3972714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136776" y="1640541"/>
            <a:ext cx="914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77046" y="909187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429953B-E585-41C2-A20C-5C25E8ACA96E}"/>
              </a:ext>
            </a:extLst>
          </p:cNvPr>
          <p:cNvSpPr txBox="1"/>
          <p:nvPr/>
        </p:nvSpPr>
        <p:spPr>
          <a:xfrm>
            <a:off x="372140" y="1545657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tiếc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……..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623C27-0571-4292-9DBC-07A3C543DE12}"/>
              </a:ext>
            </a:extLst>
          </p:cNvPr>
          <p:cNvSpPr txBox="1"/>
          <p:nvPr/>
        </p:nvSpPr>
        <p:spPr>
          <a:xfrm>
            <a:off x="372140" y="2153539"/>
            <a:ext cx="107814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tiếc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mắ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nhìn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chim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65892F2-A771-4DB9-98B7-FC64D4C15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778" y="3253864"/>
            <a:ext cx="7592865" cy="359380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4A68170-28F8-4EF8-B377-A4FB5B897AB9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27847" y="1438835"/>
            <a:ext cx="2003611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11388" y="1425388"/>
            <a:ext cx="2003611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097094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=""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=""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=""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XẤU HỔ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333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=""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=""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=""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=""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=""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=""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641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C">
            <a:hlinkClick r:id="" action="ppaction://media"/>
            <a:extLst>
              <a:ext uri="{FF2B5EF4-FFF2-40B4-BE49-F238E27FC236}">
                <a16:creationId xmlns="" xmlns:a16="http://schemas.microsoft.com/office/drawing/2014/main" id="{1CF37974-267E-4F83-8D39-4E370B71AC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88192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574491" y="466806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48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iết</a:t>
            </a:r>
            <a:r>
              <a:rPr lang="en-US" sz="48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48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4800" dirty="0">
              <a:solidFill>
                <a:schemeClr val="accent2"/>
              </a:solidFill>
              <a:latin typeface="Arial" pitchFamily="34" charset="0"/>
              <a:ea typeface="HP001" panose="020B0603050302020204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2509378" y="3000183"/>
            <a:ext cx="81597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Khoảng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giữa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ghi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  <a:endParaRPr lang="vi-VN" sz="2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2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c.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2.5 li ?</a:t>
            </a:r>
            <a:endParaRPr lang="vi-VN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33F8E6D-9AC2-4331-A7C4-05CC848F23A0}"/>
              </a:ext>
            </a:extLst>
          </p:cNvPr>
          <p:cNvGrpSpPr/>
          <p:nvPr/>
        </p:nvGrpSpPr>
        <p:grpSpPr>
          <a:xfrm>
            <a:off x="2121489" y="1351217"/>
            <a:ext cx="8299784" cy="1190443"/>
            <a:chOff x="418676" y="2043957"/>
            <a:chExt cx="6224838" cy="892832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Có cŪg mài sắt, có ngày </a:t>
              </a:r>
              <a:r>
                <a:rPr lang="el-GR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Ζ</a:t>
              </a:r>
              <a:r>
                <a:rPr lang="vi-VN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ǘn kim.</a:t>
              </a:r>
              <a:endParaRPr lang="en-US" sz="3733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2616954" y="4691861"/>
            <a:ext cx="8159768" cy="58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Khoảng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1 con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o.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2805214" y="3619595"/>
            <a:ext cx="17811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HP001" panose="020B0603050302020204" pitchFamily="34" charset="0"/>
                <a:cs typeface="Arial" pitchFamily="34" charset="0"/>
                <a:sym typeface="Wingdings" panose="05000000000000000000" pitchFamily="2" charset="2"/>
              </a:rPr>
              <a:t>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2630401" y="5724833"/>
            <a:ext cx="81597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HP001" panose="020B0603050302020204" pitchFamily="34" charset="0"/>
                <a:cs typeface="Arial" pitchFamily="34" charset="0"/>
              </a:rPr>
              <a:t>C, k, 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7817700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4" grpId="0" uiExpand="1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=""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=""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=""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XẤU HỔ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26619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5660" y="927847"/>
            <a:ext cx="59032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đố</a:t>
            </a:r>
            <a:endParaRPr lang="en-US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Cây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chạm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khẽ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cụp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rồi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Hoa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tím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rạng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ngời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Tên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nhút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nhát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                          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?)</a:t>
            </a:r>
          </a:p>
          <a:p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9CAABDB-869C-411C-8775-E639F12A2B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8455"/>
          <a:stretch>
            <a:fillRect/>
          </a:stretch>
        </p:blipFill>
        <p:spPr>
          <a:xfrm>
            <a:off x="0" y="0"/>
            <a:ext cx="12192000" cy="1318925"/>
          </a:xfrm>
          <a:prstGeom prst="rect">
            <a:avLst/>
          </a:prstGeom>
        </p:spPr>
      </p:pic>
      <p:pic>
        <p:nvPicPr>
          <p:cNvPr id="1026" name="Picture 2" descr="Cây xấu hổ: mô tả, tính vị, công dụng và lưu ý khi dù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890" y="1309253"/>
            <a:ext cx="10695709" cy="515389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FA72C74-7560-4902-A5AD-D9DF126DB857}"/>
              </a:ext>
            </a:extLst>
          </p:cNvPr>
          <p:cNvSpPr/>
          <p:nvPr/>
        </p:nvSpPr>
        <p:spPr>
          <a:xfrm>
            <a:off x="4067175" y="65668"/>
            <a:ext cx="3829050" cy="7422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</a:t>
            </a:r>
            <a:r>
              <a:rPr kumimoji="0" lang="en-US" sz="28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CÂY</a:t>
            </a:r>
            <a:r>
              <a:rPr kumimoji="0" lang="en-US" sz="2800" b="1" i="0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XẤU HỔ</a:t>
            </a:r>
            <a:endParaRPr kumimoji="0" lang="en-US" sz="28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2" descr="Cây xấu hổ: mô tả, tính vị, công dụng và lưu ý khi dù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908" y="1309253"/>
            <a:ext cx="7169727" cy="48213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10D13248-5609-4BA3-844E-4DC311169995}"/>
              </a:ext>
            </a:extLst>
          </p:cNvPr>
          <p:cNvSpPr/>
          <p:nvPr/>
        </p:nvSpPr>
        <p:spPr>
          <a:xfrm>
            <a:off x="-1" y="5305646"/>
            <a:ext cx="11824856" cy="1552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bg1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Cây xấu hổ </a:t>
            </a:r>
            <a:r>
              <a:rPr lang="vi-VN" sz="2400" dirty="0">
                <a:ea typeface="Arial-Rounded" panose="020B0500000000000000" pitchFamily="34" charset="0"/>
                <a:cs typeface="Times New Roman" panose="02020603050405020304" pitchFamily="18" charset="0"/>
              </a:rPr>
              <a:t>tên khác là cỏ thẹn, cỏ trinh nữ, cây mắc cỡ, hàm tu thảo (tên thuốc trong y học cổ truyền) là một cây nhỏ, mọc thành bụi </a:t>
            </a:r>
            <a:r>
              <a:rPr lang="vi-VN" sz="2400" dirty="0" smtClean="0"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a typeface="Arial-Rounded" panose="020B0500000000000000" pitchFamily="34" charset="0"/>
                <a:cs typeface="Times New Roman" panose="02020603050405020304" pitchFamily="18" charset="0"/>
              </a:rPr>
              <a:t>gai</a:t>
            </a:r>
            <a:r>
              <a:rPr lang="vi-VN" sz="2400" dirty="0" smtClean="0"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ea typeface="Arial-Rounded" panose="020B0500000000000000" pitchFamily="34" charset="0"/>
                <a:cs typeface="Times New Roman" panose="02020603050405020304" pitchFamily="18" charset="0"/>
              </a:rPr>
              <a:t>Đặc điểm dễ nhận nhất của cây là lá khi đụng phải sẽ cụp rủ xuống nên có tên gọi như trên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887506"/>
            <a:ext cx="473336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hổ</a:t>
            </a:r>
            <a:endParaRPr lang="en-US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vi-VN" sz="3200" dirty="0" smtClean="0">
                <a:solidFill>
                  <a:schemeClr val="bg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</a:t>
            </a:r>
            <a:r>
              <a:rPr lang="vi-VN" sz="3200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ên khác là </a:t>
            </a:r>
            <a:r>
              <a:rPr lang="vi-VN" sz="32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cỏ thẹn, cỏ trinh nữ, cây mắc cỡ, hàm tu thảo</a:t>
            </a:r>
            <a:r>
              <a:rPr lang="vi-VN" sz="3200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….</a:t>
            </a:r>
            <a:r>
              <a:rPr lang="vi-VN" sz="3200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là một cây nhỏ, mọc thành bụi lớn</a:t>
            </a:r>
            <a:r>
              <a:rPr lang="en-US" sz="3200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thân</a:t>
            </a:r>
            <a:r>
              <a:rPr lang="en-US" sz="3200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có</a:t>
            </a:r>
            <a:r>
              <a:rPr lang="en-US" sz="3200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lông</a:t>
            </a:r>
            <a:r>
              <a:rPr lang="en-US" sz="3200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có</a:t>
            </a:r>
            <a:r>
              <a:rPr lang="en-US" sz="3200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gai</a:t>
            </a:r>
            <a:r>
              <a:rPr lang="en-US" sz="3200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nhọn</a:t>
            </a:r>
            <a:r>
              <a:rPr lang="vi-VN" sz="3200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                        </a:t>
            </a:r>
            <a:endParaRPr lang="en-US" sz="32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92946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FA72C74-7560-4902-A5AD-D9DF126DB857}"/>
              </a:ext>
            </a:extLst>
          </p:cNvPr>
          <p:cNvSpPr/>
          <p:nvPr/>
        </p:nvSpPr>
        <p:spPr>
          <a:xfrm>
            <a:off x="4067175" y="65668"/>
            <a:ext cx="3829050" cy="7422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</a:t>
            </a:r>
            <a:r>
              <a:rPr kumimoji="0" lang="en-US" sz="28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CÂY</a:t>
            </a:r>
            <a:r>
              <a:rPr kumimoji="0" lang="en-US" sz="2800" b="1" i="0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XẤU HỔ</a:t>
            </a:r>
            <a:endParaRPr kumimoji="0" lang="en-US" sz="28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2" descr="Cây xấu hổ: mô tả, tính vị, công dụng và lưu ý khi dù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908" y="1309253"/>
            <a:ext cx="7169727" cy="48213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1223682"/>
            <a:ext cx="4652682" cy="489364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Cây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xấu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hổ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có</a:t>
            </a:r>
            <a:r>
              <a:rPr lang="en-US" sz="2800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gì</a:t>
            </a:r>
            <a:r>
              <a:rPr lang="en-US" sz="2800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đặc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biệt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?</a:t>
            </a:r>
          </a:p>
          <a:p>
            <a:pPr algn="ctr"/>
            <a:endParaRPr lang="en-US" sz="2800" dirty="0" smtClean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sz="2800" dirty="0" smtClean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vi-VN" sz="2800" dirty="0" smtClean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á sẽ cụp rủ xuống khi đụng phải</a:t>
            </a:r>
            <a:r>
              <a:rPr lang="en-US" sz="2800" dirty="0" smtClean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buFontTx/>
              <a:buChar char="-"/>
            </a:pPr>
            <a:endParaRPr lang="en-US" sz="2800" dirty="0" smtClean="0">
              <a:solidFill>
                <a:srgbClr val="0000CC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xấu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hổ</a:t>
            </a:r>
            <a:endParaRPr lang="en-US" sz="2800" dirty="0" smtClean="0">
              <a:solidFill>
                <a:srgbClr val="0000CC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e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thẹn</a:t>
            </a:r>
            <a:endParaRPr lang="en-US" sz="2800" dirty="0" smtClean="0">
              <a:solidFill>
                <a:srgbClr val="0000CC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ngượng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ngùng</a:t>
            </a:r>
            <a:endParaRPr lang="en-US" sz="2800" dirty="0" smtClean="0">
              <a:solidFill>
                <a:srgbClr val="0000CC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nhút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nhát</a:t>
            </a:r>
            <a:endParaRPr lang="en-US" sz="2800" dirty="0" smtClean="0">
              <a:solidFill>
                <a:srgbClr val="0000CC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  <a:p>
            <a:pPr algn="ctr"/>
            <a:endParaRPr lang="en-US" sz="2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92946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332F39E-6EFB-4C03-9DC5-4CC834EC5314}"/>
              </a:ext>
            </a:extLst>
          </p:cNvPr>
          <p:cNvSpPr txBox="1"/>
          <p:nvPr/>
        </p:nvSpPr>
        <p:spPr>
          <a:xfrm>
            <a:off x="764823" y="567748"/>
            <a:ext cx="110295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   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Bỗng dưng gió ào ào nổi lên. Có tiếng động gì lạ lắm. Những chiếc lá khô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cỏ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Cây xấu hổ co rúm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   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Nó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bỗng thấy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xao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He hé mắt nhìn: không có gì lạ cả.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giờ nó mới mở bừng những con mắt 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nhiên không có gì lạ thật.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581213" y="2984648"/>
            <a:ext cx="110295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     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Nhưng cây cỏ xung quanh vẫn xôn xao. Thì ra vừa mới có một con chim xanh biếc, toàn thân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tỏa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không biết từ đâu bay tới.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thoáng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trên cây thanh mai rồi bay đi. Cây cỏ xuýt xoa: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bay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hưa có con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nào đẹp đến thế!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    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Càng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nghe bạn bè trầm trồ, cây xấu hổ càng tiếc. Không biết bao giờ con chim xanh huyền diệu ấy quay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trở 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84EB1CB-B470-4E60-9A49-831FB2C79A5F}"/>
              </a:ext>
            </a:extLst>
          </p:cNvPr>
          <p:cNvSpPr txBox="1"/>
          <p:nvPr/>
        </p:nvSpPr>
        <p:spPr>
          <a:xfrm>
            <a:off x="1195287" y="-17027"/>
            <a:ext cx="1016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CÂY XẤU HỔ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136776" y="1640541"/>
            <a:ext cx="914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82553" y="4092388"/>
            <a:ext cx="914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247529" y="4630270"/>
            <a:ext cx="1044389" cy="89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23247" y="6284259"/>
            <a:ext cx="1367118" cy="22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4752" y="1685365"/>
            <a:ext cx="914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409973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332F39E-6EFB-4C03-9DC5-4CC834EC5314}"/>
              </a:ext>
            </a:extLst>
          </p:cNvPr>
          <p:cNvSpPr txBox="1"/>
          <p:nvPr/>
        </p:nvSpPr>
        <p:spPr>
          <a:xfrm>
            <a:off x="764823" y="567748"/>
            <a:ext cx="110295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   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Bỗng dưng gió ào ào nổi lên. Có tiếng động gì lạ lắm. Những chiếc lá khô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cỏ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Cây xấu hổ co rúm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   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Nó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bỗng thấy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xao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He hé mắt nhìn: không có gì lạ cả.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giờ nó mới mở bừng những con mắt 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nhiên không có gì lạ thật.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581213" y="2984648"/>
            <a:ext cx="110295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     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Nhưng cây cỏ xung quanh vẫn xôn xao. Thì ra vừa mới có một con chim xanh biếc, toàn thân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long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tỏa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không biết từ đâu bay tới.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thoáng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trên cây thanh mai rồi bay đi. Cây cỏ xuýt xoa: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bay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hưa có con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nào đẹp đến thế!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    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Càng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nghe bạn bè trầm trồ, cây xấu hổ càng tiếc. Không biết bao giờ con chim xanh huyền diệu ấy quay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trở 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84EB1CB-B470-4E60-9A49-831FB2C79A5F}"/>
              </a:ext>
            </a:extLst>
          </p:cNvPr>
          <p:cNvSpPr txBox="1"/>
          <p:nvPr/>
        </p:nvSpPr>
        <p:spPr>
          <a:xfrm>
            <a:off x="1195287" y="-17027"/>
            <a:ext cx="1016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CÂY XẤU HỔ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7926793" y="303609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2083274" y="360497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7113053" y="3573526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0700197" y="3576768"/>
            <a:ext cx="225468" cy="436122"/>
            <a:chOff x="3882539" y="4060863"/>
            <a:chExt cx="225468" cy="43612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49AE4173-697F-442A-979D-EF6543B27F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57695" y="4060863"/>
              <a:ext cx="150312" cy="43612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49AE4173-697F-442A-979D-EF6543B27F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2539" y="4060864"/>
              <a:ext cx="150312" cy="43612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2373158" y="304954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6961915" y="3052333"/>
            <a:ext cx="225468" cy="436122"/>
            <a:chOff x="3882539" y="4060863"/>
            <a:chExt cx="225468" cy="43612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49AE4173-697F-442A-979D-EF6543B27F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57695" y="4060863"/>
              <a:ext cx="150312" cy="43612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49AE4173-697F-442A-979D-EF6543B27F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2539" y="4060864"/>
              <a:ext cx="150312" cy="43612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37409973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5047B09F-ABB0-4000-94A7-2D6D1D8C4769}"/>
              </a:ext>
            </a:extLst>
          </p:cNvPr>
          <p:cNvSpPr/>
          <p:nvPr/>
        </p:nvSpPr>
        <p:spPr>
          <a:xfrm>
            <a:off x="642886" y="2847836"/>
            <a:ext cx="11189347" cy="40101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0C5D417-3BC6-40D7-A1E2-A9B7128804EB}"/>
              </a:ext>
            </a:extLst>
          </p:cNvPr>
          <p:cNvSpPr/>
          <p:nvPr/>
        </p:nvSpPr>
        <p:spPr>
          <a:xfrm>
            <a:off x="642887" y="543911"/>
            <a:ext cx="11189347" cy="23538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332F39E-6EFB-4C03-9DC5-4CC834EC5314}"/>
              </a:ext>
            </a:extLst>
          </p:cNvPr>
          <p:cNvSpPr txBox="1"/>
          <p:nvPr/>
        </p:nvSpPr>
        <p:spPr>
          <a:xfrm>
            <a:off x="657601" y="393373"/>
            <a:ext cx="110295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      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Bỗng dưng gió ào ào nổi lên. Có tiếng động gì lạ lắm. Những chiếc lá khô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lạt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xạt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lướt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cỏ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Cây xấu hổ co rúm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  <a:endParaRPr lang="vi-VN" sz="2400" dirty="0">
              <a:solidFill>
                <a:prstClr val="black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    </a:t>
            </a:r>
            <a:r>
              <a:rPr lang="vi-VN" sz="2400" dirty="0" smtClean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Nó 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bỗng thấy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xung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quanh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xôn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xao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He hé mắt nhìn: không có gì lạ cả.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Bấy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giờ nó mới mở bừng những con mắt lá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nhiên không có gì lạ thật.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642885" y="3072348"/>
            <a:ext cx="110295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        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Nhưng cây cỏ xung quanh vẫn xôn xao. Thì ra vừa mới có một con chim xanh biếc, toàn thân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long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lánh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tỏa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sáng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không biết từ đâu bay tới.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Chim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đậu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thoáng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trên cây thanh mai rồi bay đi. Cây cỏ xuýt xoa: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bao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nhiêu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chim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bay qua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c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hưa có con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nào đẹp đến thế!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    </a:t>
            </a:r>
            <a:r>
              <a:rPr lang="vi-VN" sz="2400" dirty="0" smtClean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Càng 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nghe bạn bè trầm trồ, cây xấu hổ càng tiếc. Không biết bao giờ con chim xanh huyền diệu ấy quay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trở lại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84EB1CB-B470-4E60-9A49-831FB2C79A5F}"/>
              </a:ext>
            </a:extLst>
          </p:cNvPr>
          <p:cNvSpPr txBox="1"/>
          <p:nvPr/>
        </p:nvSpPr>
        <p:spPr>
          <a:xfrm>
            <a:off x="1195287" y="-17027"/>
            <a:ext cx="1016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CÂY XẤU HỔ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831705" y="1574676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6026A475-6858-41F5-98B6-CFF25BC57101}"/>
              </a:ext>
            </a:extLst>
          </p:cNvPr>
          <p:cNvSpPr/>
          <p:nvPr/>
        </p:nvSpPr>
        <p:spPr>
          <a:xfrm>
            <a:off x="872046" y="558293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930316" y="2789394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800328" y="4958853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59451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2" grpId="0"/>
      <p:bldP spid="6" grpId="0"/>
      <p:bldP spid="16" grpId="0" animBg="1"/>
      <p:bldP spid="17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519&quot;/&gt;&lt;/object&gt;&lt;object type=&quot;3&quot; unique_id=&quot;10004&quot;&gt;&lt;property id=&quot;20148&quot; value=&quot;5&quot;/&gt;&lt;property id=&quot;20300&quot; value=&quot;Slide 2&quot;/&gt;&lt;property id=&quot;20307&quot; value=&quot;474&quot;/&gt;&lt;/object&gt;&lt;object type=&quot;3&quot; unique_id=&quot;10005&quot;&gt;&lt;property id=&quot;20148&quot; value=&quot;5&quot;/&gt;&lt;property id=&quot;20300&quot; value=&quot;Slide 5&quot;/&gt;&lt;property id=&quot;20307&quot; value=&quot;562&quot;/&gt;&lt;/object&gt;&lt;object type=&quot;3&quot; unique_id=&quot;10006&quot;&gt;&lt;property id=&quot;20148&quot; value=&quot;5&quot;/&gt;&lt;property id=&quot;20300&quot; value=&quot;Slide 7&quot;/&gt;&lt;property id=&quot;20307&quot; value=&quot;575&quot;/&gt;&lt;/object&gt;&lt;object type=&quot;3&quot; unique_id=&quot;10008&quot;&gt;&lt;property id=&quot;20148&quot; value=&quot;5&quot;/&gt;&lt;property id=&quot;20300&quot; value=&quot;Slide 9&quot;/&gt;&lt;property id=&quot;20307&quot; value=&quot;520&quot;/&gt;&lt;/object&gt;&lt;object type=&quot;3&quot; unique_id=&quot;10010&quot;&gt;&lt;property id=&quot;20148&quot; value=&quot;5&quot;/&gt;&lt;property id=&quot;20300&quot; value=&quot;Slide 10&quot;/&gt;&lt;property id=&quot;20307&quot; value=&quot;563&quot;/&gt;&lt;/object&gt;&lt;object type=&quot;3&quot; unique_id=&quot;10011&quot;&gt;&lt;property id=&quot;20148&quot; value=&quot;5&quot;/&gt;&lt;property id=&quot;20300&quot; value=&quot;Slide 11&quot;/&gt;&lt;property id=&quot;20307&quot; value=&quot;564&quot;/&gt;&lt;/object&gt;&lt;object type=&quot;3&quot; unique_id=&quot;10012&quot;&gt;&lt;property id=&quot;20148&quot; value=&quot;5&quot;/&gt;&lt;property id=&quot;20300&quot; value=&quot;Slide 12&quot;/&gt;&lt;property id=&quot;20307&quot; value=&quot;565&quot;/&gt;&lt;/object&gt;&lt;object type=&quot;3&quot; unique_id=&quot;10013&quot;&gt;&lt;property id=&quot;20148&quot; value=&quot;5&quot;/&gt;&lt;property id=&quot;20300&quot; value=&quot;Slide 13&quot;/&gt;&lt;property id=&quot;20307&quot; value=&quot;543&quot;/&gt;&lt;/object&gt;&lt;object type=&quot;3&quot; unique_id=&quot;10014&quot;&gt;&lt;property id=&quot;20148&quot; value=&quot;5&quot;/&gt;&lt;property id=&quot;20300&quot; value=&quot;Slide 14&quot;/&gt;&lt;property id=&quot;20307&quot; value=&quot;544&quot;/&gt;&lt;/object&gt;&lt;object type=&quot;3&quot; unique_id=&quot;10015&quot;&gt;&lt;property id=&quot;20148&quot; value=&quot;5&quot;/&gt;&lt;property id=&quot;20300&quot; value=&quot;Slide 15&quot;/&gt;&lt;property id=&quot;20307&quot; value=&quot;545&quot;/&gt;&lt;/object&gt;&lt;object type=&quot;3&quot; unique_id=&quot;10016&quot;&gt;&lt;property id=&quot;20148&quot; value=&quot;5&quot;/&gt;&lt;property id=&quot;20300&quot; value=&quot;Slide 16&quot;/&gt;&lt;property id=&quot;20307&quot; value=&quot;546&quot;/&gt;&lt;/object&gt;&lt;object type=&quot;3&quot; unique_id=&quot;10017&quot;&gt;&lt;property id=&quot;20148&quot; value=&quot;5&quot;/&gt;&lt;property id=&quot;20300&quot; value=&quot;Slide 17&quot;/&gt;&lt;property id=&quot;20307&quot; value=&quot;566&quot;/&gt;&lt;/object&gt;&lt;object type=&quot;3&quot; unique_id=&quot;10018&quot;&gt;&lt;property id=&quot;20148&quot; value=&quot;5&quot;/&gt;&lt;property id=&quot;20300&quot; value=&quot;Slide 20&quot;/&gt;&lt;property id=&quot;20307&quot; value=&quot;567&quot;/&gt;&lt;/object&gt;&lt;object type=&quot;3&quot; unique_id=&quot;10019&quot;&gt;&lt;property id=&quot;20148&quot; value=&quot;5&quot;/&gt;&lt;property id=&quot;20300&quot; value=&quot;Slide 21&quot;/&gt;&lt;property id=&quot;20307&quot; value=&quot;549&quot;/&gt;&lt;/object&gt;&lt;object type=&quot;3&quot; unique_id=&quot;10020&quot;&gt;&lt;property id=&quot;20148&quot; value=&quot;5&quot;/&gt;&lt;property id=&quot;20300&quot; value=&quot;Slide 22&quot;/&gt;&lt;property id=&quot;20307&quot; value=&quot;568&quot;/&gt;&lt;/object&gt;&lt;object type=&quot;3&quot; unique_id=&quot;10021&quot;&gt;&lt;property id=&quot;20148&quot; value=&quot;5&quot;/&gt;&lt;property id=&quot;20300&quot; value=&quot;Slide 23&quot;/&gt;&lt;property id=&quot;20307&quot; value=&quot;569&quot;/&gt;&lt;/object&gt;&lt;object type=&quot;3&quot; unique_id=&quot;10022&quot;&gt;&lt;property id=&quot;20148&quot; value=&quot;5&quot;/&gt;&lt;property id=&quot;20300&quot; value=&quot;Slide 24&quot;/&gt;&lt;property id=&quot;20307&quot; value=&quot;346&quot;/&gt;&lt;/object&gt;&lt;object type=&quot;3&quot; unique_id=&quot;10023&quot;&gt;&lt;property id=&quot;20148&quot; value=&quot;5&quot;/&gt;&lt;property id=&quot;20300&quot; value=&quot;Slide 25&quot;/&gt;&lt;property id=&quot;20307&quot; value=&quot;554&quot;/&gt;&lt;/object&gt;&lt;object type=&quot;3&quot; unique_id=&quot;10113&quot;&gt;&lt;property id=&quot;20148&quot; value=&quot;5&quot;/&gt;&lt;property id=&quot;20300&quot; value=&quot;Slide 4&quot;/&gt;&lt;property id=&quot;20307&quot; value=&quot;576&quot;/&gt;&lt;/object&gt;&lt;object type=&quot;3&quot; unique_id=&quot;10578&quot;&gt;&lt;property id=&quot;20148&quot; value=&quot;5&quot;/&gt;&lt;property id=&quot;20300&quot; value=&quot;Slide 3&quot;/&gt;&lt;property id=&quot;20307&quot; value=&quot;577&quot;/&gt;&lt;/object&gt;&lt;object type=&quot;3&quot; unique_id=&quot;10579&quot;&gt;&lt;property id=&quot;20148&quot; value=&quot;5&quot;/&gt;&lt;property id=&quot;20300&quot; value=&quot;Slide 6&quot;/&gt;&lt;property id=&quot;20307&quot; value=&quot;578&quot;/&gt;&lt;/object&gt;&lt;object type=&quot;3&quot; unique_id=&quot;10851&quot;&gt;&lt;property id=&quot;20148&quot; value=&quot;5&quot;/&gt;&lt;property id=&quot;20300&quot; value=&quot;Slide 8&quot;/&gt;&lt;property id=&quot;20307&quot; value=&quot;579&quot;/&gt;&lt;/object&gt;&lt;object type=&quot;3&quot; unique_id=&quot;11273&quot;&gt;&lt;property id=&quot;20148&quot; value=&quot;5&quot;/&gt;&lt;property id=&quot;20300&quot; value=&quot;Slide 18&quot;/&gt;&lt;property id=&quot;20307&quot; value=&quot;580&quot;/&gt;&lt;/object&gt;&lt;object type=&quot;3&quot; unique_id=&quot;11460&quot;&gt;&lt;property id=&quot;20148&quot; value=&quot;5&quot;/&gt;&lt;property id=&quot;20300&quot; value=&quot;Slide 19&quot;/&gt;&lt;property id=&quot;20307&quot; value=&quot;581&quot;/&gt;&lt;/object&gt;&lt;/object&gt;&lt;object type=&quot;8&quot; unique_id=&quot;1005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1165</Words>
  <Application>Microsoft Office PowerPoint</Application>
  <PresentationFormat>Custom</PresentationFormat>
  <Paragraphs>108</Paragraphs>
  <Slides>25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3_Office Theme</vt:lpstr>
      <vt:lpstr>NỀN 5</vt:lpstr>
      <vt:lpstr>nền 3</vt:lpstr>
      <vt:lpstr>6_Office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User</cp:lastModifiedBy>
  <cp:revision>138</cp:revision>
  <dcterms:created xsi:type="dcterms:W3CDTF">2021-06-24T12:42:07Z</dcterms:created>
  <dcterms:modified xsi:type="dcterms:W3CDTF">2021-12-21T09:08:30Z</dcterms:modified>
</cp:coreProperties>
</file>