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4" r:id="rId4"/>
    <p:sldId id="262" r:id="rId5"/>
    <p:sldId id="275" r:id="rId6"/>
    <p:sldId id="272" r:id="rId7"/>
    <p:sldId id="263" r:id="rId8"/>
    <p:sldId id="265" r:id="rId9"/>
    <p:sldId id="266" r:id="rId10"/>
    <p:sldId id="271" r:id="rId11"/>
    <p:sldId id="278" r:id="rId12"/>
    <p:sldId id="279" r:id="rId13"/>
    <p:sldId id="280" r:id="rId14"/>
    <p:sldId id="281" r:id="rId15"/>
    <p:sldId id="269"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00FF00"/>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575983-03CC-4D29-B56C-22DE255EA4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88E0A7-42E7-4D2D-9133-497C0964154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68E70A-DBC8-42EB-940A-0E76203B29F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D683ED8-548A-4AD8-9F73-706CAA39B3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95C7B4-640C-453D-B6B0-DD1D1F92ABA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C6AEFF-D832-424B-B7A6-C6CDC5244C6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7C39B9-2A3E-487F-88BD-BC8BEFA64A9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2351511-D987-4652-8B4A-7DF99237016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AFFD526-C72C-4F21-8CC8-B1BCAB299A0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003D000-AA3F-4DF0-8757-6B838CF2A46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EE2DDC-1147-4EDC-8BF9-4C850CDA69C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3B8AFB-368D-487D-BA7F-241B37CF33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4C2B5F3-3588-4EF6-ABCE-ABFAC3C67F5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http://t1.gstatic.com/images?q=tbn:2vy9ynQY2BbKOM:http://img17.imageshack.us/img17/922/silvereye3dabb.jp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video" Target="file:///E:\YOUTOBE\kenh%20rach%20mien%20Tay%203.avi"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0" descr="Hinh nen F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079" name="Rectangle 7"/>
          <p:cNvSpPr>
            <a:spLocks noChangeArrowheads="1"/>
          </p:cNvSpPr>
          <p:nvPr/>
        </p:nvSpPr>
        <p:spPr bwMode="auto">
          <a:xfrm>
            <a:off x="0" y="2895600"/>
            <a:ext cx="9144000" cy="1143000"/>
          </a:xfrm>
          <a:prstGeom prst="rect">
            <a:avLst/>
          </a:prstGeom>
          <a:noFill/>
          <a:ln w="9525">
            <a:noFill/>
            <a:miter lim="800000"/>
            <a:headEnd/>
            <a:tailEnd/>
          </a:ln>
        </p:spPr>
        <p:txBody>
          <a:bodyPr anchor="ctr"/>
          <a:lstStyle/>
          <a:p>
            <a:pPr algn="ctr"/>
            <a:r>
              <a:rPr lang="en-US" sz="4400" b="1" dirty="0">
                <a:solidFill>
                  <a:schemeClr val="bg1"/>
                </a:solidFill>
                <a:latin typeface="+mn-lt"/>
              </a:rPr>
              <a:t>TIẾT: CHÍNH TẢ</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3079"/>
                                        </p:tgtEl>
                                        <p:attrNameLst>
                                          <p:attrName>style.visibility</p:attrName>
                                        </p:attrNameLst>
                                      </p:cBhvr>
                                      <p:to>
                                        <p:strVal val="visible"/>
                                      </p:to>
                                    </p:set>
                                    <p:animEffect transition="in" filter="dissolve">
                                      <p:cBhvr>
                                        <p:cTn id="7" dur="20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4"/>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latin typeface="+mj-lt"/>
            </a:endParaRPr>
          </a:p>
        </p:txBody>
      </p:sp>
      <p:sp>
        <p:nvSpPr>
          <p:cNvPr id="12291" name="Line 6"/>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latin typeface="+mj-lt"/>
            </a:endParaRPr>
          </a:p>
        </p:txBody>
      </p:sp>
      <p:sp>
        <p:nvSpPr>
          <p:cNvPr id="21512" name="Rectangle 8"/>
          <p:cNvSpPr>
            <a:spLocks noChangeArrowheads="1"/>
          </p:cNvSpPr>
          <p:nvPr/>
        </p:nvSpPr>
        <p:spPr bwMode="auto">
          <a:xfrm>
            <a:off x="157163" y="2667000"/>
            <a:ext cx="9144000" cy="838200"/>
          </a:xfrm>
          <a:prstGeom prst="rect">
            <a:avLst/>
          </a:prstGeom>
          <a:noFill/>
          <a:ln w="9525">
            <a:noFill/>
            <a:miter lim="800000"/>
            <a:headEnd/>
            <a:tailEnd/>
          </a:ln>
        </p:spPr>
        <p:txBody>
          <a:bodyPr anchor="ctr"/>
          <a:lstStyle/>
          <a:p>
            <a:r>
              <a:rPr lang="en-US" sz="2800" b="1">
                <a:solidFill>
                  <a:schemeClr val="tx2"/>
                </a:solidFill>
                <a:latin typeface="+mj-lt"/>
              </a:rPr>
              <a:t>3. Tìm tiếng có chứa </a:t>
            </a:r>
            <a:r>
              <a:rPr lang="en-US" sz="2800" b="1">
                <a:solidFill>
                  <a:srgbClr val="FF0000"/>
                </a:solidFill>
                <a:latin typeface="+mj-lt"/>
              </a:rPr>
              <a:t>ia</a:t>
            </a:r>
            <a:r>
              <a:rPr lang="en-US" sz="2800" b="1">
                <a:solidFill>
                  <a:schemeClr val="tx2"/>
                </a:solidFill>
                <a:latin typeface="+mj-lt"/>
              </a:rPr>
              <a:t> hoặc </a:t>
            </a:r>
            <a:r>
              <a:rPr lang="en-US" sz="2800" b="1">
                <a:solidFill>
                  <a:srgbClr val="FF0000"/>
                </a:solidFill>
                <a:latin typeface="+mj-lt"/>
              </a:rPr>
              <a:t>iê</a:t>
            </a:r>
            <a:r>
              <a:rPr lang="en-US" sz="2800" b="1">
                <a:solidFill>
                  <a:schemeClr val="tx2"/>
                </a:solidFill>
                <a:latin typeface="+mj-lt"/>
              </a:rPr>
              <a:t> thích hợp với mỗi chỗ    trống trong câu thành ngữ dưới đây.</a:t>
            </a:r>
          </a:p>
        </p:txBody>
      </p:sp>
      <p:sp>
        <p:nvSpPr>
          <p:cNvPr id="21513" name="Rectangle 9"/>
          <p:cNvSpPr>
            <a:spLocks noChangeArrowheads="1"/>
          </p:cNvSpPr>
          <p:nvPr/>
        </p:nvSpPr>
        <p:spPr bwMode="auto">
          <a:xfrm>
            <a:off x="457200" y="3629025"/>
            <a:ext cx="8382000" cy="1524000"/>
          </a:xfrm>
          <a:prstGeom prst="rect">
            <a:avLst/>
          </a:prstGeom>
          <a:noFill/>
          <a:ln w="9525">
            <a:noFill/>
            <a:miter lim="800000"/>
            <a:headEnd/>
            <a:tailEnd/>
          </a:ln>
        </p:spPr>
        <p:txBody>
          <a:bodyPr anchor="ctr"/>
          <a:lstStyle/>
          <a:p>
            <a:r>
              <a:rPr lang="en-US" sz="2800">
                <a:solidFill>
                  <a:schemeClr val="tx2"/>
                </a:solidFill>
                <a:latin typeface="+mj-lt"/>
              </a:rPr>
              <a:t>			a) Đông như ........</a:t>
            </a:r>
            <a:br>
              <a:rPr lang="en-US" sz="2800">
                <a:solidFill>
                  <a:schemeClr val="tx2"/>
                </a:solidFill>
                <a:latin typeface="+mj-lt"/>
              </a:rPr>
            </a:br>
            <a:r>
              <a:rPr lang="en-US" sz="2800">
                <a:solidFill>
                  <a:schemeClr val="tx2"/>
                </a:solidFill>
                <a:latin typeface="+mj-lt"/>
              </a:rPr>
              <a:t>			b) Gan như cóc  ......</a:t>
            </a:r>
            <a:br>
              <a:rPr lang="en-US" sz="2800">
                <a:solidFill>
                  <a:schemeClr val="tx2"/>
                </a:solidFill>
                <a:latin typeface="+mj-lt"/>
              </a:rPr>
            </a:br>
            <a:r>
              <a:rPr lang="en-US" sz="2800">
                <a:solidFill>
                  <a:schemeClr val="tx2"/>
                </a:solidFill>
                <a:latin typeface="+mj-lt"/>
              </a:rPr>
              <a:t>			c) Ngọt như ...... lùi.</a:t>
            </a:r>
          </a:p>
        </p:txBody>
      </p:sp>
      <p:sp>
        <p:nvSpPr>
          <p:cNvPr id="12294" name="Rectangle 10"/>
          <p:cNvSpPr>
            <a:spLocks noChangeArrowheads="1"/>
          </p:cNvSpPr>
          <p:nvPr/>
        </p:nvSpPr>
        <p:spPr bwMode="auto">
          <a:xfrm>
            <a:off x="0" y="533400"/>
            <a:ext cx="9144000" cy="631825"/>
          </a:xfrm>
          <a:prstGeom prst="rect">
            <a:avLst/>
          </a:prstGeom>
          <a:noFill/>
          <a:ln w="9525">
            <a:noFill/>
            <a:miter lim="800000"/>
            <a:headEnd/>
            <a:tailEnd/>
          </a:ln>
        </p:spPr>
        <p:txBody>
          <a:bodyPr anchor="ctr"/>
          <a:lstStyle/>
          <a:p>
            <a:pPr algn="ctr"/>
            <a:r>
              <a:rPr lang="en-US" sz="2800" b="1" u="sng">
                <a:solidFill>
                  <a:schemeClr val="tx2"/>
                </a:solidFill>
                <a:latin typeface="+mj-lt"/>
              </a:rPr>
              <a:t>Chính tả:</a:t>
            </a:r>
          </a:p>
        </p:txBody>
      </p:sp>
      <p:sp>
        <p:nvSpPr>
          <p:cNvPr id="12295" name="Rectangle 15"/>
          <p:cNvSpPr>
            <a:spLocks noChangeArrowheads="1"/>
          </p:cNvSpPr>
          <p:nvPr/>
        </p:nvSpPr>
        <p:spPr bwMode="auto">
          <a:xfrm>
            <a:off x="0" y="1066800"/>
            <a:ext cx="9144000" cy="1143000"/>
          </a:xfrm>
          <a:prstGeom prst="rect">
            <a:avLst/>
          </a:prstGeom>
          <a:noFill/>
          <a:ln w="9525">
            <a:noFill/>
            <a:miter lim="800000"/>
            <a:headEnd/>
            <a:tailEnd/>
          </a:ln>
        </p:spPr>
        <p:txBody>
          <a:bodyPr/>
          <a:lstStyle/>
          <a:p>
            <a:pPr>
              <a:spcBef>
                <a:spcPct val="20000"/>
              </a:spcBef>
            </a:pPr>
            <a:r>
              <a:rPr lang="en-US" sz="2800" b="1">
                <a:solidFill>
                  <a:srgbClr val="FF0000"/>
                </a:solidFill>
                <a:latin typeface="+mj-lt"/>
              </a:rPr>
              <a:t> </a:t>
            </a:r>
            <a:r>
              <a:rPr lang="en-US" sz="2800" b="1">
                <a:latin typeface="+mj-lt"/>
              </a:rPr>
              <a:t>1. </a:t>
            </a:r>
            <a:r>
              <a:rPr lang="en-US" sz="2800" b="1" u="sng">
                <a:latin typeface="+mj-lt"/>
              </a:rPr>
              <a:t>Nghe – viết</a:t>
            </a:r>
            <a:r>
              <a:rPr lang="en-US" sz="2800" b="1">
                <a:latin typeface="+mj-lt"/>
              </a:rPr>
              <a:t>:    </a:t>
            </a:r>
            <a:r>
              <a:rPr lang="en-US" sz="2800" b="1">
                <a:solidFill>
                  <a:srgbClr val="FF0000"/>
                </a:solidFill>
                <a:latin typeface="+mj-lt"/>
              </a:rPr>
              <a:t> Dòng kinh quê hương</a:t>
            </a:r>
          </a:p>
          <a:p>
            <a:pPr algn="ctr">
              <a:spcBef>
                <a:spcPct val="20000"/>
              </a:spcBef>
            </a:pPr>
            <a:r>
              <a:rPr lang="en-US" sz="2800" b="1">
                <a:solidFill>
                  <a:srgbClr val="FF0000"/>
                </a:solidFill>
                <a:latin typeface="+mj-lt"/>
              </a:rPr>
              <a:t>			               </a:t>
            </a:r>
            <a:r>
              <a:rPr lang="en-US" sz="2400" i="1">
                <a:latin typeface="+mj-lt"/>
              </a:rPr>
              <a:t>Theo </a:t>
            </a:r>
            <a:r>
              <a:rPr lang="en-US" sz="2400" b="1">
                <a:latin typeface="+mj-lt"/>
              </a:rPr>
              <a:t>Nguyễn Thi</a:t>
            </a:r>
            <a:r>
              <a:rPr lang="en-US" sz="2800" b="1">
                <a:solidFill>
                  <a:srgbClr val="FF0000"/>
                </a:solidFill>
                <a:latin typeface="+mj-lt"/>
              </a:rPr>
              <a:t>	</a:t>
            </a:r>
          </a:p>
        </p:txBody>
      </p:sp>
      <p:pic>
        <p:nvPicPr>
          <p:cNvPr id="12296" name="Picture 18" descr="b36"/>
          <p:cNvPicPr>
            <a:picLocks noChangeAspect="1" noChangeArrowheads="1" noCrop="1"/>
          </p:cNvPicPr>
          <p:nvPr/>
        </p:nvPicPr>
        <p:blipFill>
          <a:blip r:embed="rId2" cstate="print"/>
          <a:srcRect/>
          <a:stretch>
            <a:fillRect/>
          </a:stretch>
        </p:blipFill>
        <p:spPr bwMode="auto">
          <a:xfrm>
            <a:off x="0" y="5638800"/>
            <a:ext cx="10668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1512"/>
                                        </p:tgtEl>
                                        <p:attrNameLst>
                                          <p:attrName>style.visibility</p:attrName>
                                        </p:attrNameLst>
                                      </p:cBhvr>
                                      <p:to>
                                        <p:strVal val="visible"/>
                                      </p:to>
                                    </p:set>
                                    <p:animEffect transition="in" filter="randombar(horizontal)">
                                      <p:cBhvr>
                                        <p:cTn id="7" dur="500"/>
                                        <p:tgtEl>
                                          <p:spTgt spid="2151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1513"/>
                                        </p:tgtEl>
                                        <p:attrNameLst>
                                          <p:attrName>style.visibility</p:attrName>
                                        </p:attrNameLst>
                                      </p:cBhvr>
                                      <p:to>
                                        <p:strVal val="visible"/>
                                      </p:to>
                                    </p:set>
                                    <p:animEffect transition="in" filter="randombar(horizontal)">
                                      <p:cBhvr>
                                        <p:cTn id="10" dur="500"/>
                                        <p:tgtEl>
                                          <p:spTgt spid="215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p:bldP spid="215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57200" y="1773238"/>
            <a:ext cx="8229600" cy="4352925"/>
          </a:xfrm>
        </p:spPr>
        <p:txBody>
          <a:bodyPr/>
          <a:lstStyle/>
          <a:p>
            <a:pPr eaLnBrk="1" hangingPunct="1">
              <a:lnSpc>
                <a:spcPct val="90000"/>
              </a:lnSpc>
              <a:spcBef>
                <a:spcPct val="50000"/>
              </a:spcBef>
              <a:buFontTx/>
              <a:buNone/>
            </a:pPr>
            <a:r>
              <a:rPr lang="en-US" altLang="en-US" sz="2800" u="sng" dirty="0" err="1" smtClean="0">
                <a:latin typeface="Times New Roman" panose="02020603050405020304" pitchFamily="18" charset="0"/>
                <a:cs typeface="Times New Roman" panose="02020603050405020304" pitchFamily="18" charset="0"/>
              </a:rPr>
              <a:t>Bài</a:t>
            </a:r>
            <a:r>
              <a:rPr lang="en-US" altLang="en-US" sz="2800" u="sng" dirty="0" smtClean="0">
                <a:latin typeface="Times New Roman" panose="02020603050405020304" pitchFamily="18" charset="0"/>
                <a:cs typeface="Times New Roman" panose="02020603050405020304" pitchFamily="18" charset="0"/>
              </a:rPr>
              <a:t> 2</a:t>
            </a:r>
            <a:r>
              <a:rPr lang="en-US" altLang="en-US" sz="2800" dirty="0" smtClean="0">
                <a:latin typeface="Times New Roman" panose="02020603050405020304" pitchFamily="18" charset="0"/>
                <a:cs typeface="Times New Roman" panose="02020603050405020304" pitchFamily="18" charset="0"/>
              </a:rPr>
              <a:t>:</a:t>
            </a:r>
          </a:p>
          <a:p>
            <a:pPr eaLnBrk="1" hangingPunct="1">
              <a:lnSpc>
                <a:spcPct val="90000"/>
              </a:lnSpc>
              <a:spcBef>
                <a:spcPct val="50000"/>
              </a:spcBef>
              <a:buFontTx/>
              <a:buNone/>
            </a:pPr>
            <a:r>
              <a:rPr lang="en-US" altLang="en-US" sz="2800" dirty="0" err="1" smtClean="0">
                <a:latin typeface="Times New Roman" panose="02020603050405020304" pitchFamily="18" charset="0"/>
                <a:cs typeface="Times New Roman" panose="02020603050405020304" pitchFamily="18" charset="0"/>
              </a:rPr>
              <a:t>Tìm</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trong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đoạn</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tả</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cảnh</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rừng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khuya</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dưới</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đây</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những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tiếng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có</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chứa</a:t>
            </a:r>
            <a:r>
              <a:rPr lang="en-US" altLang="en-US" sz="2800" dirty="0" smtClean="0">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yê</a:t>
            </a:r>
            <a:r>
              <a:rPr lang="en-US" altLang="en-US" sz="2800" b="1"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hoặc</a:t>
            </a:r>
            <a:r>
              <a:rPr lang="en-US" altLang="en-US" sz="2800" dirty="0" smtClean="0">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ya</a:t>
            </a:r>
            <a:r>
              <a:rPr lang="en-US" altLang="en-US" sz="2800" dirty="0" smtClean="0">
                <a:latin typeface="Times New Roman" panose="02020603050405020304" pitchFamily="18" charset="0"/>
                <a:cs typeface="Times New Roman" panose="02020603050405020304" pitchFamily="18" charset="0"/>
              </a:rPr>
              <a:t> :</a:t>
            </a:r>
          </a:p>
          <a:p>
            <a:pPr eaLnBrk="1" hangingPunct="1">
              <a:lnSpc>
                <a:spcPct val="90000"/>
              </a:lnSpc>
              <a:spcBef>
                <a:spcPct val="50000"/>
              </a:spcBef>
              <a:buFontTx/>
              <a:buNone/>
            </a:pPr>
            <a:r>
              <a:rPr lang="en-US" altLang="en-US" sz="2800" b="1" dirty="0" err="1" smtClean="0">
                <a:latin typeface="Times New Roman" panose="02020603050405020304" pitchFamily="18" charset="0"/>
                <a:cs typeface="Times New Roman" panose="02020603050405020304" pitchFamily="18" charset="0"/>
              </a:rPr>
              <a:t>khu</a:t>
            </a:r>
            <a:r>
              <a:rPr lang="en-US" altLang="en-US" sz="2800" b="1" dirty="0" err="1" smtClean="0">
                <a:solidFill>
                  <a:srgbClr val="0000FF"/>
                </a:solidFill>
                <a:latin typeface="Times New Roman" panose="02020603050405020304" pitchFamily="18" charset="0"/>
                <a:cs typeface="Times New Roman" panose="02020603050405020304" pitchFamily="18" charset="0"/>
              </a:rPr>
              <a:t>ya</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tru</a:t>
            </a:r>
            <a:r>
              <a:rPr lang="en-US" altLang="en-US" sz="2800" b="1" dirty="0" err="1" smtClean="0">
                <a:solidFill>
                  <a:srgbClr val="0000FF"/>
                </a:solidFill>
                <a:latin typeface="Times New Roman" panose="02020603050405020304" pitchFamily="18" charset="0"/>
                <a:cs typeface="Times New Roman" panose="02020603050405020304" pitchFamily="18" charset="0"/>
              </a:rPr>
              <a:t>yề</a:t>
            </a:r>
            <a:r>
              <a:rPr lang="en-US" altLang="en-US" sz="2800" b="1" dirty="0" err="1" smtClean="0">
                <a:latin typeface="Times New Roman" panose="02020603050405020304" pitchFamily="18" charset="0"/>
                <a:cs typeface="Times New Roman" panose="02020603050405020304" pitchFamily="18" charset="0"/>
              </a:rPr>
              <a:t>n</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thu</a:t>
            </a:r>
            <a:r>
              <a:rPr lang="en-US" altLang="en-US" sz="2800" b="1" dirty="0" err="1" smtClean="0">
                <a:solidFill>
                  <a:srgbClr val="0000FF"/>
                </a:solidFill>
                <a:latin typeface="Times New Roman" panose="02020603050405020304" pitchFamily="18" charset="0"/>
                <a:cs typeface="Times New Roman" panose="02020603050405020304" pitchFamily="18" charset="0"/>
              </a:rPr>
              <a:t>yế</a:t>
            </a:r>
            <a:r>
              <a:rPr lang="en-US" altLang="en-US" sz="2800" b="1" dirty="0" err="1" smtClean="0">
                <a:latin typeface="Times New Roman" panose="02020603050405020304" pitchFamily="18" charset="0"/>
                <a:cs typeface="Times New Roman" panose="02020603050405020304" pitchFamily="18" charset="0"/>
              </a:rPr>
              <a:t>t</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xu</a:t>
            </a:r>
            <a:r>
              <a:rPr lang="en-US" altLang="en-US" sz="2800" b="1" dirty="0" err="1" smtClean="0">
                <a:solidFill>
                  <a:srgbClr val="0000FF"/>
                </a:solidFill>
                <a:latin typeface="Times New Roman" panose="02020603050405020304" pitchFamily="18" charset="0"/>
                <a:cs typeface="Times New Roman" panose="02020603050405020304" pitchFamily="18" charset="0"/>
              </a:rPr>
              <a:t>yê</a:t>
            </a:r>
            <a:r>
              <a:rPr lang="en-US" altLang="en-US" sz="2800" b="1" dirty="0" err="1" smtClean="0">
                <a:latin typeface="Times New Roman" panose="02020603050405020304" pitchFamily="18" charset="0"/>
                <a:cs typeface="Times New Roman" panose="02020603050405020304" pitchFamily="18" charset="0"/>
              </a:rPr>
              <a:t>n</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yê</a:t>
            </a:r>
            <a:r>
              <a:rPr lang="en-US" altLang="en-US" sz="2800" b="1" dirty="0" err="1" smtClean="0">
                <a:latin typeface="Times New Roman" panose="02020603050405020304" pitchFamily="18" charset="0"/>
                <a:cs typeface="Times New Roman" panose="02020603050405020304" pitchFamily="18" charset="0"/>
              </a:rPr>
              <a:t>n</a:t>
            </a:r>
            <a:endParaRPr lang="en-US" altLang="en-US" sz="2800" b="1" dirty="0" smtClean="0">
              <a:latin typeface="Times New Roman" panose="02020603050405020304" pitchFamily="18" charset="0"/>
              <a:cs typeface="Times New Roman" panose="02020603050405020304" pitchFamily="18" charset="0"/>
            </a:endParaRPr>
          </a:p>
          <a:p>
            <a:pPr eaLnBrk="1" hangingPunct="1">
              <a:lnSpc>
                <a:spcPct val="90000"/>
              </a:lnSpc>
              <a:spcBef>
                <a:spcPct val="50000"/>
              </a:spcBef>
              <a:buFontTx/>
              <a:buNone/>
            </a:pPr>
            <a:r>
              <a:rPr lang="en-US" altLang="en-US" sz="2800" dirty="0" err="1" smtClean="0">
                <a:latin typeface="Times New Roman" panose="02020603050405020304" pitchFamily="18" charset="0"/>
                <a:cs typeface="Times New Roman" panose="02020603050405020304" pitchFamily="18" charset="0"/>
              </a:rPr>
              <a:t>Nhận</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xét</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về</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cách</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đặt</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dấu</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thanh</a:t>
            </a:r>
            <a:r>
              <a:rPr lang="en-US" altLang="en-US" sz="2800" dirty="0" smtClean="0">
                <a:latin typeface="Times New Roman" panose="02020603050405020304" pitchFamily="18" charset="0"/>
                <a:cs typeface="Times New Roman" panose="02020603050405020304" pitchFamily="18" charset="0"/>
              </a:rPr>
              <a:t> ở </a:t>
            </a:r>
            <a:r>
              <a:rPr lang="en-US" altLang="en-US" sz="2800" dirty="0" err="1" smtClean="0">
                <a:latin typeface="Times New Roman" panose="02020603050405020304" pitchFamily="18" charset="0"/>
                <a:cs typeface="Times New Roman" panose="02020603050405020304" pitchFamily="18" charset="0"/>
              </a:rPr>
              <a:t>các</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tiếng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chứa</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solidFill>
                  <a:srgbClr val="0000FF"/>
                </a:solidFill>
                <a:latin typeface="Times New Roman" panose="02020603050405020304" pitchFamily="18" charset="0"/>
                <a:cs typeface="Times New Roman" panose="02020603050405020304" pitchFamily="18" charset="0"/>
              </a:rPr>
              <a:t>yê</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có</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âm</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cuối</a:t>
            </a:r>
            <a:r>
              <a:rPr lang="en-US" altLang="en-US" sz="2800" dirty="0" smtClean="0">
                <a:latin typeface="Times New Roman" panose="02020603050405020304" pitchFamily="18" charset="0"/>
                <a:cs typeface="Times New Roman" panose="02020603050405020304" pitchFamily="18" charset="0"/>
              </a:rPr>
              <a:t> ?</a:t>
            </a:r>
          </a:p>
          <a:p>
            <a:pPr eaLnBrk="1" hangingPunct="1">
              <a:lnSpc>
                <a:spcPct val="90000"/>
              </a:lnSpc>
              <a:spcBef>
                <a:spcPct val="50000"/>
              </a:spcBef>
              <a:buFontTx/>
              <a:buNone/>
            </a:pPr>
            <a:r>
              <a:rPr lang="en-US" altLang="en-US" sz="2800" b="1" dirty="0" err="1" smtClean="0">
                <a:latin typeface="Times New Roman" panose="02020603050405020304" pitchFamily="18" charset="0"/>
                <a:cs typeface="Times New Roman" panose="02020603050405020304" pitchFamily="18" charset="0"/>
              </a:rPr>
              <a:t>Các</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tiếng</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chứa</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yê</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có</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âm</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cuối</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dấu</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thanh</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được</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đặt</a:t>
            </a:r>
            <a:r>
              <a:rPr lang="en-US" altLang="en-US" sz="2800" b="1" dirty="0" smtClean="0">
                <a:latin typeface="Times New Roman" panose="02020603050405020304" pitchFamily="18" charset="0"/>
                <a:cs typeface="Times New Roman" panose="02020603050405020304" pitchFamily="18" charset="0"/>
              </a:rPr>
              <a:t> ở </a:t>
            </a:r>
            <a:r>
              <a:rPr lang="en-US" altLang="en-US" sz="2800" b="1" dirty="0" err="1" smtClean="0">
                <a:latin typeface="Times New Roman" panose="02020603050405020304" pitchFamily="18" charset="0"/>
                <a:cs typeface="Times New Roman" panose="02020603050405020304" pitchFamily="18" charset="0"/>
              </a:rPr>
              <a:t>chữ</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cái</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thứ</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hai</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của</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nguyên</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âm</a:t>
            </a:r>
            <a:r>
              <a:rPr lang="en-US" altLang="en-US" sz="2800" b="1" dirty="0" smtClean="0">
                <a:latin typeface="Times New Roman" panose="02020603050405020304" pitchFamily="18" charset="0"/>
                <a:cs typeface="Times New Roman" panose="02020603050405020304" pitchFamily="18" charset="0"/>
              </a:rPr>
              <a:t> </a:t>
            </a:r>
            <a:r>
              <a:rPr lang="en-US" altLang="en-US" sz="2800" b="1" dirty="0" err="1" smtClean="0">
                <a:latin typeface="Times New Roman" panose="02020603050405020304" pitchFamily="18" charset="0"/>
                <a:cs typeface="Times New Roman" panose="02020603050405020304" pitchFamily="18" charset="0"/>
              </a:rPr>
              <a:t>đôi</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yê</a:t>
            </a:r>
            <a:r>
              <a:rPr lang="en-US" altLang="en-US" sz="2800" b="1" dirty="0" smtClean="0">
                <a:latin typeface="Times New Roman" panose="02020603050405020304" pitchFamily="18" charset="0"/>
                <a:cs typeface="Times New Roman" panose="02020603050405020304" pitchFamily="18" charset="0"/>
              </a:rPr>
              <a:t>.</a:t>
            </a:r>
          </a:p>
          <a:p>
            <a:pPr eaLnBrk="1" hangingPunct="1">
              <a:lnSpc>
                <a:spcPct val="90000"/>
              </a:lnSpc>
              <a:spcBef>
                <a:spcPct val="50000"/>
              </a:spcBef>
              <a:buFontTx/>
              <a:buNone/>
            </a:pPr>
            <a:endParaRPr lang="en-US" altLang="en-US" sz="2800" dirty="0" smtClean="0"/>
          </a:p>
          <a:p>
            <a:pPr eaLnBrk="1" hangingPunct="1">
              <a:lnSpc>
                <a:spcPct val="90000"/>
              </a:lnSpc>
            </a:pPr>
            <a:endParaRPr lang="vi-VN" altLang="en-US" sz="2800" dirty="0" smtClean="0"/>
          </a:p>
        </p:txBody>
      </p:sp>
      <p:sp>
        <p:nvSpPr>
          <p:cNvPr id="11267" name="WordArt 4"/>
          <p:cNvSpPr>
            <a:spLocks noChangeArrowheads="1" noChangeShapeType="1" noTextEdit="1"/>
          </p:cNvSpPr>
          <p:nvPr/>
        </p:nvSpPr>
        <p:spPr bwMode="auto">
          <a:xfrm>
            <a:off x="457200" y="274638"/>
            <a:ext cx="8229600" cy="417512"/>
          </a:xfrm>
          <a:prstGeom prst="rect">
            <a:avLst/>
          </a:prstGeom>
        </p:spPr>
        <p:txBody>
          <a:bodyPr wrap="none" fromWordArt="1">
            <a:prstTxWarp prst="textPlain">
              <a:avLst>
                <a:gd name="adj" fmla="val 50000"/>
              </a:avLst>
            </a:prstTxWarp>
          </a:bodyPr>
          <a:lstStyle/>
          <a:p>
            <a:pPr algn="ctr"/>
            <a:r>
              <a:rPr lang="en-US" sz="3200" kern="10" dirty="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Thứ </a:t>
            </a:r>
            <a:r>
              <a:rPr lang="en-US" sz="3200" kern="10" dirty="0" err="1">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ba</a:t>
            </a:r>
            <a:r>
              <a:rPr lang="en-US" sz="3200" kern="10" dirty="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200" kern="10" dirty="0" err="1">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ngày</a:t>
            </a:r>
            <a:r>
              <a:rPr lang="en-US" sz="3200" kern="10" dirty="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200" kern="10" dirty="0">
                <a:ln w="19050">
                  <a:solidFill>
                    <a:srgbClr val="99CCFF"/>
                  </a:solidFill>
                  <a:round/>
                  <a:headEnd/>
                  <a:tailEnd/>
                </a:ln>
                <a:solidFill>
                  <a:srgbClr val="0066CC"/>
                </a:solidFill>
                <a:effectLst>
                  <a:outerShdw dist="35921" dir="2700000" algn="ctr" rotWithShape="0">
                    <a:srgbClr val="990000"/>
                  </a:outerShdw>
                </a:effectLst>
              </a:rPr>
              <a:t>2</a:t>
            </a:r>
            <a:r>
              <a:rPr lang="en-US" sz="3200" kern="10" dirty="0" smtClean="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200" kern="10" dirty="0" err="1">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tháng</a:t>
            </a:r>
            <a:r>
              <a:rPr lang="en-US" sz="3200" kern="10" dirty="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200" kern="10" dirty="0" smtClean="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11 </a:t>
            </a:r>
            <a:r>
              <a:rPr lang="en-US" sz="3200" kern="10" dirty="0" err="1">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năm</a:t>
            </a:r>
            <a:r>
              <a:rPr lang="en-US" sz="3200" kern="10" dirty="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2021</a:t>
            </a:r>
          </a:p>
        </p:txBody>
      </p:sp>
      <p:sp>
        <p:nvSpPr>
          <p:cNvPr id="11268" name="Line 5"/>
          <p:cNvSpPr>
            <a:spLocks noChangeShapeType="1"/>
          </p:cNvSpPr>
          <p:nvPr/>
        </p:nvSpPr>
        <p:spPr bwMode="auto">
          <a:xfrm>
            <a:off x="3708400" y="765175"/>
            <a:ext cx="23764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69" name="Rectangle 6"/>
          <p:cNvSpPr>
            <a:spLocks noChangeArrowheads="1"/>
          </p:cNvSpPr>
          <p:nvPr/>
        </p:nvSpPr>
        <p:spPr bwMode="auto">
          <a:xfrm>
            <a:off x="1643063" y="692150"/>
            <a:ext cx="5715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b="1" u="sng">
                <a:latin typeface="Times New Roman" panose="02020603050405020304" pitchFamily="18" charset="0"/>
                <a:cs typeface="Times New Roman" panose="02020603050405020304" pitchFamily="18" charset="0"/>
              </a:rPr>
              <a:t>Chính tả (Nghe - viết)</a:t>
            </a:r>
          </a:p>
          <a:p>
            <a:pPr algn="ctr" eaLnBrk="1" hangingPunct="1"/>
            <a:r>
              <a:rPr lang="en-US" altLang="en-US" sz="3200" b="1">
                <a:latin typeface="Times New Roman" panose="02020603050405020304" pitchFamily="18" charset="0"/>
                <a:cs typeface="Times New Roman" panose="02020603050405020304" pitchFamily="18" charset="0"/>
              </a:rPr>
              <a:t>Kì diệu rừng xanh</a:t>
            </a:r>
            <a:endParaRPr lang="vi-VN" altLang="en-US" sz="32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2956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850900"/>
          </a:xfrm>
        </p:spPr>
        <p:txBody>
          <a:bodyPr/>
          <a:lstStyle/>
          <a:p>
            <a:pPr algn="l" eaLnBrk="1" hangingPunct="1"/>
            <a:r>
              <a:rPr lang="en-US" altLang="en-US" sz="3200" u="sng" smtClean="0">
                <a:solidFill>
                  <a:schemeClr val="tx1"/>
                </a:solidFill>
                <a:latin typeface="+mn-lt"/>
              </a:rPr>
              <a:t>Bài 3</a:t>
            </a:r>
            <a:r>
              <a:rPr lang="en-US" altLang="en-US" sz="3200" smtClean="0">
                <a:solidFill>
                  <a:schemeClr val="tx1"/>
                </a:solidFill>
                <a:latin typeface="+mn-lt"/>
              </a:rPr>
              <a:t>: </a:t>
            </a:r>
            <a:r>
              <a:rPr lang="en-US" altLang="en-US" sz="3200" smtClean="0">
                <a:latin typeface="+mn-lt"/>
              </a:rPr>
              <a:t>Tìm tiếng có vần </a:t>
            </a:r>
            <a:r>
              <a:rPr lang="en-US" altLang="en-US" sz="3200" b="1" smtClean="0">
                <a:solidFill>
                  <a:srgbClr val="0000FF"/>
                </a:solidFill>
                <a:latin typeface="+mn-lt"/>
              </a:rPr>
              <a:t>uyên</a:t>
            </a:r>
            <a:r>
              <a:rPr lang="en-US" altLang="en-US" sz="3200" b="1" smtClean="0">
                <a:latin typeface="+mn-lt"/>
              </a:rPr>
              <a:t> </a:t>
            </a:r>
            <a:r>
              <a:rPr lang="en-US" altLang="en-US" sz="3200" smtClean="0">
                <a:latin typeface="+mn-lt"/>
              </a:rPr>
              <a:t>thích hợp với mỗi ô trống dưới đây :</a:t>
            </a:r>
            <a:endParaRPr lang="vi-VN" altLang="en-US" sz="3200" smtClean="0">
              <a:latin typeface="+mn-lt"/>
            </a:endParaRPr>
          </a:p>
        </p:txBody>
      </p:sp>
      <p:sp>
        <p:nvSpPr>
          <p:cNvPr id="12291" name="Rectangle 3"/>
          <p:cNvSpPr>
            <a:spLocks noGrp="1" noChangeArrowheads="1"/>
          </p:cNvSpPr>
          <p:nvPr>
            <p:ph type="body" idx="1"/>
          </p:nvPr>
        </p:nvSpPr>
        <p:spPr>
          <a:xfrm>
            <a:off x="468313" y="1125538"/>
            <a:ext cx="8229600" cy="2663825"/>
          </a:xfrm>
        </p:spPr>
        <p:txBody>
          <a:bodyPr/>
          <a:lstStyle/>
          <a:p>
            <a:pPr eaLnBrk="1" hangingPunct="1">
              <a:spcBef>
                <a:spcPct val="50000"/>
              </a:spcBef>
              <a:buFontTx/>
              <a:buNone/>
            </a:pPr>
            <a:endParaRPr lang="en-US" altLang="en-US" smtClean="0"/>
          </a:p>
          <a:p>
            <a:pPr eaLnBrk="1" hangingPunct="1">
              <a:spcBef>
                <a:spcPct val="50000"/>
              </a:spcBef>
              <a:buFontTx/>
              <a:buNone/>
            </a:pPr>
            <a:endParaRPr lang="en-US" altLang="en-US" smtClean="0"/>
          </a:p>
          <a:p>
            <a:pPr eaLnBrk="1" hangingPunct="1"/>
            <a:endParaRPr lang="vi-VN" altLang="en-US" smtClean="0"/>
          </a:p>
        </p:txBody>
      </p:sp>
      <p:pic>
        <p:nvPicPr>
          <p:cNvPr id="19479" name="ipfZNvC1I-rfrtWHM:" descr="47260176lk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268413"/>
            <a:ext cx="3455987" cy="230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ext Box 5"/>
          <p:cNvSpPr txBox="1">
            <a:spLocks noChangeArrowheads="1"/>
          </p:cNvSpPr>
          <p:nvPr/>
        </p:nvSpPr>
        <p:spPr bwMode="auto">
          <a:xfrm>
            <a:off x="3851275" y="2420938"/>
            <a:ext cx="523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mn-lt"/>
            </a:endParaRPr>
          </a:p>
        </p:txBody>
      </p:sp>
      <p:sp>
        <p:nvSpPr>
          <p:cNvPr id="12294" name="Text Box 6"/>
          <p:cNvSpPr txBox="1">
            <a:spLocks noChangeArrowheads="1"/>
          </p:cNvSpPr>
          <p:nvPr/>
        </p:nvSpPr>
        <p:spPr bwMode="auto">
          <a:xfrm>
            <a:off x="3779838" y="1557338"/>
            <a:ext cx="504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latin typeface="+mn-lt"/>
              </a:rPr>
              <a:t>a)</a:t>
            </a:r>
          </a:p>
          <a:p>
            <a:pPr eaLnBrk="1" hangingPunct="1">
              <a:spcBef>
                <a:spcPct val="50000"/>
              </a:spcBef>
            </a:pPr>
            <a:endParaRPr lang="vi-VN" altLang="en-US">
              <a:latin typeface="+mn-lt"/>
            </a:endParaRPr>
          </a:p>
        </p:txBody>
      </p:sp>
      <p:sp>
        <p:nvSpPr>
          <p:cNvPr id="12295" name="Text Box 7"/>
          <p:cNvSpPr txBox="1">
            <a:spLocks noChangeArrowheads="1"/>
          </p:cNvSpPr>
          <p:nvPr/>
        </p:nvSpPr>
        <p:spPr bwMode="auto">
          <a:xfrm>
            <a:off x="4356100" y="1484313"/>
            <a:ext cx="4392613"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dirty="0" err="1">
                <a:latin typeface="+mn-lt"/>
              </a:rPr>
              <a:t>Chỉ</a:t>
            </a:r>
            <a:r>
              <a:rPr lang="en-US" altLang="en-US" sz="2400" dirty="0">
                <a:latin typeface="+mn-lt"/>
              </a:rPr>
              <a:t> </a:t>
            </a:r>
            <a:r>
              <a:rPr lang="en-US" altLang="en-US" sz="2400" dirty="0" err="1">
                <a:latin typeface="+mn-lt"/>
              </a:rPr>
              <a:t>có</a:t>
            </a:r>
            <a:r>
              <a:rPr lang="en-US" altLang="en-US" sz="2400" dirty="0">
                <a:latin typeface="+mn-lt"/>
              </a:rPr>
              <a:t> ….. … </a:t>
            </a:r>
            <a:r>
              <a:rPr lang="en-US" altLang="en-US" sz="2400" dirty="0" err="1">
                <a:latin typeface="+mn-lt"/>
              </a:rPr>
              <a:t>mới</a:t>
            </a:r>
            <a:r>
              <a:rPr lang="en-US" altLang="en-US" sz="2400" dirty="0">
                <a:latin typeface="+mn-lt"/>
              </a:rPr>
              <a:t> </a:t>
            </a:r>
            <a:r>
              <a:rPr lang="en-US" altLang="en-US" sz="2400" dirty="0" err="1">
                <a:latin typeface="+mn-lt"/>
              </a:rPr>
              <a:t>hiểu</a:t>
            </a:r>
            <a:r>
              <a:rPr lang="en-US" altLang="en-US" sz="2400" dirty="0">
                <a:latin typeface="+mn-lt"/>
              </a:rPr>
              <a:t/>
            </a:r>
            <a:br>
              <a:rPr lang="en-US" altLang="en-US" sz="2400" dirty="0">
                <a:latin typeface="+mn-lt"/>
              </a:rPr>
            </a:br>
            <a:r>
              <a:rPr lang="en-US" altLang="en-US" sz="2400" dirty="0" err="1">
                <a:latin typeface="+mn-lt"/>
              </a:rPr>
              <a:t>Biển</a:t>
            </a:r>
            <a:r>
              <a:rPr lang="en-US" altLang="en-US" sz="2400" dirty="0">
                <a:latin typeface="+mn-lt"/>
              </a:rPr>
              <a:t> </a:t>
            </a:r>
            <a:r>
              <a:rPr lang="en-US" altLang="en-US" sz="2400" dirty="0" err="1">
                <a:latin typeface="+mn-lt"/>
              </a:rPr>
              <a:t>mênh</a:t>
            </a:r>
            <a:r>
              <a:rPr lang="en-US" altLang="en-US" sz="2400" dirty="0">
                <a:latin typeface="+mn-lt"/>
              </a:rPr>
              <a:t> </a:t>
            </a:r>
            <a:r>
              <a:rPr lang="en-US" altLang="en-US" sz="2400" dirty="0" err="1">
                <a:latin typeface="+mn-lt"/>
              </a:rPr>
              <a:t>mông</a:t>
            </a:r>
            <a:r>
              <a:rPr lang="en-US" altLang="en-US" sz="2400" dirty="0">
                <a:latin typeface="+mn-lt"/>
              </a:rPr>
              <a:t> </a:t>
            </a:r>
            <a:r>
              <a:rPr lang="en-US" altLang="en-US" sz="2400" dirty="0" err="1">
                <a:latin typeface="+mn-lt"/>
              </a:rPr>
              <a:t>nhường</a:t>
            </a:r>
            <a:r>
              <a:rPr lang="en-US" altLang="en-US" sz="2400" dirty="0">
                <a:latin typeface="+mn-lt"/>
              </a:rPr>
              <a:t> </a:t>
            </a:r>
            <a:r>
              <a:rPr lang="en-US" altLang="en-US" sz="2400" dirty="0" err="1">
                <a:latin typeface="+mn-lt"/>
              </a:rPr>
              <a:t>nào</a:t>
            </a:r>
            <a:r>
              <a:rPr lang="en-US" altLang="en-US" sz="2400" dirty="0">
                <a:latin typeface="+mn-lt"/>
              </a:rPr>
              <a:t/>
            </a:r>
            <a:br>
              <a:rPr lang="en-US" altLang="en-US" sz="2400" dirty="0">
                <a:latin typeface="+mn-lt"/>
              </a:rPr>
            </a:br>
            <a:r>
              <a:rPr lang="en-US" altLang="en-US" sz="2400" dirty="0" err="1">
                <a:latin typeface="+mn-lt"/>
              </a:rPr>
              <a:t>Chỉ</a:t>
            </a:r>
            <a:r>
              <a:rPr lang="en-US" altLang="en-US" sz="2400" dirty="0">
                <a:latin typeface="+mn-lt"/>
              </a:rPr>
              <a:t> </a:t>
            </a:r>
            <a:r>
              <a:rPr lang="en-US" altLang="en-US" sz="2400" dirty="0" err="1">
                <a:latin typeface="+mn-lt"/>
              </a:rPr>
              <a:t>có</a:t>
            </a:r>
            <a:r>
              <a:rPr lang="en-US" altLang="en-US" sz="2400" dirty="0">
                <a:latin typeface="+mn-lt"/>
              </a:rPr>
              <a:t> </a:t>
            </a:r>
            <a:r>
              <a:rPr lang="en-US" altLang="en-US" sz="2400" dirty="0" err="1">
                <a:latin typeface="+mn-lt"/>
              </a:rPr>
              <a:t>biển</a:t>
            </a:r>
            <a:r>
              <a:rPr lang="en-US" altLang="en-US" sz="2400" dirty="0">
                <a:latin typeface="+mn-lt"/>
              </a:rPr>
              <a:t> </a:t>
            </a:r>
            <a:r>
              <a:rPr lang="en-US" altLang="en-US" sz="2400" dirty="0" err="1">
                <a:latin typeface="+mn-lt"/>
              </a:rPr>
              <a:t>mới</a:t>
            </a:r>
            <a:r>
              <a:rPr lang="en-US" altLang="en-US" sz="2400" dirty="0">
                <a:latin typeface="+mn-lt"/>
              </a:rPr>
              <a:t> </a:t>
            </a:r>
            <a:r>
              <a:rPr lang="en-US" altLang="en-US" sz="2400" dirty="0" err="1">
                <a:latin typeface="+mn-lt"/>
              </a:rPr>
              <a:t>biết</a:t>
            </a:r>
            <a:r>
              <a:rPr lang="en-US" altLang="en-US" sz="2400" dirty="0">
                <a:latin typeface="+mn-lt"/>
              </a:rPr>
              <a:t/>
            </a:r>
            <a:br>
              <a:rPr lang="en-US" altLang="en-US" sz="2400" dirty="0">
                <a:latin typeface="+mn-lt"/>
              </a:rPr>
            </a:br>
            <a:r>
              <a:rPr lang="en-US" altLang="en-US" sz="2400" dirty="0">
                <a:latin typeface="+mn-lt"/>
              </a:rPr>
              <a:t>…….   </a:t>
            </a:r>
            <a:r>
              <a:rPr lang="en-US" altLang="en-US" sz="2400" dirty="0" err="1">
                <a:latin typeface="+mn-lt"/>
              </a:rPr>
              <a:t>đi</a:t>
            </a:r>
            <a:r>
              <a:rPr lang="en-US" altLang="en-US" sz="2400" dirty="0">
                <a:latin typeface="+mn-lt"/>
              </a:rPr>
              <a:t> </a:t>
            </a:r>
            <a:r>
              <a:rPr lang="en-US" altLang="en-US" sz="2400" dirty="0" err="1">
                <a:latin typeface="+mn-lt"/>
              </a:rPr>
              <a:t>đâu</a:t>
            </a:r>
            <a:r>
              <a:rPr lang="en-US" altLang="en-US" sz="2400" dirty="0">
                <a:latin typeface="+mn-lt"/>
              </a:rPr>
              <a:t> </a:t>
            </a:r>
            <a:r>
              <a:rPr lang="en-US" altLang="en-US" sz="2400" dirty="0" err="1">
                <a:latin typeface="+mn-lt"/>
              </a:rPr>
              <a:t>về</a:t>
            </a:r>
            <a:r>
              <a:rPr lang="en-US" altLang="en-US" sz="2400" dirty="0">
                <a:latin typeface="+mn-lt"/>
              </a:rPr>
              <a:t> </a:t>
            </a:r>
            <a:r>
              <a:rPr lang="en-US" altLang="en-US" sz="2400" dirty="0" err="1">
                <a:latin typeface="+mn-lt"/>
              </a:rPr>
              <a:t>đâu</a:t>
            </a:r>
            <a:r>
              <a:rPr lang="en-US" altLang="en-US" sz="2400" dirty="0">
                <a:latin typeface="+mn-lt"/>
              </a:rPr>
              <a:t>.</a:t>
            </a:r>
            <a:br>
              <a:rPr lang="en-US" altLang="en-US" sz="2400" dirty="0">
                <a:latin typeface="+mn-lt"/>
              </a:rPr>
            </a:br>
            <a:r>
              <a:rPr lang="en-US" altLang="en-US" sz="2400" dirty="0">
                <a:latin typeface="+mn-lt"/>
              </a:rPr>
              <a:t>                     (XUÂN QUỲNH)</a:t>
            </a:r>
          </a:p>
          <a:p>
            <a:pPr eaLnBrk="1" hangingPunct="1">
              <a:spcBef>
                <a:spcPct val="50000"/>
              </a:spcBef>
            </a:pPr>
            <a:endParaRPr lang="vi-VN" altLang="en-US" sz="2400" dirty="0">
              <a:latin typeface="+mn-lt"/>
            </a:endParaRPr>
          </a:p>
        </p:txBody>
      </p:sp>
      <p:sp>
        <p:nvSpPr>
          <p:cNvPr id="12296" name="Text Box 8"/>
          <p:cNvSpPr txBox="1">
            <a:spLocks noChangeArrowheads="1"/>
          </p:cNvSpPr>
          <p:nvPr/>
        </p:nvSpPr>
        <p:spPr bwMode="auto">
          <a:xfrm>
            <a:off x="179388" y="3789363"/>
            <a:ext cx="576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a:latin typeface="+mn-lt"/>
              </a:rPr>
              <a:t>b)</a:t>
            </a:r>
            <a:endParaRPr lang="vi-VN" altLang="en-US" sz="2400">
              <a:latin typeface="+mn-lt"/>
            </a:endParaRPr>
          </a:p>
        </p:txBody>
      </p:sp>
      <p:sp>
        <p:nvSpPr>
          <p:cNvPr id="12297" name="Text Box 9"/>
          <p:cNvSpPr txBox="1">
            <a:spLocks noChangeArrowheads="1"/>
          </p:cNvSpPr>
          <p:nvPr/>
        </p:nvSpPr>
        <p:spPr bwMode="auto">
          <a:xfrm>
            <a:off x="539750" y="3716338"/>
            <a:ext cx="4932363"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n-US" sz="2400">
              <a:latin typeface="+mn-lt"/>
            </a:endParaRPr>
          </a:p>
          <a:p>
            <a:pPr eaLnBrk="1" hangingPunct="1">
              <a:spcBef>
                <a:spcPct val="50000"/>
              </a:spcBef>
            </a:pPr>
            <a:r>
              <a:rPr lang="en-US" altLang="en-US" sz="2400">
                <a:latin typeface="+mn-lt"/>
              </a:rPr>
              <a:t>Lích cha lích chích vành ……… </a:t>
            </a:r>
          </a:p>
          <a:p>
            <a:pPr eaLnBrk="1" hangingPunct="1">
              <a:spcBef>
                <a:spcPct val="50000"/>
              </a:spcBef>
            </a:pPr>
            <a:r>
              <a:rPr lang="en-US" altLang="en-US" sz="2400">
                <a:latin typeface="+mn-lt"/>
              </a:rPr>
              <a:t>Mổ từng hạt nắng đọng nguyên sắc vàng.</a:t>
            </a:r>
            <a:br>
              <a:rPr lang="en-US" altLang="en-US" sz="2400">
                <a:latin typeface="+mn-lt"/>
              </a:rPr>
            </a:br>
            <a:r>
              <a:rPr lang="en-US" altLang="en-US" sz="2400">
                <a:latin typeface="+mn-lt"/>
              </a:rPr>
              <a:t>                                             </a:t>
            </a:r>
          </a:p>
          <a:p>
            <a:pPr algn="ctr" eaLnBrk="1" hangingPunct="1">
              <a:spcBef>
                <a:spcPct val="50000"/>
              </a:spcBef>
            </a:pPr>
            <a:r>
              <a:rPr lang="en-US" altLang="en-US" sz="2400">
                <a:latin typeface="+mn-lt"/>
              </a:rPr>
              <a:t>(BẾ KIẾN QUỐC)</a:t>
            </a:r>
          </a:p>
          <a:p>
            <a:pPr eaLnBrk="1" hangingPunct="1">
              <a:spcBef>
                <a:spcPct val="50000"/>
              </a:spcBef>
            </a:pPr>
            <a:endParaRPr lang="vi-VN" altLang="en-US" sz="2400">
              <a:latin typeface="+mn-lt"/>
            </a:endParaRPr>
          </a:p>
        </p:txBody>
      </p:sp>
      <p:sp>
        <p:nvSpPr>
          <p:cNvPr id="12298" name="Text Box 10"/>
          <p:cNvSpPr txBox="1">
            <a:spLocks noChangeArrowheads="1"/>
          </p:cNvSpPr>
          <p:nvPr/>
        </p:nvSpPr>
        <p:spPr bwMode="auto">
          <a:xfrm>
            <a:off x="6156325" y="4437063"/>
            <a:ext cx="21605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n-US">
              <a:latin typeface="+mn-lt"/>
            </a:endParaRPr>
          </a:p>
        </p:txBody>
      </p:sp>
      <p:pic>
        <p:nvPicPr>
          <p:cNvPr id="19480" name="Picture 24" descr="http://t1.gstatic.com/images?q=tbn:2vy9ynQY2BbKOM:http://img17.imageshack.us/img17/922/silvereye3dabb.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rot="10800000" flipV="1">
            <a:off x="5435600" y="3644900"/>
            <a:ext cx="3529013"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0" name="Rectangle 15"/>
          <p:cNvSpPr>
            <a:spLocks noChangeArrowheads="1"/>
          </p:cNvSpPr>
          <p:nvPr/>
        </p:nvSpPr>
        <p:spPr bwMode="auto">
          <a:xfrm>
            <a:off x="5795963" y="1484313"/>
            <a:ext cx="11525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algn="ctr" eaLnBrk="1" hangingPunct="1"/>
            <a:endParaRPr lang="en-US" altLang="en-US" sz="2400">
              <a:solidFill>
                <a:schemeClr val="tx2"/>
              </a:solidFill>
              <a:latin typeface="+mn-lt"/>
            </a:endParaRPr>
          </a:p>
        </p:txBody>
      </p:sp>
      <p:sp>
        <p:nvSpPr>
          <p:cNvPr id="12301" name="Rectangle 16"/>
          <p:cNvSpPr>
            <a:spLocks noChangeArrowheads="1"/>
          </p:cNvSpPr>
          <p:nvPr/>
        </p:nvSpPr>
        <p:spPr bwMode="auto">
          <a:xfrm>
            <a:off x="4859338" y="2565400"/>
            <a:ext cx="11525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algn="ctr" eaLnBrk="1" hangingPunct="1"/>
            <a:endParaRPr lang="en-US" altLang="en-US" sz="2400">
              <a:solidFill>
                <a:schemeClr val="tx2"/>
              </a:solidFill>
              <a:latin typeface="+mn-lt"/>
            </a:endParaRPr>
          </a:p>
        </p:txBody>
      </p:sp>
      <p:sp>
        <p:nvSpPr>
          <p:cNvPr id="12302" name="Rectangle 17"/>
          <p:cNvSpPr>
            <a:spLocks noChangeArrowheads="1"/>
          </p:cNvSpPr>
          <p:nvPr/>
        </p:nvSpPr>
        <p:spPr bwMode="auto">
          <a:xfrm>
            <a:off x="3995738" y="4221163"/>
            <a:ext cx="11525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algn="ctr" eaLnBrk="1" hangingPunct="1"/>
            <a:endParaRPr lang="en-US" altLang="en-US" sz="2400">
              <a:solidFill>
                <a:schemeClr val="tx2"/>
              </a:solidFill>
              <a:latin typeface="+mn-lt"/>
            </a:endParaRPr>
          </a:p>
        </p:txBody>
      </p:sp>
      <p:sp>
        <p:nvSpPr>
          <p:cNvPr id="10258" name="Text Box 18"/>
          <p:cNvSpPr txBox="1">
            <a:spLocks noChangeArrowheads="1"/>
          </p:cNvSpPr>
          <p:nvPr/>
        </p:nvSpPr>
        <p:spPr bwMode="auto">
          <a:xfrm>
            <a:off x="5867400" y="1484313"/>
            <a:ext cx="1441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a:solidFill>
                  <a:schemeClr val="accent2"/>
                </a:solidFill>
                <a:latin typeface="+mn-lt"/>
              </a:rPr>
              <a:t>thuyền</a:t>
            </a:r>
            <a:endParaRPr lang="vi-VN" altLang="en-US" sz="2400">
              <a:solidFill>
                <a:schemeClr val="accent2"/>
              </a:solidFill>
              <a:latin typeface="+mn-lt"/>
            </a:endParaRPr>
          </a:p>
        </p:txBody>
      </p:sp>
      <p:sp>
        <p:nvSpPr>
          <p:cNvPr id="10259" name="Text Box 19"/>
          <p:cNvSpPr txBox="1">
            <a:spLocks noChangeArrowheads="1"/>
          </p:cNvSpPr>
          <p:nvPr/>
        </p:nvSpPr>
        <p:spPr bwMode="auto">
          <a:xfrm>
            <a:off x="4716463" y="2565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a:solidFill>
                  <a:schemeClr val="accent2"/>
                </a:solidFill>
                <a:latin typeface="+mn-lt"/>
              </a:rPr>
              <a:t> Thuyền</a:t>
            </a:r>
            <a:endParaRPr lang="vi-VN" altLang="en-US" sz="2400">
              <a:solidFill>
                <a:schemeClr val="accent2"/>
              </a:solidFill>
              <a:latin typeface="+mn-lt"/>
            </a:endParaRPr>
          </a:p>
        </p:txBody>
      </p:sp>
      <p:sp>
        <p:nvSpPr>
          <p:cNvPr id="10260" name="Text Box 20"/>
          <p:cNvSpPr txBox="1">
            <a:spLocks noChangeArrowheads="1"/>
          </p:cNvSpPr>
          <p:nvPr/>
        </p:nvSpPr>
        <p:spPr bwMode="auto">
          <a:xfrm>
            <a:off x="3851275" y="4221163"/>
            <a:ext cx="1368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a:solidFill>
                  <a:schemeClr val="accent2"/>
                </a:solidFill>
                <a:latin typeface="+mn-lt"/>
              </a:rPr>
              <a:t>khuyên</a:t>
            </a:r>
            <a:endParaRPr lang="vi-VN" altLang="en-US" sz="2400">
              <a:solidFill>
                <a:schemeClr val="accent2"/>
              </a:solidFill>
              <a:latin typeface="+mn-lt"/>
            </a:endParaRPr>
          </a:p>
        </p:txBody>
      </p:sp>
    </p:spTree>
    <p:extLst>
      <p:ext uri="{BB962C8B-B14F-4D97-AF65-F5344CB8AC3E}">
        <p14:creationId xmlns:p14="http://schemas.microsoft.com/office/powerpoint/2010/main" val="174601916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9479"/>
                                        </p:tgtEl>
                                        <p:attrNameLst>
                                          <p:attrName>style.visibility</p:attrName>
                                        </p:attrNameLst>
                                      </p:cBhvr>
                                      <p:to>
                                        <p:strVal val="visible"/>
                                      </p:to>
                                    </p:set>
                                    <p:anim calcmode="lin" valueType="num">
                                      <p:cBhvr additive="base">
                                        <p:cTn id="7" dur="500" fill="hold"/>
                                        <p:tgtEl>
                                          <p:spTgt spid="19479"/>
                                        </p:tgtEl>
                                        <p:attrNameLst>
                                          <p:attrName>ppt_x</p:attrName>
                                        </p:attrNameLst>
                                      </p:cBhvr>
                                      <p:tavLst>
                                        <p:tav tm="0">
                                          <p:val>
                                            <p:strVal val="#ppt_x"/>
                                          </p:val>
                                        </p:tav>
                                        <p:tav tm="100000">
                                          <p:val>
                                            <p:strVal val="#ppt_x"/>
                                          </p:val>
                                        </p:tav>
                                      </p:tavLst>
                                    </p:anim>
                                    <p:anim calcmode="lin" valueType="num">
                                      <p:cBhvr additive="base">
                                        <p:cTn id="8" dur="500" fill="hold"/>
                                        <p:tgtEl>
                                          <p:spTgt spid="1947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9480"/>
                                        </p:tgtEl>
                                        <p:attrNameLst>
                                          <p:attrName>style.visibility</p:attrName>
                                        </p:attrNameLst>
                                      </p:cBhvr>
                                      <p:to>
                                        <p:strVal val="visible"/>
                                      </p:to>
                                    </p:set>
                                    <p:anim calcmode="lin" valueType="num">
                                      <p:cBhvr additive="base">
                                        <p:cTn id="13" dur="500" fill="hold"/>
                                        <p:tgtEl>
                                          <p:spTgt spid="19480"/>
                                        </p:tgtEl>
                                        <p:attrNameLst>
                                          <p:attrName>ppt_x</p:attrName>
                                        </p:attrNameLst>
                                      </p:cBhvr>
                                      <p:tavLst>
                                        <p:tav tm="0">
                                          <p:val>
                                            <p:strVal val="#ppt_x"/>
                                          </p:val>
                                        </p:tav>
                                        <p:tav tm="100000">
                                          <p:val>
                                            <p:strVal val="#ppt_x"/>
                                          </p:val>
                                        </p:tav>
                                      </p:tavLst>
                                    </p:anim>
                                    <p:anim calcmode="lin" valueType="num">
                                      <p:cBhvr additive="base">
                                        <p:cTn id="14" dur="500" fill="hold"/>
                                        <p:tgtEl>
                                          <p:spTgt spid="19480"/>
                                        </p:tgtEl>
                                        <p:attrNameLst>
                                          <p:attrName>ppt_y</p:attrName>
                                        </p:attrNameLst>
                                      </p:cBhvr>
                                      <p:tavLst>
                                        <p:tav tm="0">
                                          <p:val>
                                            <p:strVal val="1+#ppt_h/2"/>
                                          </p:val>
                                        </p:tav>
                                        <p:tav tm="100000">
                                          <p:val>
                                            <p:strVal val="#ppt_y"/>
                                          </p:val>
                                        </p:tav>
                                      </p:tavLst>
                                    </p:anim>
                                  </p:childTnLst>
                                </p:cTn>
                              </p:par>
                              <p:par>
                                <p:cTn id="15" presetID="4" presetClass="entr" presetSubtype="16" fill="hold" nodeType="withEffect">
                                  <p:stCondLst>
                                    <p:cond delay="0"/>
                                  </p:stCondLst>
                                  <p:childTnLst>
                                    <p:set>
                                      <p:cBhvr>
                                        <p:cTn id="16" dur="1" fill="hold">
                                          <p:stCondLst>
                                            <p:cond delay="0"/>
                                          </p:stCondLst>
                                        </p:cTn>
                                        <p:tgtEl>
                                          <p:spTgt spid="19480"/>
                                        </p:tgtEl>
                                        <p:attrNameLst>
                                          <p:attrName>style.visibility</p:attrName>
                                        </p:attrNameLst>
                                      </p:cBhvr>
                                      <p:to>
                                        <p:strVal val="visible"/>
                                      </p:to>
                                    </p:set>
                                    <p:animEffect transition="in" filter="box(in)">
                                      <p:cBhvr>
                                        <p:cTn id="17" dur="500"/>
                                        <p:tgtEl>
                                          <p:spTgt spid="194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0258"/>
                                        </p:tgtEl>
                                        <p:attrNameLst>
                                          <p:attrName>style.visibility</p:attrName>
                                        </p:attrNameLst>
                                      </p:cBhvr>
                                      <p:to>
                                        <p:strVal val="visible"/>
                                      </p:to>
                                    </p:set>
                                    <p:anim calcmode="lin" valueType="num">
                                      <p:cBhvr additive="base">
                                        <p:cTn id="22" dur="500" fill="hold"/>
                                        <p:tgtEl>
                                          <p:spTgt spid="10258"/>
                                        </p:tgtEl>
                                        <p:attrNameLst>
                                          <p:attrName>ppt_x</p:attrName>
                                        </p:attrNameLst>
                                      </p:cBhvr>
                                      <p:tavLst>
                                        <p:tav tm="0">
                                          <p:val>
                                            <p:strVal val="#ppt_x"/>
                                          </p:val>
                                        </p:tav>
                                        <p:tav tm="100000">
                                          <p:val>
                                            <p:strVal val="#ppt_x"/>
                                          </p:val>
                                        </p:tav>
                                      </p:tavLst>
                                    </p:anim>
                                    <p:anim calcmode="lin" valueType="num">
                                      <p:cBhvr additive="base">
                                        <p:cTn id="23" dur="500" fill="hold"/>
                                        <p:tgtEl>
                                          <p:spTgt spid="10258"/>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259"/>
                                        </p:tgtEl>
                                        <p:attrNameLst>
                                          <p:attrName>style.visibility</p:attrName>
                                        </p:attrNameLst>
                                      </p:cBhvr>
                                      <p:to>
                                        <p:strVal val="visible"/>
                                      </p:to>
                                    </p:set>
                                    <p:anim calcmode="lin" valueType="num">
                                      <p:cBhvr additive="base">
                                        <p:cTn id="28" dur="500" fill="hold"/>
                                        <p:tgtEl>
                                          <p:spTgt spid="10259"/>
                                        </p:tgtEl>
                                        <p:attrNameLst>
                                          <p:attrName>ppt_x</p:attrName>
                                        </p:attrNameLst>
                                      </p:cBhvr>
                                      <p:tavLst>
                                        <p:tav tm="0">
                                          <p:val>
                                            <p:strVal val="#ppt_x"/>
                                          </p:val>
                                        </p:tav>
                                        <p:tav tm="100000">
                                          <p:val>
                                            <p:strVal val="#ppt_x"/>
                                          </p:val>
                                        </p:tav>
                                      </p:tavLst>
                                    </p:anim>
                                    <p:anim calcmode="lin" valueType="num">
                                      <p:cBhvr additive="base">
                                        <p:cTn id="29" dur="500" fill="hold"/>
                                        <p:tgtEl>
                                          <p:spTgt spid="10259"/>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0260"/>
                                        </p:tgtEl>
                                        <p:attrNameLst>
                                          <p:attrName>style.visibility</p:attrName>
                                        </p:attrNameLst>
                                      </p:cBhvr>
                                      <p:to>
                                        <p:strVal val="visible"/>
                                      </p:to>
                                    </p:set>
                                    <p:anim calcmode="lin" valueType="num">
                                      <p:cBhvr additive="base">
                                        <p:cTn id="34" dur="500" fill="hold"/>
                                        <p:tgtEl>
                                          <p:spTgt spid="10260"/>
                                        </p:tgtEl>
                                        <p:attrNameLst>
                                          <p:attrName>ppt_x</p:attrName>
                                        </p:attrNameLst>
                                      </p:cBhvr>
                                      <p:tavLst>
                                        <p:tav tm="0">
                                          <p:val>
                                            <p:strVal val="#ppt_x"/>
                                          </p:val>
                                        </p:tav>
                                        <p:tav tm="100000">
                                          <p:val>
                                            <p:strVal val="#ppt_x"/>
                                          </p:val>
                                        </p:tav>
                                      </p:tavLst>
                                    </p:anim>
                                    <p:anim calcmode="lin" valueType="num">
                                      <p:cBhvr additive="base">
                                        <p:cTn id="35" dur="500" fill="hold"/>
                                        <p:tgtEl>
                                          <p:spTgt spid="102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8" grpId="0"/>
      <p:bldP spid="10259" grpId="0"/>
      <p:bldP spid="1026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404813"/>
            <a:ext cx="8424862" cy="720725"/>
          </a:xfrm>
        </p:spPr>
        <p:txBody>
          <a:bodyPr/>
          <a:lstStyle/>
          <a:p>
            <a:pPr algn="l" eaLnBrk="1" hangingPunct="1"/>
            <a:r>
              <a:rPr lang="en-US" altLang="en-US" sz="3200" b="1" smtClean="0">
                <a:solidFill>
                  <a:schemeClr val="tx1"/>
                </a:solidFill>
                <a:latin typeface="+mn-lt"/>
              </a:rPr>
              <a:t/>
            </a:r>
            <a:br>
              <a:rPr lang="en-US" altLang="en-US" sz="3200" b="1" smtClean="0">
                <a:solidFill>
                  <a:schemeClr val="tx1"/>
                </a:solidFill>
                <a:latin typeface="+mn-lt"/>
              </a:rPr>
            </a:br>
            <a:r>
              <a:rPr lang="en-US" altLang="en-US" sz="3200" b="1" smtClean="0">
                <a:solidFill>
                  <a:schemeClr val="tx1"/>
                </a:solidFill>
                <a:latin typeface="+mn-lt"/>
              </a:rPr>
              <a:t>3/ </a:t>
            </a:r>
            <a:r>
              <a:rPr lang="en-US" altLang="en-US" sz="3200" b="1" u="sng" smtClean="0">
                <a:solidFill>
                  <a:schemeClr val="tx1"/>
                </a:solidFill>
                <a:latin typeface="+mn-lt"/>
              </a:rPr>
              <a:t>Trò chơi</a:t>
            </a:r>
            <a:r>
              <a:rPr lang="en-US" altLang="en-US" sz="3200" b="1" smtClean="0">
                <a:solidFill>
                  <a:schemeClr val="tx1"/>
                </a:solidFill>
                <a:latin typeface="+mn-lt"/>
              </a:rPr>
              <a:t>: </a:t>
            </a:r>
            <a:r>
              <a:rPr lang="en-US" altLang="en-US" sz="3200" b="1" i="1" smtClean="0">
                <a:solidFill>
                  <a:srgbClr val="0000FF"/>
                </a:solidFill>
                <a:latin typeface="+mn-lt"/>
              </a:rPr>
              <a:t>Ai nhanh ai đúng</a:t>
            </a:r>
            <a:br>
              <a:rPr lang="en-US" altLang="en-US" sz="3200" b="1" i="1" smtClean="0">
                <a:solidFill>
                  <a:srgbClr val="0000FF"/>
                </a:solidFill>
                <a:latin typeface="+mn-lt"/>
              </a:rPr>
            </a:br>
            <a:endParaRPr lang="vi-VN" altLang="en-US" sz="3200" b="1" i="1" smtClean="0">
              <a:solidFill>
                <a:srgbClr val="0000FF"/>
              </a:solidFill>
              <a:latin typeface="+mn-lt"/>
            </a:endParaRPr>
          </a:p>
        </p:txBody>
      </p:sp>
      <p:sp>
        <p:nvSpPr>
          <p:cNvPr id="13315" name="Rectangle 3"/>
          <p:cNvSpPr>
            <a:spLocks noGrp="1" noChangeArrowheads="1"/>
          </p:cNvSpPr>
          <p:nvPr>
            <p:ph type="body" idx="1"/>
          </p:nvPr>
        </p:nvSpPr>
        <p:spPr>
          <a:xfrm>
            <a:off x="468313" y="1052513"/>
            <a:ext cx="8229600" cy="4248150"/>
          </a:xfrm>
        </p:spPr>
        <p:txBody>
          <a:bodyPr/>
          <a:lstStyle/>
          <a:p>
            <a:pPr eaLnBrk="1" hangingPunct="1">
              <a:spcBef>
                <a:spcPct val="50000"/>
              </a:spcBef>
              <a:buFontTx/>
              <a:buNone/>
            </a:pPr>
            <a:r>
              <a:rPr lang="en-US" altLang="en-US" u="sng" smtClean="0"/>
              <a:t>Yêu cầu</a:t>
            </a:r>
            <a:r>
              <a:rPr lang="en-US" altLang="en-US" smtClean="0"/>
              <a:t>: Gọi đúng tên của loài chim trong tranh.</a:t>
            </a:r>
          </a:p>
          <a:p>
            <a:pPr algn="ctr" eaLnBrk="1" hangingPunct="1">
              <a:spcBef>
                <a:spcPct val="50000"/>
              </a:spcBef>
              <a:buFontTx/>
              <a:buNone/>
            </a:pPr>
            <a:r>
              <a:rPr lang="en-US" altLang="en-US" b="1" smtClean="0">
                <a:solidFill>
                  <a:srgbClr val="0000FF"/>
                </a:solidFill>
              </a:rPr>
              <a:t>hải</a:t>
            </a:r>
            <a:r>
              <a:rPr lang="en-US" altLang="en-US" b="1" smtClean="0"/>
              <a:t> </a:t>
            </a:r>
            <a:r>
              <a:rPr lang="en-US" altLang="en-US" b="1" smtClean="0">
                <a:solidFill>
                  <a:srgbClr val="0000FF"/>
                </a:solidFill>
              </a:rPr>
              <a:t>yến, yểng, đỗ</a:t>
            </a:r>
            <a:r>
              <a:rPr lang="en-US" altLang="en-US" b="1" smtClean="0"/>
              <a:t> </a:t>
            </a:r>
            <a:r>
              <a:rPr lang="en-US" altLang="en-US" b="1" smtClean="0">
                <a:solidFill>
                  <a:srgbClr val="0000FF"/>
                </a:solidFill>
              </a:rPr>
              <a:t>quyên</a:t>
            </a:r>
          </a:p>
          <a:p>
            <a:pPr algn="ctr" eaLnBrk="1" hangingPunct="1">
              <a:buFontTx/>
              <a:buNone/>
            </a:pPr>
            <a:endParaRPr lang="vi-VN" altLang="en-US" smtClean="0"/>
          </a:p>
        </p:txBody>
      </p:sp>
      <p:pic>
        <p:nvPicPr>
          <p:cNvPr id="20498" name="ipf6ecBQsVyRgJq1M:" descr="0073%2520(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2997200"/>
            <a:ext cx="2743200"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0" name="Picture 20" descr="yenhoang"/>
          <p:cNvPicPr>
            <a:picLocks noChangeAspect="1" noChangeArrowheads="1"/>
          </p:cNvPicPr>
          <p:nvPr/>
        </p:nvPicPr>
        <p:blipFill>
          <a:blip r:embed="rId3">
            <a:extLst>
              <a:ext uri="{28A0092B-C50C-407E-A947-70E740481C1C}">
                <a14:useLocalDpi xmlns:a14="http://schemas.microsoft.com/office/drawing/2010/main" val="0"/>
              </a:ext>
            </a:extLst>
          </a:blip>
          <a:srcRect t="3572" r="10527"/>
          <a:stretch>
            <a:fillRect/>
          </a:stretch>
        </p:blipFill>
        <p:spPr bwMode="auto">
          <a:xfrm>
            <a:off x="3059113" y="2997200"/>
            <a:ext cx="2971800" cy="210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Rectangle 43"/>
          <p:cNvSpPr>
            <a:spLocks noChangeArrowheads="1"/>
          </p:cNvSpPr>
          <p:nvPr/>
        </p:nvSpPr>
        <p:spPr bwMode="auto">
          <a:xfrm>
            <a:off x="6227763" y="5229225"/>
            <a:ext cx="2735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a:latin typeface="+mn-lt"/>
              </a:rPr>
              <a:t>.</a:t>
            </a:r>
          </a:p>
        </p:txBody>
      </p:sp>
      <p:sp>
        <p:nvSpPr>
          <p:cNvPr id="25644" name="Rectangle 44"/>
          <p:cNvSpPr>
            <a:spLocks noChangeArrowheads="1"/>
          </p:cNvSpPr>
          <p:nvPr/>
        </p:nvSpPr>
        <p:spPr bwMode="auto">
          <a:xfrm>
            <a:off x="179388" y="5408613"/>
            <a:ext cx="2808287"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r>
              <a:rPr lang="en-US" altLang="en-US">
                <a:solidFill>
                  <a:srgbClr val="0000FF"/>
                </a:solidFill>
                <a:latin typeface="+mn-lt"/>
              </a:rPr>
              <a:t>Yểng</a:t>
            </a:r>
            <a:r>
              <a:rPr lang="en-US" altLang="en-US">
                <a:latin typeface="+mn-lt"/>
              </a:rPr>
              <a:t>: loài chim cùng họ với sáo, lông đen, sau mắt có hai mẩu thịt màu vàng, có thể bắt chước tiếng người.</a:t>
            </a:r>
            <a:endParaRPr lang="vi-VN" altLang="en-US">
              <a:latin typeface="+mn-lt"/>
            </a:endParaRPr>
          </a:p>
        </p:txBody>
      </p:sp>
      <p:sp>
        <p:nvSpPr>
          <p:cNvPr id="25645" name="Rectangle 45"/>
          <p:cNvSpPr>
            <a:spLocks noChangeArrowheads="1"/>
          </p:cNvSpPr>
          <p:nvPr/>
        </p:nvSpPr>
        <p:spPr bwMode="auto">
          <a:xfrm>
            <a:off x="3132138" y="5318125"/>
            <a:ext cx="30241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a:solidFill>
                  <a:srgbClr val="0000FF"/>
                </a:solidFill>
                <a:latin typeface="+mn-lt"/>
              </a:rPr>
              <a:t>Hải yến</a:t>
            </a:r>
            <a:r>
              <a:rPr lang="en-US" altLang="en-US">
                <a:latin typeface="+mn-lt"/>
              </a:rPr>
              <a:t>: loài chim biển, nhỏ, cùng họ với én, cánh dài và nhọn, làm tổ bằng nước bọt ở vách đá cao, tổ dùng làm thức ăn rất bổ.</a:t>
            </a:r>
          </a:p>
        </p:txBody>
      </p:sp>
      <p:sp>
        <p:nvSpPr>
          <p:cNvPr id="25646" name="Rectangle 46"/>
          <p:cNvSpPr>
            <a:spLocks noChangeArrowheads="1"/>
          </p:cNvSpPr>
          <p:nvPr/>
        </p:nvSpPr>
        <p:spPr bwMode="auto">
          <a:xfrm>
            <a:off x="6227763" y="5300663"/>
            <a:ext cx="2735262"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a:solidFill>
                  <a:srgbClr val="0000FF"/>
                </a:solidFill>
                <a:latin typeface="+mn-lt"/>
              </a:rPr>
              <a:t>Đỗ quyên</a:t>
            </a:r>
            <a:r>
              <a:rPr lang="en-US" altLang="en-US">
                <a:latin typeface="+mn-lt"/>
              </a:rPr>
              <a:t> (chim cuốc): loài chim nhỏ, hơi giống gà, sống ở bờ bụi, gần nước, có tiếng kêu “cuốc, cuốc”, lủi trốn rất nhanh.</a:t>
            </a:r>
          </a:p>
        </p:txBody>
      </p:sp>
      <p:pic>
        <p:nvPicPr>
          <p:cNvPr id="20506" name="Picture 26" descr="IMG0148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997200"/>
            <a:ext cx="2971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54" name="Rectangle 54"/>
          <p:cNvSpPr>
            <a:spLocks noChangeArrowheads="1"/>
          </p:cNvSpPr>
          <p:nvPr/>
        </p:nvSpPr>
        <p:spPr bwMode="auto">
          <a:xfrm>
            <a:off x="7885113" y="3111500"/>
            <a:ext cx="10858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solidFill>
                  <a:srgbClr val="0000FF"/>
                </a:solidFill>
                <a:latin typeface="+mn-lt"/>
              </a:rPr>
              <a:t>đỗ</a:t>
            </a:r>
            <a:r>
              <a:rPr lang="en-US" altLang="en-US" sz="2400" b="1">
                <a:latin typeface="+mn-lt"/>
              </a:rPr>
              <a:t> </a:t>
            </a:r>
            <a:r>
              <a:rPr lang="en-US" altLang="en-US" sz="2400" b="1">
                <a:solidFill>
                  <a:srgbClr val="0000FF"/>
                </a:solidFill>
                <a:latin typeface="+mn-lt"/>
              </a:rPr>
              <a:t>quyên</a:t>
            </a:r>
            <a:endParaRPr lang="vi-VN" altLang="en-US" sz="2400" b="1">
              <a:solidFill>
                <a:srgbClr val="0000FF"/>
              </a:solidFill>
              <a:latin typeface="+mn-lt"/>
            </a:endParaRPr>
          </a:p>
        </p:txBody>
      </p:sp>
      <p:sp>
        <p:nvSpPr>
          <p:cNvPr id="25655" name="Rectangle 55"/>
          <p:cNvSpPr>
            <a:spLocks noChangeArrowheads="1"/>
          </p:cNvSpPr>
          <p:nvPr/>
        </p:nvSpPr>
        <p:spPr bwMode="auto">
          <a:xfrm>
            <a:off x="4716463" y="3116263"/>
            <a:ext cx="14398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0000FF"/>
                </a:solidFill>
                <a:latin typeface="+mn-lt"/>
              </a:rPr>
              <a:t>hải</a:t>
            </a:r>
            <a:r>
              <a:rPr lang="en-US" altLang="en-US" sz="2400" b="1">
                <a:latin typeface="+mn-lt"/>
              </a:rPr>
              <a:t> </a:t>
            </a:r>
            <a:r>
              <a:rPr lang="en-US" altLang="en-US" sz="2400" b="1">
                <a:solidFill>
                  <a:srgbClr val="0000FF"/>
                </a:solidFill>
                <a:latin typeface="+mn-lt"/>
              </a:rPr>
              <a:t>yến</a:t>
            </a:r>
            <a:endParaRPr lang="vi-VN" altLang="en-US" sz="2400" b="1">
              <a:solidFill>
                <a:srgbClr val="0000FF"/>
              </a:solidFill>
              <a:latin typeface="+mn-lt"/>
            </a:endParaRPr>
          </a:p>
        </p:txBody>
      </p:sp>
      <p:sp>
        <p:nvSpPr>
          <p:cNvPr id="25656" name="Rectangle 56"/>
          <p:cNvSpPr>
            <a:spLocks noChangeArrowheads="1"/>
          </p:cNvSpPr>
          <p:nvPr/>
        </p:nvSpPr>
        <p:spPr bwMode="auto">
          <a:xfrm flipH="1">
            <a:off x="1908175" y="3141663"/>
            <a:ext cx="935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0000FF"/>
                </a:solidFill>
                <a:latin typeface="+mn-lt"/>
              </a:rPr>
              <a:t>yểng</a:t>
            </a:r>
            <a:endParaRPr lang="vi-VN" altLang="en-US" sz="2400" b="1">
              <a:solidFill>
                <a:srgbClr val="0000FF"/>
              </a:solidFill>
              <a:latin typeface="+mn-lt"/>
            </a:endParaRPr>
          </a:p>
        </p:txBody>
      </p:sp>
    </p:spTree>
    <p:extLst>
      <p:ext uri="{BB962C8B-B14F-4D97-AF65-F5344CB8AC3E}">
        <p14:creationId xmlns:p14="http://schemas.microsoft.com/office/powerpoint/2010/main" val="29866069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0500"/>
                                        </p:tgtEl>
                                        <p:attrNameLst>
                                          <p:attrName>style.visibility</p:attrName>
                                        </p:attrNameLst>
                                      </p:cBhvr>
                                      <p:to>
                                        <p:strVal val="visible"/>
                                      </p:to>
                                    </p:set>
                                    <p:animEffect transition="in" filter="box(in)">
                                      <p:cBhvr>
                                        <p:cTn id="7" dur="500"/>
                                        <p:tgtEl>
                                          <p:spTgt spid="20500"/>
                                        </p:tgtEl>
                                      </p:cBhvr>
                                    </p:animEffect>
                                  </p:childTnLst>
                                </p:cTn>
                              </p:par>
                              <p:par>
                                <p:cTn id="8" presetID="4" presetClass="entr" presetSubtype="16" fill="hold" nodeType="withEffect">
                                  <p:stCondLst>
                                    <p:cond delay="0"/>
                                  </p:stCondLst>
                                  <p:childTnLst>
                                    <p:set>
                                      <p:cBhvr>
                                        <p:cTn id="9" dur="1" fill="hold">
                                          <p:stCondLst>
                                            <p:cond delay="0"/>
                                          </p:stCondLst>
                                        </p:cTn>
                                        <p:tgtEl>
                                          <p:spTgt spid="20506"/>
                                        </p:tgtEl>
                                        <p:attrNameLst>
                                          <p:attrName>style.visibility</p:attrName>
                                        </p:attrNameLst>
                                      </p:cBhvr>
                                      <p:to>
                                        <p:strVal val="visible"/>
                                      </p:to>
                                    </p:set>
                                    <p:animEffect transition="in" filter="box(in)">
                                      <p:cBhvr>
                                        <p:cTn id="10" dur="500"/>
                                        <p:tgtEl>
                                          <p:spTgt spid="20506"/>
                                        </p:tgtEl>
                                      </p:cBhvr>
                                    </p:animEffect>
                                  </p:childTnLst>
                                </p:cTn>
                              </p:par>
                              <p:par>
                                <p:cTn id="11" presetID="4" presetClass="entr" presetSubtype="16" fill="hold" nodeType="withEffect">
                                  <p:stCondLst>
                                    <p:cond delay="0"/>
                                  </p:stCondLst>
                                  <p:childTnLst>
                                    <p:set>
                                      <p:cBhvr>
                                        <p:cTn id="12" dur="1" fill="hold">
                                          <p:stCondLst>
                                            <p:cond delay="0"/>
                                          </p:stCondLst>
                                        </p:cTn>
                                        <p:tgtEl>
                                          <p:spTgt spid="20498"/>
                                        </p:tgtEl>
                                        <p:attrNameLst>
                                          <p:attrName>style.visibility</p:attrName>
                                        </p:attrNameLst>
                                      </p:cBhvr>
                                      <p:to>
                                        <p:strVal val="visible"/>
                                      </p:to>
                                    </p:set>
                                    <p:animEffect transition="in" filter="box(in)">
                                      <p:cBhvr>
                                        <p:cTn id="13" dur="500"/>
                                        <p:tgtEl>
                                          <p:spTgt spid="2049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25656"/>
                                        </p:tgtEl>
                                        <p:attrNameLst>
                                          <p:attrName>style.visibility</p:attrName>
                                        </p:attrNameLst>
                                      </p:cBhvr>
                                      <p:to>
                                        <p:strVal val="visible"/>
                                      </p:to>
                                    </p:set>
                                    <p:animEffect transition="in" filter="box(in)">
                                      <p:cBhvr>
                                        <p:cTn id="18" dur="500"/>
                                        <p:tgtEl>
                                          <p:spTgt spid="2565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5655"/>
                                        </p:tgtEl>
                                        <p:attrNameLst>
                                          <p:attrName>style.visibility</p:attrName>
                                        </p:attrNameLst>
                                      </p:cBhvr>
                                      <p:to>
                                        <p:strVal val="visible"/>
                                      </p:to>
                                    </p:set>
                                    <p:animEffect transition="in" filter="checkerboard(across)">
                                      <p:cBhvr>
                                        <p:cTn id="23" dur="500"/>
                                        <p:tgtEl>
                                          <p:spTgt spid="2565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25654"/>
                                        </p:tgtEl>
                                        <p:attrNameLst>
                                          <p:attrName>style.visibility</p:attrName>
                                        </p:attrNameLst>
                                      </p:cBhvr>
                                      <p:to>
                                        <p:strVal val="visible"/>
                                      </p:to>
                                    </p:set>
                                    <p:animEffect transition="in" filter="diamond(in)">
                                      <p:cBhvr>
                                        <p:cTn id="28" dur="2000"/>
                                        <p:tgtEl>
                                          <p:spTgt spid="2565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25644"/>
                                        </p:tgtEl>
                                        <p:attrNameLst>
                                          <p:attrName>style.visibility</p:attrName>
                                        </p:attrNameLst>
                                      </p:cBhvr>
                                      <p:to>
                                        <p:strVal val="visible"/>
                                      </p:to>
                                    </p:set>
                                    <p:animEffect transition="in" filter="diamond(in)">
                                      <p:cBhvr>
                                        <p:cTn id="33" dur="2000"/>
                                        <p:tgtEl>
                                          <p:spTgt spid="25644"/>
                                        </p:tgtEl>
                                      </p:cBhvr>
                                    </p:animEffect>
                                  </p:childTnLst>
                                </p:cTn>
                              </p:par>
                              <p:par>
                                <p:cTn id="34" presetID="8" presetClass="entr" presetSubtype="16" fill="hold" grpId="0" nodeType="withEffect">
                                  <p:stCondLst>
                                    <p:cond delay="0"/>
                                  </p:stCondLst>
                                  <p:childTnLst>
                                    <p:set>
                                      <p:cBhvr>
                                        <p:cTn id="35" dur="1" fill="hold">
                                          <p:stCondLst>
                                            <p:cond delay="0"/>
                                          </p:stCondLst>
                                        </p:cTn>
                                        <p:tgtEl>
                                          <p:spTgt spid="25645"/>
                                        </p:tgtEl>
                                        <p:attrNameLst>
                                          <p:attrName>style.visibility</p:attrName>
                                        </p:attrNameLst>
                                      </p:cBhvr>
                                      <p:to>
                                        <p:strVal val="visible"/>
                                      </p:to>
                                    </p:set>
                                    <p:animEffect transition="in" filter="diamond(in)">
                                      <p:cBhvr>
                                        <p:cTn id="36" dur="2000"/>
                                        <p:tgtEl>
                                          <p:spTgt spid="25645"/>
                                        </p:tgtEl>
                                      </p:cBhvr>
                                    </p:animEffect>
                                  </p:childTnLst>
                                </p:cTn>
                              </p:par>
                              <p:par>
                                <p:cTn id="37" presetID="8" presetClass="entr" presetSubtype="16" fill="hold" grpId="0" nodeType="withEffect">
                                  <p:stCondLst>
                                    <p:cond delay="0"/>
                                  </p:stCondLst>
                                  <p:childTnLst>
                                    <p:set>
                                      <p:cBhvr>
                                        <p:cTn id="38" dur="1" fill="hold">
                                          <p:stCondLst>
                                            <p:cond delay="0"/>
                                          </p:stCondLst>
                                        </p:cTn>
                                        <p:tgtEl>
                                          <p:spTgt spid="25646"/>
                                        </p:tgtEl>
                                        <p:attrNameLst>
                                          <p:attrName>style.visibility</p:attrName>
                                        </p:attrNameLst>
                                      </p:cBhvr>
                                      <p:to>
                                        <p:strVal val="visible"/>
                                      </p:to>
                                    </p:set>
                                    <p:animEffect transition="in" filter="diamond(in)">
                                      <p:cBhvr>
                                        <p:cTn id="39" dur="2000"/>
                                        <p:tgtEl>
                                          <p:spTgt spid="256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44" grpId="0"/>
      <p:bldP spid="25645" grpId="0"/>
      <p:bldP spid="25646" grpId="0"/>
      <p:bldP spid="25654" grpId="0"/>
      <p:bldP spid="25655" grpId="0"/>
      <p:bldP spid="2565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260350"/>
            <a:ext cx="8229600" cy="431800"/>
          </a:xfrm>
        </p:spPr>
        <p:txBody>
          <a:bodyPr/>
          <a:lstStyle/>
          <a:p>
            <a:pPr eaLnBrk="1" hangingPunct="1"/>
            <a:r>
              <a:rPr lang="en-US" altLang="en-US" sz="4000" u="sng" smtClean="0">
                <a:latin typeface="Times New Roman" panose="02020603050405020304" pitchFamily="18" charset="0"/>
                <a:cs typeface="Times New Roman" panose="02020603050405020304" pitchFamily="18" charset="0"/>
              </a:rPr>
              <a:t>Củng cố và dặn dò:</a:t>
            </a:r>
          </a:p>
        </p:txBody>
      </p:sp>
      <p:sp>
        <p:nvSpPr>
          <p:cNvPr id="14339" name="Rectangle 3"/>
          <p:cNvSpPr>
            <a:spLocks noGrp="1" noChangeArrowheads="1"/>
          </p:cNvSpPr>
          <p:nvPr>
            <p:ph type="body" idx="1"/>
          </p:nvPr>
        </p:nvSpPr>
        <p:spPr>
          <a:xfrm>
            <a:off x="457200" y="1052513"/>
            <a:ext cx="8229600" cy="5073650"/>
          </a:xfrm>
        </p:spPr>
        <p:txBody>
          <a:bodyPr/>
          <a:lstStyle/>
          <a:p>
            <a:pPr eaLnBrk="1" hangingPunct="1">
              <a:buFontTx/>
              <a:buNone/>
            </a:pP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Quí</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trọng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và</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bảo</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vệ</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rừng</a:t>
            </a:r>
            <a:r>
              <a:rPr lang="en-US" altLang="en-US" dirty="0" smtClean="0">
                <a:latin typeface="Times New Roman" panose="02020603050405020304" pitchFamily="18" charset="0"/>
                <a:cs typeface="Times New Roman" panose="02020603050405020304" pitchFamily="18" charset="0"/>
              </a:rPr>
              <a:t>.</a:t>
            </a:r>
          </a:p>
          <a:p>
            <a:pPr eaLnBrk="1" hangingPunct="1">
              <a:buFontTx/>
              <a:buNone/>
            </a:pP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Nhận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xét</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tiết</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học</a:t>
            </a:r>
            <a:r>
              <a:rPr lang="en-US" altLang="en-US" dirty="0" smtClean="0">
                <a:latin typeface="Times New Roman" panose="02020603050405020304" pitchFamily="18" charset="0"/>
                <a:cs typeface="Times New Roman" panose="02020603050405020304" pitchFamily="18" charset="0"/>
              </a:rPr>
              <a:t>.</a:t>
            </a:r>
          </a:p>
          <a:p>
            <a:pPr eaLnBrk="1" hangingPunct="1">
              <a:buFontTx/>
              <a:buNone/>
            </a:pP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Chuẩn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bị</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bài</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sau</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Tiếng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đàn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ba</a:t>
            </a:r>
            <a:r>
              <a:rPr lang="en-US" altLang="en-US" dirty="0" smtClean="0">
                <a:latin typeface="Times New Roman" panose="02020603050405020304" pitchFamily="18" charset="0"/>
                <a:cs typeface="Times New Roman" panose="02020603050405020304" pitchFamily="18" charset="0"/>
              </a:rPr>
              <a:t> – la – </a:t>
            </a:r>
            <a:r>
              <a:rPr lang="en-US" altLang="en-US" dirty="0" err="1" smtClean="0">
                <a:latin typeface="Times New Roman" panose="02020603050405020304" pitchFamily="18" charset="0"/>
                <a:cs typeface="Times New Roman" panose="02020603050405020304" pitchFamily="18" charset="0"/>
              </a:rPr>
              <a:t>lai</a:t>
            </a:r>
            <a:r>
              <a:rPr lang="en-US" altLang="en-US" dirty="0" smtClean="0">
                <a:latin typeface="Times New Roman" panose="02020603050405020304" pitchFamily="18" charset="0"/>
                <a:cs typeface="Times New Roman" panose="02020603050405020304" pitchFamily="18" charset="0"/>
              </a:rPr>
              <a:t> – ca </a:t>
            </a:r>
            <a:r>
              <a:rPr lang="en-US" altLang="en-US" dirty="0" err="1" smtClean="0">
                <a:latin typeface="Times New Roman" panose="02020603050405020304" pitchFamily="18" charset="0"/>
                <a:cs typeface="Times New Roman" panose="02020603050405020304" pitchFamily="18" charset="0"/>
              </a:rPr>
              <a:t>trên</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sông</a:t>
            </a:r>
            <a:r>
              <a:rPr lang="en-US" altLang="en-US" dirty="0" smtClean="0">
                <a:latin typeface="Times New Roman" panose="02020603050405020304" pitchFamily="18" charset="0"/>
                <a:cs typeface="Times New Roman" panose="02020603050405020304" pitchFamily="18" charset="0"/>
              </a:rPr>
              <a:t> </a:t>
            </a:r>
            <a:r>
              <a:rPr lang="en-US" altLang="en-US" dirty="0" err="1" smtClean="0">
                <a:latin typeface="Times New Roman" panose="02020603050405020304" pitchFamily="18" charset="0"/>
                <a:cs typeface="Times New Roman" panose="02020603050405020304" pitchFamily="18" charset="0"/>
              </a:rPr>
              <a:t>Đà</a:t>
            </a:r>
            <a:r>
              <a:rPr lang="en-US" altLang="en-US" dirty="0" smtClean="0">
                <a:latin typeface="Times New Roman" panose="02020603050405020304" pitchFamily="18" charset="0"/>
                <a:cs typeface="Times New Roman" panose="02020603050405020304" pitchFamily="18" charset="0"/>
              </a:rPr>
              <a:t>.</a:t>
            </a:r>
            <a:endParaRPr lang="vi-VN" alt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1418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4"/>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p>
        </p:txBody>
      </p:sp>
      <p:sp>
        <p:nvSpPr>
          <p:cNvPr id="13315" name="Line 6"/>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p>
        </p:txBody>
      </p:sp>
      <p:sp>
        <p:nvSpPr>
          <p:cNvPr id="19483" name="Rectangle 27"/>
          <p:cNvSpPr>
            <a:spLocks noChangeArrowheads="1"/>
          </p:cNvSpPr>
          <p:nvPr/>
        </p:nvSpPr>
        <p:spPr bwMode="auto">
          <a:xfrm>
            <a:off x="3581400" y="3452813"/>
            <a:ext cx="2286000" cy="1905000"/>
          </a:xfrm>
          <a:prstGeom prst="rect">
            <a:avLst/>
          </a:prstGeom>
          <a:solidFill>
            <a:srgbClr val="FF0000"/>
          </a:solidFill>
          <a:ln w="9525">
            <a:solidFill>
              <a:schemeClr val="tx1"/>
            </a:solidFill>
            <a:miter lim="800000"/>
            <a:headEnd/>
            <a:tailEnd/>
          </a:ln>
        </p:spPr>
        <p:txBody>
          <a:bodyPr wrap="none" anchor="ctr"/>
          <a:lstStyle/>
          <a:p>
            <a:endParaRPr lang="en-US">
              <a:latin typeface="Arial" charset="0"/>
            </a:endParaRPr>
          </a:p>
        </p:txBody>
      </p:sp>
      <p:sp>
        <p:nvSpPr>
          <p:cNvPr id="19484" name="Rectangle 28"/>
          <p:cNvSpPr>
            <a:spLocks noChangeArrowheads="1"/>
          </p:cNvSpPr>
          <p:nvPr/>
        </p:nvSpPr>
        <p:spPr bwMode="auto">
          <a:xfrm>
            <a:off x="3581400" y="3452813"/>
            <a:ext cx="2286000" cy="1905000"/>
          </a:xfrm>
          <a:prstGeom prst="rect">
            <a:avLst/>
          </a:prstGeom>
          <a:solidFill>
            <a:srgbClr val="FF0000"/>
          </a:solidFill>
          <a:ln w="9525">
            <a:solidFill>
              <a:schemeClr val="tx1"/>
            </a:solidFill>
            <a:miter lim="800000"/>
            <a:headEnd/>
            <a:tailEnd/>
          </a:ln>
        </p:spPr>
        <p:txBody>
          <a:bodyPr wrap="none" anchor="ctr"/>
          <a:lstStyle/>
          <a:p>
            <a:pPr algn="ctr"/>
            <a:r>
              <a:rPr lang="en-US" sz="3600" b="1">
                <a:latin typeface="Arial" charset="0"/>
              </a:rPr>
              <a:t>Đông như</a:t>
            </a:r>
          </a:p>
          <a:p>
            <a:pPr algn="ctr"/>
            <a:r>
              <a:rPr lang="en-US" sz="3600" b="1">
                <a:latin typeface="Arial" charset="0"/>
              </a:rPr>
              <a:t>.............</a:t>
            </a:r>
          </a:p>
        </p:txBody>
      </p:sp>
      <p:sp>
        <p:nvSpPr>
          <p:cNvPr id="19487" name="Rectangle 31"/>
          <p:cNvSpPr>
            <a:spLocks noChangeArrowheads="1"/>
          </p:cNvSpPr>
          <p:nvPr/>
        </p:nvSpPr>
        <p:spPr bwMode="auto">
          <a:xfrm>
            <a:off x="3581400" y="3452813"/>
            <a:ext cx="2286000" cy="1905000"/>
          </a:xfrm>
          <a:prstGeom prst="rect">
            <a:avLst/>
          </a:prstGeom>
          <a:solidFill>
            <a:srgbClr val="FF0000"/>
          </a:solidFill>
          <a:ln w="9525">
            <a:solidFill>
              <a:schemeClr val="tx1"/>
            </a:solidFill>
            <a:miter lim="800000"/>
            <a:headEnd/>
            <a:tailEnd/>
          </a:ln>
        </p:spPr>
        <p:txBody>
          <a:bodyPr wrap="none" anchor="ctr"/>
          <a:lstStyle/>
          <a:p>
            <a:pPr algn="ctr"/>
            <a:r>
              <a:rPr lang="en-US" sz="3600" b="1">
                <a:latin typeface="Arial" charset="0"/>
              </a:rPr>
              <a:t>Đông như </a:t>
            </a:r>
          </a:p>
          <a:p>
            <a:pPr algn="ctr"/>
            <a:r>
              <a:rPr lang="en-US" sz="3600" b="1">
                <a:solidFill>
                  <a:schemeClr val="accent2"/>
                </a:solidFill>
                <a:latin typeface="Arial" charset="0"/>
              </a:rPr>
              <a:t>kiến</a:t>
            </a:r>
          </a:p>
        </p:txBody>
      </p:sp>
      <p:sp>
        <p:nvSpPr>
          <p:cNvPr id="19488" name="Rectangle 32"/>
          <p:cNvSpPr>
            <a:spLocks noChangeArrowheads="1"/>
          </p:cNvSpPr>
          <p:nvPr/>
        </p:nvSpPr>
        <p:spPr bwMode="auto">
          <a:xfrm>
            <a:off x="3581400" y="3457575"/>
            <a:ext cx="2286000" cy="1905000"/>
          </a:xfrm>
          <a:prstGeom prst="rect">
            <a:avLst/>
          </a:prstGeom>
          <a:solidFill>
            <a:srgbClr val="FF0000"/>
          </a:solidFill>
          <a:ln w="9525">
            <a:solidFill>
              <a:schemeClr val="tx1"/>
            </a:solidFill>
            <a:miter lim="800000"/>
            <a:headEnd/>
            <a:tailEnd/>
          </a:ln>
        </p:spPr>
        <p:txBody>
          <a:bodyPr wrap="none" anchor="ctr"/>
          <a:lstStyle/>
          <a:p>
            <a:pPr algn="ctr"/>
            <a:r>
              <a:rPr lang="en-US" sz="3600" b="1" dirty="0">
                <a:latin typeface="+mn-lt"/>
              </a:rPr>
              <a:t>Một </a:t>
            </a:r>
            <a:r>
              <a:rPr lang="en-US" sz="3600" b="1" dirty="0" err="1">
                <a:latin typeface="+mn-lt"/>
              </a:rPr>
              <a:t>tràn</a:t>
            </a:r>
            <a:r>
              <a:rPr lang="en-US" sz="3600" b="1" dirty="0">
                <a:latin typeface="+mn-lt"/>
              </a:rPr>
              <a:t> </a:t>
            </a:r>
          </a:p>
          <a:p>
            <a:pPr algn="ctr"/>
            <a:r>
              <a:rPr lang="en-US" sz="3600" b="1" dirty="0" err="1">
                <a:latin typeface="+mn-lt"/>
              </a:rPr>
              <a:t>pháo</a:t>
            </a:r>
            <a:r>
              <a:rPr lang="en-US" sz="3600" b="1" dirty="0">
                <a:latin typeface="+mn-lt"/>
              </a:rPr>
              <a:t> </a:t>
            </a:r>
            <a:r>
              <a:rPr lang="en-US" sz="3600" b="1" dirty="0" err="1">
                <a:latin typeface="+mn-lt"/>
              </a:rPr>
              <a:t>tay</a:t>
            </a:r>
            <a:endParaRPr lang="en-US" sz="3600" b="1" dirty="0">
              <a:solidFill>
                <a:schemeClr val="accent2"/>
              </a:solidFill>
              <a:latin typeface="+mn-lt"/>
            </a:endParaRPr>
          </a:p>
        </p:txBody>
      </p:sp>
      <p:sp>
        <p:nvSpPr>
          <p:cNvPr id="19489" name="Rectangle 33"/>
          <p:cNvSpPr>
            <a:spLocks noChangeArrowheads="1"/>
          </p:cNvSpPr>
          <p:nvPr/>
        </p:nvSpPr>
        <p:spPr bwMode="auto">
          <a:xfrm>
            <a:off x="685800" y="3505200"/>
            <a:ext cx="2286000" cy="1905000"/>
          </a:xfrm>
          <a:prstGeom prst="rect">
            <a:avLst/>
          </a:prstGeom>
          <a:solidFill>
            <a:srgbClr val="00FFFF"/>
          </a:solidFill>
          <a:ln w="9525">
            <a:solidFill>
              <a:schemeClr val="tx1"/>
            </a:solidFill>
            <a:miter lim="800000"/>
            <a:headEnd/>
            <a:tailEnd/>
          </a:ln>
        </p:spPr>
        <p:txBody>
          <a:bodyPr wrap="none" anchor="ctr"/>
          <a:lstStyle/>
          <a:p>
            <a:endParaRPr lang="en-US">
              <a:latin typeface="Arial" charset="0"/>
            </a:endParaRPr>
          </a:p>
        </p:txBody>
      </p:sp>
      <p:sp>
        <p:nvSpPr>
          <p:cNvPr id="19490" name="Rectangle 34"/>
          <p:cNvSpPr>
            <a:spLocks noChangeArrowheads="1"/>
          </p:cNvSpPr>
          <p:nvPr/>
        </p:nvSpPr>
        <p:spPr bwMode="auto">
          <a:xfrm>
            <a:off x="685800" y="3505200"/>
            <a:ext cx="2286000" cy="1905000"/>
          </a:xfrm>
          <a:prstGeom prst="rect">
            <a:avLst/>
          </a:prstGeom>
          <a:solidFill>
            <a:srgbClr val="00FFFF"/>
          </a:solidFill>
          <a:ln w="9525">
            <a:solidFill>
              <a:schemeClr val="tx1"/>
            </a:solidFill>
            <a:miter lim="800000"/>
            <a:headEnd/>
            <a:tailEnd/>
          </a:ln>
        </p:spPr>
        <p:txBody>
          <a:bodyPr wrap="none" anchor="ctr"/>
          <a:lstStyle/>
          <a:p>
            <a:pPr algn="ctr"/>
            <a:r>
              <a:rPr lang="en-US" sz="3600" b="1">
                <a:latin typeface="Arial" charset="0"/>
              </a:rPr>
              <a:t>Gan như</a:t>
            </a:r>
          </a:p>
          <a:p>
            <a:pPr algn="ctr"/>
            <a:r>
              <a:rPr lang="en-US" sz="3600" b="1">
                <a:latin typeface="Arial" charset="0"/>
              </a:rPr>
              <a:t>cóc  ........</a:t>
            </a:r>
          </a:p>
        </p:txBody>
      </p:sp>
      <p:sp>
        <p:nvSpPr>
          <p:cNvPr id="19491" name="Rectangle 35"/>
          <p:cNvSpPr>
            <a:spLocks noChangeArrowheads="1"/>
          </p:cNvSpPr>
          <p:nvPr/>
        </p:nvSpPr>
        <p:spPr bwMode="auto">
          <a:xfrm>
            <a:off x="685800" y="3505200"/>
            <a:ext cx="2286000" cy="1905000"/>
          </a:xfrm>
          <a:prstGeom prst="rect">
            <a:avLst/>
          </a:prstGeom>
          <a:solidFill>
            <a:srgbClr val="00FFFF"/>
          </a:solidFill>
          <a:ln w="9525">
            <a:solidFill>
              <a:schemeClr val="tx1"/>
            </a:solidFill>
            <a:miter lim="800000"/>
            <a:headEnd/>
            <a:tailEnd/>
          </a:ln>
        </p:spPr>
        <p:txBody>
          <a:bodyPr wrap="none" anchor="ctr"/>
          <a:lstStyle/>
          <a:p>
            <a:pPr algn="ctr"/>
            <a:r>
              <a:rPr lang="en-US" sz="3600" b="1">
                <a:latin typeface="Arial" charset="0"/>
              </a:rPr>
              <a:t>Gan như </a:t>
            </a:r>
          </a:p>
          <a:p>
            <a:pPr algn="ctr"/>
            <a:r>
              <a:rPr lang="en-US" sz="3600" b="1">
                <a:latin typeface="Arial" charset="0"/>
              </a:rPr>
              <a:t>cóc</a:t>
            </a:r>
            <a:r>
              <a:rPr lang="en-US" sz="3600" b="1">
                <a:solidFill>
                  <a:schemeClr val="bg1"/>
                </a:solidFill>
                <a:latin typeface="Arial" charset="0"/>
              </a:rPr>
              <a:t> </a:t>
            </a:r>
            <a:r>
              <a:rPr lang="en-US" sz="3600" b="1">
                <a:solidFill>
                  <a:srgbClr val="FF0000"/>
                </a:solidFill>
                <a:latin typeface="Arial" charset="0"/>
              </a:rPr>
              <a:t>tía</a:t>
            </a:r>
          </a:p>
        </p:txBody>
      </p:sp>
      <p:sp>
        <p:nvSpPr>
          <p:cNvPr id="19492" name="Rectangle 36"/>
          <p:cNvSpPr>
            <a:spLocks noChangeArrowheads="1"/>
          </p:cNvSpPr>
          <p:nvPr/>
        </p:nvSpPr>
        <p:spPr bwMode="auto">
          <a:xfrm>
            <a:off x="685800" y="3505200"/>
            <a:ext cx="2286000" cy="1905000"/>
          </a:xfrm>
          <a:prstGeom prst="rect">
            <a:avLst/>
          </a:prstGeom>
          <a:solidFill>
            <a:srgbClr val="00FFFF"/>
          </a:solidFill>
          <a:ln w="9525">
            <a:solidFill>
              <a:schemeClr val="tx1"/>
            </a:solidFill>
            <a:miter lim="800000"/>
            <a:headEnd/>
            <a:tailEnd/>
          </a:ln>
        </p:spPr>
        <p:txBody>
          <a:bodyPr wrap="none" anchor="ctr"/>
          <a:lstStyle/>
          <a:p>
            <a:pPr algn="ctr"/>
            <a:r>
              <a:rPr lang="en-US" sz="3600" b="1" dirty="0">
                <a:latin typeface="+mj-lt"/>
              </a:rPr>
              <a:t>Một </a:t>
            </a:r>
          </a:p>
          <a:p>
            <a:pPr algn="ctr"/>
            <a:r>
              <a:rPr lang="en-US" sz="3600" b="1" dirty="0" err="1">
                <a:latin typeface="+mj-lt"/>
              </a:rPr>
              <a:t>bông</a:t>
            </a:r>
            <a:r>
              <a:rPr lang="en-US" sz="3600" b="1" dirty="0">
                <a:latin typeface="+mj-lt"/>
              </a:rPr>
              <a:t> </a:t>
            </a:r>
            <a:r>
              <a:rPr lang="en-US" sz="3600" b="1" dirty="0" err="1">
                <a:latin typeface="+mj-lt"/>
              </a:rPr>
              <a:t>hoa</a:t>
            </a:r>
            <a:endParaRPr lang="en-US" sz="3600" b="1" dirty="0">
              <a:latin typeface="+mj-lt"/>
            </a:endParaRPr>
          </a:p>
        </p:txBody>
      </p:sp>
      <p:sp>
        <p:nvSpPr>
          <p:cNvPr id="19493" name="Rectangle 37"/>
          <p:cNvSpPr>
            <a:spLocks noChangeArrowheads="1"/>
          </p:cNvSpPr>
          <p:nvPr/>
        </p:nvSpPr>
        <p:spPr bwMode="auto">
          <a:xfrm>
            <a:off x="6477000" y="3457575"/>
            <a:ext cx="2286000" cy="1905000"/>
          </a:xfrm>
          <a:prstGeom prst="rect">
            <a:avLst/>
          </a:prstGeom>
          <a:solidFill>
            <a:srgbClr val="FFFF00"/>
          </a:solidFill>
          <a:ln w="9525">
            <a:solidFill>
              <a:schemeClr val="tx1"/>
            </a:solidFill>
            <a:miter lim="800000"/>
            <a:headEnd/>
            <a:tailEnd/>
          </a:ln>
        </p:spPr>
        <p:txBody>
          <a:bodyPr wrap="none" anchor="ctr"/>
          <a:lstStyle/>
          <a:p>
            <a:endParaRPr lang="en-US">
              <a:latin typeface="Arial" charset="0"/>
            </a:endParaRPr>
          </a:p>
        </p:txBody>
      </p:sp>
      <p:sp>
        <p:nvSpPr>
          <p:cNvPr id="19494" name="Rectangle 38"/>
          <p:cNvSpPr>
            <a:spLocks noChangeArrowheads="1"/>
          </p:cNvSpPr>
          <p:nvPr/>
        </p:nvSpPr>
        <p:spPr bwMode="auto">
          <a:xfrm>
            <a:off x="6477000" y="3457575"/>
            <a:ext cx="2286000" cy="1905000"/>
          </a:xfrm>
          <a:prstGeom prst="rect">
            <a:avLst/>
          </a:prstGeom>
          <a:solidFill>
            <a:srgbClr val="FFFF00"/>
          </a:solidFill>
          <a:ln w="9525">
            <a:solidFill>
              <a:schemeClr val="tx1"/>
            </a:solidFill>
            <a:miter lim="800000"/>
            <a:headEnd/>
            <a:tailEnd/>
          </a:ln>
        </p:spPr>
        <p:txBody>
          <a:bodyPr wrap="none" anchor="ctr"/>
          <a:lstStyle/>
          <a:p>
            <a:pPr algn="ctr"/>
            <a:r>
              <a:rPr lang="en-US" sz="3600" b="1">
                <a:latin typeface="Arial" charset="0"/>
              </a:rPr>
              <a:t>Ngọt như</a:t>
            </a:r>
          </a:p>
          <a:p>
            <a:pPr algn="ctr"/>
            <a:r>
              <a:rPr lang="en-US" sz="3600" b="1">
                <a:latin typeface="Arial" charset="0"/>
              </a:rPr>
              <a:t>....... lùi</a:t>
            </a:r>
          </a:p>
        </p:txBody>
      </p:sp>
      <p:sp>
        <p:nvSpPr>
          <p:cNvPr id="19495" name="Rectangle 39"/>
          <p:cNvSpPr>
            <a:spLocks noChangeArrowheads="1"/>
          </p:cNvSpPr>
          <p:nvPr/>
        </p:nvSpPr>
        <p:spPr bwMode="auto">
          <a:xfrm>
            <a:off x="6477000" y="3462338"/>
            <a:ext cx="2286000" cy="1905000"/>
          </a:xfrm>
          <a:prstGeom prst="rect">
            <a:avLst/>
          </a:prstGeom>
          <a:solidFill>
            <a:srgbClr val="FFFF00"/>
          </a:solidFill>
          <a:ln w="9525">
            <a:solidFill>
              <a:schemeClr val="tx1"/>
            </a:solidFill>
            <a:miter lim="800000"/>
            <a:headEnd/>
            <a:tailEnd/>
          </a:ln>
        </p:spPr>
        <p:txBody>
          <a:bodyPr wrap="none" anchor="ctr"/>
          <a:lstStyle/>
          <a:p>
            <a:pPr algn="ctr"/>
            <a:r>
              <a:rPr lang="en-US" sz="3600" b="1">
                <a:latin typeface="Arial" charset="0"/>
              </a:rPr>
              <a:t>Ngọt như</a:t>
            </a:r>
          </a:p>
          <a:p>
            <a:pPr algn="ctr"/>
            <a:r>
              <a:rPr lang="en-US" sz="3600" b="1">
                <a:solidFill>
                  <a:srgbClr val="FF0000"/>
                </a:solidFill>
                <a:latin typeface="Arial" charset="0"/>
              </a:rPr>
              <a:t>mía </a:t>
            </a:r>
            <a:r>
              <a:rPr lang="en-US" sz="3600" b="1">
                <a:latin typeface="Arial" charset="0"/>
              </a:rPr>
              <a:t>lùi</a:t>
            </a:r>
            <a:endParaRPr lang="en-US" sz="3600" b="1">
              <a:solidFill>
                <a:schemeClr val="accent2"/>
              </a:solidFill>
              <a:latin typeface="Arial" charset="0"/>
            </a:endParaRPr>
          </a:p>
        </p:txBody>
      </p:sp>
      <p:sp>
        <p:nvSpPr>
          <p:cNvPr id="19496" name="Rectangle 40"/>
          <p:cNvSpPr>
            <a:spLocks noChangeArrowheads="1"/>
          </p:cNvSpPr>
          <p:nvPr/>
        </p:nvSpPr>
        <p:spPr bwMode="auto">
          <a:xfrm>
            <a:off x="6477000" y="3457575"/>
            <a:ext cx="2286000" cy="1905000"/>
          </a:xfrm>
          <a:prstGeom prst="rect">
            <a:avLst/>
          </a:prstGeom>
          <a:solidFill>
            <a:srgbClr val="FFFF00"/>
          </a:solidFill>
          <a:ln w="9525">
            <a:solidFill>
              <a:schemeClr val="tx1"/>
            </a:solidFill>
            <a:miter lim="800000"/>
            <a:headEnd/>
            <a:tailEnd/>
          </a:ln>
        </p:spPr>
        <p:txBody>
          <a:bodyPr wrap="none" anchor="ctr"/>
          <a:lstStyle/>
          <a:p>
            <a:pPr algn="ctr"/>
            <a:r>
              <a:rPr lang="en-US" sz="3600" b="1" dirty="0">
                <a:latin typeface="+mj-lt"/>
              </a:rPr>
              <a:t>Một</a:t>
            </a:r>
          </a:p>
          <a:p>
            <a:pPr algn="ctr"/>
            <a:r>
              <a:rPr lang="en-US" sz="3600" b="1" dirty="0">
                <a:latin typeface="+mj-lt"/>
              </a:rPr>
              <a:t> </a:t>
            </a:r>
            <a:r>
              <a:rPr lang="en-US" sz="3600" b="1" dirty="0" err="1">
                <a:latin typeface="+mj-lt"/>
              </a:rPr>
              <a:t>gói</a:t>
            </a:r>
            <a:r>
              <a:rPr lang="en-US" sz="3600" b="1" dirty="0">
                <a:latin typeface="+mj-lt"/>
              </a:rPr>
              <a:t> </a:t>
            </a:r>
            <a:r>
              <a:rPr lang="en-US" sz="3600" b="1" dirty="0" err="1">
                <a:latin typeface="+mj-lt"/>
              </a:rPr>
              <a:t>kẹo</a:t>
            </a:r>
            <a:endParaRPr lang="en-US" sz="3600" b="1" dirty="0">
              <a:solidFill>
                <a:schemeClr val="accent2"/>
              </a:solidFill>
              <a:latin typeface="+mj-lt"/>
            </a:endParaRPr>
          </a:p>
        </p:txBody>
      </p:sp>
      <p:sp>
        <p:nvSpPr>
          <p:cNvPr id="13328" name="WordArt 42"/>
          <p:cNvSpPr>
            <a:spLocks noChangeArrowheads="1" noChangeShapeType="1" noTextEdit="1"/>
          </p:cNvSpPr>
          <p:nvPr/>
        </p:nvSpPr>
        <p:spPr bwMode="auto">
          <a:xfrm>
            <a:off x="2209800" y="762000"/>
            <a:ext cx="5029200" cy="1219200"/>
          </a:xfrm>
          <a:prstGeom prst="rect">
            <a:avLst/>
          </a:prstGeom>
        </p:spPr>
        <p:txBody>
          <a:bodyPr spcFirstLastPara="1" wrap="none" fromWordArt="1">
            <a:prstTxWarp prst="textArchUp">
              <a:avLst>
                <a:gd name="adj" fmla="val 10733684"/>
              </a:avLst>
            </a:prstTxWarp>
          </a:bodyPr>
          <a:lstStyle/>
          <a:p>
            <a:pPr algn="ctr"/>
            <a:r>
              <a:rPr lang="vi-VN" sz="5400" b="1" kern="10" dirty="0">
                <a:ln w="9525">
                  <a:solidFill>
                    <a:srgbClr val="FF0000"/>
                  </a:solidFill>
                  <a:round/>
                  <a:headEnd/>
                  <a:tailEnd/>
                </a:ln>
                <a:gradFill rotWithShape="1">
                  <a:gsLst>
                    <a:gs pos="0">
                      <a:srgbClr val="FFFF00"/>
                    </a:gs>
                    <a:gs pos="100000">
                      <a:srgbClr val="FF0000"/>
                    </a:gs>
                  </a:gsLst>
                  <a:path path="rect">
                    <a:fillToRect l="50000" t="50000" r="50000" b="50000"/>
                  </a:path>
                </a:gradFill>
                <a:latin typeface="+mj-lt"/>
                <a:cs typeface="Arial"/>
              </a:rPr>
              <a:t>TRÒ CHƠI</a:t>
            </a:r>
            <a:endParaRPr lang="en-US" sz="5400" b="1" kern="10" dirty="0">
              <a:ln w="9525">
                <a:solidFill>
                  <a:srgbClr val="FF0000"/>
                </a:solidFill>
                <a:round/>
                <a:headEnd/>
                <a:tailEnd/>
              </a:ln>
              <a:gradFill rotWithShape="1">
                <a:gsLst>
                  <a:gs pos="0">
                    <a:srgbClr val="FFFF00"/>
                  </a:gs>
                  <a:gs pos="100000">
                    <a:srgbClr val="FF0000"/>
                  </a:gs>
                </a:gsLst>
                <a:path path="rect">
                  <a:fillToRect l="50000" t="50000" r="50000" b="50000"/>
                </a:path>
              </a:gradFill>
              <a:latin typeface="+mj-lt"/>
              <a:cs typeface="Arial"/>
            </a:endParaRPr>
          </a:p>
        </p:txBody>
      </p:sp>
      <p:sp>
        <p:nvSpPr>
          <p:cNvPr id="13329" name="WordArt 43"/>
          <p:cNvSpPr>
            <a:spLocks noChangeArrowheads="1" noChangeShapeType="1" noTextEdit="1"/>
          </p:cNvSpPr>
          <p:nvPr/>
        </p:nvSpPr>
        <p:spPr bwMode="auto">
          <a:xfrm>
            <a:off x="2895600" y="1552575"/>
            <a:ext cx="3762375" cy="523875"/>
          </a:xfrm>
          <a:prstGeom prst="rect">
            <a:avLst/>
          </a:prstGeom>
        </p:spPr>
        <p:txBody>
          <a:bodyPr wrap="none" fromWordArt="1">
            <a:prstTxWarp prst="textPlain">
              <a:avLst>
                <a:gd name="adj" fmla="val 50000"/>
              </a:avLst>
            </a:prstTxWarp>
          </a:bodyPr>
          <a:lstStyle/>
          <a:p>
            <a:pPr algn="ctr"/>
            <a:r>
              <a:rPr lang="en-US" sz="3600" b="1" kern="10" dirty="0">
                <a:ln w="9525">
                  <a:solidFill>
                    <a:srgbClr val="FFFF00"/>
                  </a:solidFill>
                  <a:round/>
                  <a:headEnd/>
                  <a:tailEnd/>
                </a:ln>
                <a:solidFill>
                  <a:srgbClr val="800080"/>
                </a:solidFill>
                <a:effectLst>
                  <a:outerShdw dist="45791" dir="2021404" algn="ctr" rotWithShape="0">
                    <a:srgbClr val="B2B2B2">
                      <a:alpha val="79999"/>
                    </a:srgbClr>
                  </a:outerShdw>
                </a:effectLst>
                <a:latin typeface="+mj-lt"/>
                <a:cs typeface="Arial"/>
              </a:rPr>
              <a:t>HỘP QUÀ BÍ ẨN</a:t>
            </a:r>
          </a:p>
        </p:txBody>
      </p:sp>
      <p:pic>
        <p:nvPicPr>
          <p:cNvPr id="13330" name="Picture 44" descr="33"/>
          <p:cNvPicPr>
            <a:picLocks noChangeAspect="1" noChangeArrowheads="1" noCrop="1"/>
          </p:cNvPicPr>
          <p:nvPr/>
        </p:nvPicPr>
        <p:blipFill>
          <a:blip r:embed="rId2" cstate="print"/>
          <a:srcRect/>
          <a:stretch>
            <a:fillRect/>
          </a:stretch>
        </p:blipFill>
        <p:spPr bwMode="auto">
          <a:xfrm>
            <a:off x="685800" y="1371600"/>
            <a:ext cx="981075" cy="619125"/>
          </a:xfrm>
          <a:prstGeom prst="rect">
            <a:avLst/>
          </a:prstGeom>
          <a:noFill/>
          <a:ln w="9525">
            <a:noFill/>
            <a:miter lim="800000"/>
            <a:headEnd/>
            <a:tailEnd/>
          </a:ln>
        </p:spPr>
      </p:pic>
      <p:pic>
        <p:nvPicPr>
          <p:cNvPr id="13331" name="Picture 45" descr="33"/>
          <p:cNvPicPr>
            <a:picLocks noChangeAspect="1" noChangeArrowheads="1" noCrop="1"/>
          </p:cNvPicPr>
          <p:nvPr/>
        </p:nvPicPr>
        <p:blipFill>
          <a:blip r:embed="rId2" cstate="print"/>
          <a:srcRect/>
          <a:stretch>
            <a:fillRect/>
          </a:stretch>
        </p:blipFill>
        <p:spPr bwMode="auto">
          <a:xfrm>
            <a:off x="7543800" y="1447800"/>
            <a:ext cx="981075" cy="619125"/>
          </a:xfrm>
          <a:prstGeom prst="rect">
            <a:avLst/>
          </a:prstGeom>
          <a:noFill/>
          <a:ln w="9525">
            <a:noFill/>
            <a:miter lim="800000"/>
            <a:headEnd/>
            <a:tailEnd/>
          </a:ln>
        </p:spPr>
      </p:pic>
      <p:pic>
        <p:nvPicPr>
          <p:cNvPr id="13332" name="Picture 46" descr="33"/>
          <p:cNvPicPr>
            <a:picLocks noChangeAspect="1" noChangeArrowheads="1" noCrop="1"/>
          </p:cNvPicPr>
          <p:nvPr/>
        </p:nvPicPr>
        <p:blipFill>
          <a:blip r:embed="rId2" cstate="print"/>
          <a:srcRect/>
          <a:stretch>
            <a:fillRect/>
          </a:stretch>
        </p:blipFill>
        <p:spPr bwMode="auto">
          <a:xfrm>
            <a:off x="2590800" y="2590800"/>
            <a:ext cx="981075" cy="619125"/>
          </a:xfrm>
          <a:prstGeom prst="rect">
            <a:avLst/>
          </a:prstGeom>
          <a:noFill/>
          <a:ln w="9525">
            <a:noFill/>
            <a:miter lim="800000"/>
            <a:headEnd/>
            <a:tailEnd/>
          </a:ln>
        </p:spPr>
      </p:pic>
      <p:pic>
        <p:nvPicPr>
          <p:cNvPr id="13333" name="Picture 47" descr="33"/>
          <p:cNvPicPr>
            <a:picLocks noChangeAspect="1" noChangeArrowheads="1" noCrop="1"/>
          </p:cNvPicPr>
          <p:nvPr/>
        </p:nvPicPr>
        <p:blipFill>
          <a:blip r:embed="rId2" cstate="print"/>
          <a:srcRect/>
          <a:stretch>
            <a:fillRect/>
          </a:stretch>
        </p:blipFill>
        <p:spPr bwMode="auto">
          <a:xfrm>
            <a:off x="5791200" y="2590800"/>
            <a:ext cx="981075" cy="619125"/>
          </a:xfrm>
          <a:prstGeom prst="rect">
            <a:avLst/>
          </a:prstGeom>
          <a:noFill/>
          <a:ln w="9525">
            <a:noFill/>
            <a:miter lim="800000"/>
            <a:headEnd/>
            <a:tailEnd/>
          </a:ln>
        </p:spPr>
      </p:pic>
      <p:pic>
        <p:nvPicPr>
          <p:cNvPr id="13334" name="Picture 48" descr="33"/>
          <p:cNvPicPr>
            <a:picLocks noChangeAspect="1" noChangeArrowheads="1" noCrop="1"/>
          </p:cNvPicPr>
          <p:nvPr/>
        </p:nvPicPr>
        <p:blipFill>
          <a:blip r:embed="rId2" cstate="print"/>
          <a:srcRect/>
          <a:stretch>
            <a:fillRect/>
          </a:stretch>
        </p:blipFill>
        <p:spPr bwMode="auto">
          <a:xfrm>
            <a:off x="914400" y="5867400"/>
            <a:ext cx="981075" cy="619125"/>
          </a:xfrm>
          <a:prstGeom prst="rect">
            <a:avLst/>
          </a:prstGeom>
          <a:noFill/>
          <a:ln w="9525">
            <a:noFill/>
            <a:miter lim="800000"/>
            <a:headEnd/>
            <a:tailEnd/>
          </a:ln>
        </p:spPr>
      </p:pic>
      <p:pic>
        <p:nvPicPr>
          <p:cNvPr id="13335" name="Picture 49" descr="33"/>
          <p:cNvPicPr>
            <a:picLocks noChangeAspect="1" noChangeArrowheads="1" noCrop="1"/>
          </p:cNvPicPr>
          <p:nvPr/>
        </p:nvPicPr>
        <p:blipFill>
          <a:blip r:embed="rId2" cstate="print"/>
          <a:srcRect/>
          <a:stretch>
            <a:fillRect/>
          </a:stretch>
        </p:blipFill>
        <p:spPr bwMode="auto">
          <a:xfrm>
            <a:off x="4191000" y="5867400"/>
            <a:ext cx="981075" cy="619125"/>
          </a:xfrm>
          <a:prstGeom prst="rect">
            <a:avLst/>
          </a:prstGeom>
          <a:noFill/>
          <a:ln w="9525">
            <a:noFill/>
            <a:miter lim="800000"/>
            <a:headEnd/>
            <a:tailEnd/>
          </a:ln>
        </p:spPr>
      </p:pic>
      <p:pic>
        <p:nvPicPr>
          <p:cNvPr id="13336" name="Picture 50" descr="33"/>
          <p:cNvPicPr>
            <a:picLocks noChangeAspect="1" noChangeArrowheads="1" noCrop="1"/>
          </p:cNvPicPr>
          <p:nvPr/>
        </p:nvPicPr>
        <p:blipFill>
          <a:blip r:embed="rId2" cstate="print"/>
          <a:srcRect/>
          <a:stretch>
            <a:fillRect/>
          </a:stretch>
        </p:blipFill>
        <p:spPr bwMode="auto">
          <a:xfrm>
            <a:off x="7620000" y="5791200"/>
            <a:ext cx="981075" cy="619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483"/>
                    </p:tgtEl>
                  </p:cond>
                </p:stCondLst>
                <p:endSync evt="end" delay="0">
                  <p:rtn val="all"/>
                </p:endSync>
                <p:childTnLst>
                  <p:par>
                    <p:cTn id="3" fill="hold" nodeType="clickPar">
                      <p:stCondLst>
                        <p:cond delay="0"/>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84"/>
                                        </p:tgtEl>
                                        <p:attrNameLst>
                                          <p:attrName>style.visibility</p:attrName>
                                        </p:attrNameLst>
                                      </p:cBhvr>
                                      <p:to>
                                        <p:strVal val="visible"/>
                                      </p:to>
                                    </p:set>
                                    <p:animEffect transition="in" filter="dissolve">
                                      <p:cBhvr>
                                        <p:cTn id="7" dur="500"/>
                                        <p:tgtEl>
                                          <p:spTgt spid="19484"/>
                                        </p:tgtEl>
                                      </p:cBhvr>
                                    </p:animEffect>
                                  </p:childTnLst>
                                </p:cTn>
                              </p:par>
                            </p:childTnLst>
                          </p:cTn>
                        </p:par>
                      </p:childTnLst>
                    </p:cTn>
                  </p:par>
                </p:childTnLst>
              </p:cTn>
              <p:nextCondLst>
                <p:cond evt="onClick" delay="0">
                  <p:tgtEl>
                    <p:spTgt spid="19483"/>
                  </p:tgtEl>
                </p:cond>
              </p:nextCondLst>
            </p:seq>
            <p:seq concurrent="1" nextAc="seek">
              <p:cTn id="8" restart="whenNotActive" fill="hold" evtFilter="cancelBubble" nodeType="interactiveSeq">
                <p:stCondLst>
                  <p:cond evt="onClick" delay="0">
                    <p:tgtEl>
                      <p:spTgt spid="19484"/>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487"/>
                                        </p:tgtEl>
                                        <p:attrNameLst>
                                          <p:attrName>style.visibility</p:attrName>
                                        </p:attrNameLst>
                                      </p:cBhvr>
                                      <p:to>
                                        <p:strVal val="visible"/>
                                      </p:to>
                                    </p:set>
                                    <p:animEffect transition="in" filter="dissolve">
                                      <p:cBhvr>
                                        <p:cTn id="13" dur="500"/>
                                        <p:tgtEl>
                                          <p:spTgt spid="19487"/>
                                        </p:tgtEl>
                                      </p:cBhvr>
                                    </p:animEffect>
                                  </p:childTnLst>
                                </p:cTn>
                              </p:par>
                            </p:childTnLst>
                          </p:cTn>
                        </p:par>
                      </p:childTnLst>
                    </p:cTn>
                  </p:par>
                </p:childTnLst>
              </p:cTn>
              <p:nextCondLst>
                <p:cond evt="onClick" delay="0">
                  <p:tgtEl>
                    <p:spTgt spid="19484"/>
                  </p:tgtEl>
                </p:cond>
              </p:nextCondLst>
            </p:seq>
            <p:seq concurrent="1" nextAc="seek">
              <p:cTn id="14" restart="whenNotActive" fill="hold" evtFilter="cancelBubble" nodeType="interactiveSeq">
                <p:stCondLst>
                  <p:cond evt="onClick" delay="0">
                    <p:tgtEl>
                      <p:spTgt spid="19487"/>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9488"/>
                                        </p:tgtEl>
                                        <p:attrNameLst>
                                          <p:attrName>style.visibility</p:attrName>
                                        </p:attrNameLst>
                                      </p:cBhvr>
                                      <p:to>
                                        <p:strVal val="visible"/>
                                      </p:to>
                                    </p:set>
                                    <p:animEffect transition="in" filter="dissolve">
                                      <p:cBhvr>
                                        <p:cTn id="19" dur="500"/>
                                        <p:tgtEl>
                                          <p:spTgt spid="19488"/>
                                        </p:tgtEl>
                                      </p:cBhvr>
                                    </p:animEffect>
                                  </p:childTnLst>
                                </p:cTn>
                              </p:par>
                            </p:childTnLst>
                          </p:cTn>
                        </p:par>
                      </p:childTnLst>
                    </p:cTn>
                  </p:par>
                </p:childTnLst>
              </p:cTn>
              <p:nextCondLst>
                <p:cond evt="onClick" delay="0">
                  <p:tgtEl>
                    <p:spTgt spid="19487"/>
                  </p:tgtEl>
                </p:cond>
              </p:nextCondLst>
            </p:seq>
            <p:seq concurrent="1" nextAc="seek">
              <p:cTn id="20" restart="whenNotActive" fill="hold" evtFilter="cancelBubble" nodeType="interactiveSeq">
                <p:stCondLst>
                  <p:cond evt="onClick" delay="0">
                    <p:tgtEl>
                      <p:spTgt spid="19489"/>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9490"/>
                                        </p:tgtEl>
                                        <p:attrNameLst>
                                          <p:attrName>style.visibility</p:attrName>
                                        </p:attrNameLst>
                                      </p:cBhvr>
                                      <p:to>
                                        <p:strVal val="visible"/>
                                      </p:to>
                                    </p:set>
                                    <p:animEffect transition="in" filter="dissolve">
                                      <p:cBhvr>
                                        <p:cTn id="25" dur="500"/>
                                        <p:tgtEl>
                                          <p:spTgt spid="19490"/>
                                        </p:tgtEl>
                                      </p:cBhvr>
                                    </p:animEffect>
                                  </p:childTnLst>
                                </p:cTn>
                              </p:par>
                            </p:childTnLst>
                          </p:cTn>
                        </p:par>
                      </p:childTnLst>
                    </p:cTn>
                  </p:par>
                </p:childTnLst>
              </p:cTn>
              <p:nextCondLst>
                <p:cond evt="onClick" delay="0">
                  <p:tgtEl>
                    <p:spTgt spid="19489"/>
                  </p:tgtEl>
                </p:cond>
              </p:nextCondLst>
            </p:seq>
            <p:seq concurrent="1" nextAc="seek">
              <p:cTn id="26" restart="whenNotActive" fill="hold" evtFilter="cancelBubble" nodeType="interactiveSeq">
                <p:stCondLst>
                  <p:cond evt="onClick" delay="0">
                    <p:tgtEl>
                      <p:spTgt spid="19490"/>
                    </p:tgtEl>
                  </p:cond>
                </p:stCondLst>
                <p:endSync evt="end" delay="0">
                  <p:rtn val="all"/>
                </p:endSync>
                <p:childTnLst>
                  <p:par>
                    <p:cTn id="27" fill="hold" nodeType="clickPar">
                      <p:stCondLst>
                        <p:cond delay="0"/>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9491"/>
                                        </p:tgtEl>
                                        <p:attrNameLst>
                                          <p:attrName>style.visibility</p:attrName>
                                        </p:attrNameLst>
                                      </p:cBhvr>
                                      <p:to>
                                        <p:strVal val="visible"/>
                                      </p:to>
                                    </p:set>
                                    <p:animEffect transition="in" filter="dissolve">
                                      <p:cBhvr>
                                        <p:cTn id="31" dur="500"/>
                                        <p:tgtEl>
                                          <p:spTgt spid="19491"/>
                                        </p:tgtEl>
                                      </p:cBhvr>
                                    </p:animEffect>
                                  </p:childTnLst>
                                </p:cTn>
                              </p:par>
                            </p:childTnLst>
                          </p:cTn>
                        </p:par>
                      </p:childTnLst>
                    </p:cTn>
                  </p:par>
                </p:childTnLst>
              </p:cTn>
              <p:nextCondLst>
                <p:cond evt="onClick" delay="0">
                  <p:tgtEl>
                    <p:spTgt spid="19490"/>
                  </p:tgtEl>
                </p:cond>
              </p:nextCondLst>
            </p:seq>
            <p:seq concurrent="1" nextAc="seek">
              <p:cTn id="32" restart="whenNotActive" fill="hold" evtFilter="cancelBubble" nodeType="interactiveSeq">
                <p:stCondLst>
                  <p:cond evt="onClick" delay="0">
                    <p:tgtEl>
                      <p:spTgt spid="19491"/>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492"/>
                                        </p:tgtEl>
                                        <p:attrNameLst>
                                          <p:attrName>style.visibility</p:attrName>
                                        </p:attrNameLst>
                                      </p:cBhvr>
                                      <p:to>
                                        <p:strVal val="visible"/>
                                      </p:to>
                                    </p:set>
                                    <p:animEffect transition="in" filter="dissolve">
                                      <p:cBhvr>
                                        <p:cTn id="37" dur="500"/>
                                        <p:tgtEl>
                                          <p:spTgt spid="19492"/>
                                        </p:tgtEl>
                                      </p:cBhvr>
                                    </p:animEffect>
                                  </p:childTnLst>
                                </p:cTn>
                              </p:par>
                            </p:childTnLst>
                          </p:cTn>
                        </p:par>
                      </p:childTnLst>
                    </p:cTn>
                  </p:par>
                </p:childTnLst>
              </p:cTn>
              <p:nextCondLst>
                <p:cond evt="onClick" delay="0">
                  <p:tgtEl>
                    <p:spTgt spid="19491"/>
                  </p:tgtEl>
                </p:cond>
              </p:nextCondLst>
            </p:seq>
            <p:seq concurrent="1" nextAc="seek">
              <p:cTn id="38" restart="whenNotActive" fill="hold" evtFilter="cancelBubble" nodeType="interactiveSeq">
                <p:stCondLst>
                  <p:cond evt="onClick" delay="0">
                    <p:tgtEl>
                      <p:spTgt spid="19493"/>
                    </p:tgtEl>
                  </p:cond>
                </p:stCondLst>
                <p:endSync evt="end" delay="0">
                  <p:rtn val="all"/>
                </p:endSync>
                <p:childTnLst>
                  <p:par>
                    <p:cTn id="39" fill="hold" nodeType="clickPar">
                      <p:stCondLst>
                        <p:cond delay="0"/>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9494"/>
                                        </p:tgtEl>
                                        <p:attrNameLst>
                                          <p:attrName>style.visibility</p:attrName>
                                        </p:attrNameLst>
                                      </p:cBhvr>
                                      <p:to>
                                        <p:strVal val="visible"/>
                                      </p:to>
                                    </p:set>
                                    <p:animEffect transition="in" filter="dissolve">
                                      <p:cBhvr>
                                        <p:cTn id="43" dur="500"/>
                                        <p:tgtEl>
                                          <p:spTgt spid="19494"/>
                                        </p:tgtEl>
                                      </p:cBhvr>
                                    </p:animEffect>
                                  </p:childTnLst>
                                </p:cTn>
                              </p:par>
                            </p:childTnLst>
                          </p:cTn>
                        </p:par>
                      </p:childTnLst>
                    </p:cTn>
                  </p:par>
                </p:childTnLst>
              </p:cTn>
              <p:nextCondLst>
                <p:cond evt="onClick" delay="0">
                  <p:tgtEl>
                    <p:spTgt spid="19493"/>
                  </p:tgtEl>
                </p:cond>
              </p:nextCondLst>
            </p:seq>
            <p:seq concurrent="1" nextAc="seek">
              <p:cTn id="44" restart="whenNotActive" fill="hold" evtFilter="cancelBubble" nodeType="interactiveSeq">
                <p:stCondLst>
                  <p:cond evt="onClick" delay="0">
                    <p:tgtEl>
                      <p:spTgt spid="19494"/>
                    </p:tgtEl>
                  </p:cond>
                </p:stCondLst>
                <p:endSync evt="end" delay="0">
                  <p:rtn val="all"/>
                </p:endSync>
                <p:childTnLst>
                  <p:par>
                    <p:cTn id="45" fill="hold" nodeType="clickPar">
                      <p:stCondLst>
                        <p:cond delay="0"/>
                      </p:stCondLst>
                      <p:childTnLst>
                        <p:par>
                          <p:cTn id="46" fill="hold" nodeType="withGroup">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9495"/>
                                        </p:tgtEl>
                                        <p:attrNameLst>
                                          <p:attrName>style.visibility</p:attrName>
                                        </p:attrNameLst>
                                      </p:cBhvr>
                                      <p:to>
                                        <p:strVal val="visible"/>
                                      </p:to>
                                    </p:set>
                                    <p:animEffect transition="in" filter="dissolve">
                                      <p:cBhvr>
                                        <p:cTn id="49" dur="500"/>
                                        <p:tgtEl>
                                          <p:spTgt spid="19495"/>
                                        </p:tgtEl>
                                      </p:cBhvr>
                                    </p:animEffect>
                                  </p:childTnLst>
                                </p:cTn>
                              </p:par>
                            </p:childTnLst>
                          </p:cTn>
                        </p:par>
                      </p:childTnLst>
                    </p:cTn>
                  </p:par>
                </p:childTnLst>
              </p:cTn>
              <p:nextCondLst>
                <p:cond evt="onClick" delay="0">
                  <p:tgtEl>
                    <p:spTgt spid="19494"/>
                  </p:tgtEl>
                </p:cond>
              </p:nextCondLst>
            </p:seq>
            <p:seq concurrent="1" nextAc="seek">
              <p:cTn id="50" restart="whenNotActive" fill="hold" evtFilter="cancelBubble" nodeType="interactiveSeq">
                <p:stCondLst>
                  <p:cond evt="onClick" delay="0">
                    <p:tgtEl>
                      <p:spTgt spid="19495"/>
                    </p:tgtEl>
                  </p:cond>
                </p:stCondLst>
                <p:endSync evt="end" delay="0">
                  <p:rtn val="all"/>
                </p:endSync>
                <p:childTnLst>
                  <p:par>
                    <p:cTn id="51" fill="hold" nodeType="clickPar">
                      <p:stCondLst>
                        <p:cond delay="0"/>
                      </p:stCondLst>
                      <p:childTnLst>
                        <p:par>
                          <p:cTn id="52" fill="hold" nodeType="withGroup">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9496"/>
                                        </p:tgtEl>
                                        <p:attrNameLst>
                                          <p:attrName>style.visibility</p:attrName>
                                        </p:attrNameLst>
                                      </p:cBhvr>
                                      <p:to>
                                        <p:strVal val="visible"/>
                                      </p:to>
                                    </p:set>
                                    <p:animEffect transition="in" filter="dissolve">
                                      <p:cBhvr>
                                        <p:cTn id="55" dur="500"/>
                                        <p:tgtEl>
                                          <p:spTgt spid="19496"/>
                                        </p:tgtEl>
                                      </p:cBhvr>
                                    </p:animEffect>
                                  </p:childTnLst>
                                </p:cTn>
                              </p:par>
                            </p:childTnLst>
                          </p:cTn>
                        </p:par>
                      </p:childTnLst>
                    </p:cTn>
                  </p:par>
                </p:childTnLst>
              </p:cTn>
              <p:nextCondLst>
                <p:cond evt="onClick" delay="0">
                  <p:tgtEl>
                    <p:spTgt spid="19495"/>
                  </p:tgtEl>
                </p:cond>
              </p:nextCondLst>
            </p:seq>
          </p:childTnLst>
        </p:cTn>
      </p:par>
    </p:tnLst>
    <p:bldLst>
      <p:bldP spid="19484" grpId="0" animBg="1"/>
      <p:bldP spid="19487" grpId="0" animBg="1"/>
      <p:bldP spid="19488" grpId="0" animBg="1"/>
      <p:bldP spid="19490" grpId="0" animBg="1"/>
      <p:bldP spid="19491" grpId="0" animBg="1"/>
      <p:bldP spid="19492" grpId="0" animBg="1"/>
      <p:bldP spid="19494" grpId="0" animBg="1"/>
      <p:bldP spid="19495" grpId="0" animBg="1"/>
      <p:bldP spid="1949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04800" y="1905000"/>
            <a:ext cx="8839200" cy="533400"/>
          </a:xfrm>
        </p:spPr>
        <p:txBody>
          <a:bodyPr/>
          <a:lstStyle/>
          <a:p>
            <a:pPr eaLnBrk="1" hangingPunct="1">
              <a:lnSpc>
                <a:spcPct val="90000"/>
              </a:lnSpc>
            </a:pPr>
            <a:r>
              <a:rPr lang="en-US" b="1" dirty="0" err="1" smtClean="0">
                <a:solidFill>
                  <a:srgbClr val="FF0000"/>
                </a:solidFill>
              </a:rPr>
              <a:t>Kiểm</a:t>
            </a:r>
            <a:r>
              <a:rPr lang="en-US" b="1" dirty="0" smtClean="0">
                <a:solidFill>
                  <a:srgbClr val="FF0000"/>
                </a:solidFill>
              </a:rPr>
              <a:t> </a:t>
            </a:r>
            <a:r>
              <a:rPr lang="en-US" b="1" dirty="0" err="1" smtClean="0">
                <a:solidFill>
                  <a:srgbClr val="FF0000"/>
                </a:solidFill>
              </a:rPr>
              <a:t>tra</a:t>
            </a:r>
            <a:r>
              <a:rPr lang="en-US" b="1" dirty="0" smtClean="0">
                <a:solidFill>
                  <a:srgbClr val="FF0000"/>
                </a:solidFill>
              </a:rPr>
              <a:t> </a:t>
            </a:r>
            <a:r>
              <a:rPr lang="en-US" b="1" dirty="0" err="1" smtClean="0">
                <a:solidFill>
                  <a:srgbClr val="FF0000"/>
                </a:solidFill>
              </a:rPr>
              <a:t>bài</a:t>
            </a:r>
            <a:r>
              <a:rPr lang="en-US" b="1" dirty="0" smtClean="0">
                <a:solidFill>
                  <a:srgbClr val="FF0000"/>
                </a:solidFill>
              </a:rPr>
              <a:t> </a:t>
            </a:r>
            <a:r>
              <a:rPr lang="en-US" b="1" dirty="0" err="1" smtClean="0">
                <a:solidFill>
                  <a:srgbClr val="FF0000"/>
                </a:solidFill>
              </a:rPr>
              <a:t>cũ</a:t>
            </a:r>
            <a:r>
              <a:rPr lang="en-US" b="1" dirty="0" smtClean="0">
                <a:solidFill>
                  <a:srgbClr val="FF0000"/>
                </a:solidFill>
              </a:rPr>
              <a:t>: </a:t>
            </a:r>
            <a:r>
              <a:rPr lang="en-US" b="1" dirty="0" err="1" smtClean="0">
                <a:solidFill>
                  <a:srgbClr val="FF0000"/>
                </a:solidFill>
              </a:rPr>
              <a:t>viết</a:t>
            </a:r>
            <a:r>
              <a:rPr lang="en-US" b="1" dirty="0" smtClean="0">
                <a:solidFill>
                  <a:srgbClr val="FF0000"/>
                </a:solidFill>
              </a:rPr>
              <a:t> </a:t>
            </a:r>
            <a:r>
              <a:rPr lang="en-US" b="1" dirty="0" err="1" smtClean="0">
                <a:solidFill>
                  <a:srgbClr val="FF0000"/>
                </a:solidFill>
              </a:rPr>
              <a:t>đúng</a:t>
            </a:r>
            <a:r>
              <a:rPr lang="en-US" b="1" dirty="0" smtClean="0">
                <a:solidFill>
                  <a:srgbClr val="FF0000"/>
                </a:solidFill>
              </a:rPr>
              <a:t> </a:t>
            </a:r>
            <a:r>
              <a:rPr lang="en-US" b="1" dirty="0" err="1" smtClean="0">
                <a:solidFill>
                  <a:srgbClr val="FF0000"/>
                </a:solidFill>
              </a:rPr>
              <a:t>các</a:t>
            </a:r>
            <a:r>
              <a:rPr lang="en-US" b="1" dirty="0" smtClean="0">
                <a:solidFill>
                  <a:srgbClr val="FF0000"/>
                </a:solidFill>
              </a:rPr>
              <a:t> </a:t>
            </a:r>
            <a:r>
              <a:rPr lang="en-US" b="1" dirty="0" err="1" smtClean="0">
                <a:solidFill>
                  <a:srgbClr val="FF0000"/>
                </a:solidFill>
              </a:rPr>
              <a:t>từ</a:t>
            </a:r>
            <a:r>
              <a:rPr lang="en-US" b="1" dirty="0" smtClean="0">
                <a:solidFill>
                  <a:srgbClr val="FF0000"/>
                </a:solidFill>
              </a:rPr>
              <a:t> </a:t>
            </a:r>
            <a:r>
              <a:rPr lang="en-US" b="1" dirty="0" err="1" smtClean="0">
                <a:solidFill>
                  <a:srgbClr val="FF0000"/>
                </a:solidFill>
              </a:rPr>
              <a:t>tiếng</a:t>
            </a:r>
            <a:r>
              <a:rPr lang="en-US" b="1" dirty="0" smtClean="0">
                <a:solidFill>
                  <a:srgbClr val="FF0000"/>
                </a:solidFill>
              </a:rPr>
              <a:t> </a:t>
            </a:r>
            <a:r>
              <a:rPr lang="en-US" b="1" dirty="0" err="1" smtClean="0">
                <a:solidFill>
                  <a:srgbClr val="FF0000"/>
                </a:solidFill>
              </a:rPr>
              <a:t>sau</a:t>
            </a:r>
            <a:r>
              <a:rPr lang="en-US" b="1" dirty="0" smtClean="0">
                <a:solidFill>
                  <a:srgbClr val="FF0000"/>
                </a:solidFill>
              </a:rPr>
              <a:t>:</a:t>
            </a:r>
          </a:p>
        </p:txBody>
      </p:sp>
      <p:sp>
        <p:nvSpPr>
          <p:cNvPr id="3075" name="Rectangle 5"/>
          <p:cNvSpPr>
            <a:spLocks noChangeArrowheads="1"/>
          </p:cNvSpPr>
          <p:nvPr/>
        </p:nvSpPr>
        <p:spPr bwMode="auto">
          <a:xfrm>
            <a:off x="0" y="914400"/>
            <a:ext cx="9144000" cy="631825"/>
          </a:xfrm>
          <a:prstGeom prst="rect">
            <a:avLst/>
          </a:prstGeom>
          <a:noFill/>
          <a:ln w="9525">
            <a:noFill/>
            <a:miter lim="800000"/>
            <a:headEnd/>
            <a:tailEnd/>
          </a:ln>
        </p:spPr>
        <p:txBody>
          <a:bodyPr anchor="ctr"/>
          <a:lstStyle/>
          <a:p>
            <a:pPr algn="ctr"/>
            <a:r>
              <a:rPr lang="en-US" sz="3000" b="1" u="sng" dirty="0" err="1">
                <a:solidFill>
                  <a:schemeClr val="tx2"/>
                </a:solidFill>
                <a:latin typeface="+mn-lt"/>
              </a:rPr>
              <a:t>Chính</a:t>
            </a:r>
            <a:r>
              <a:rPr lang="en-US" sz="3000" b="1" u="sng" dirty="0">
                <a:solidFill>
                  <a:schemeClr val="tx2"/>
                </a:solidFill>
                <a:latin typeface="+mn-lt"/>
              </a:rPr>
              <a:t> </a:t>
            </a:r>
            <a:r>
              <a:rPr lang="en-US" sz="3000" b="1" u="sng" dirty="0" err="1">
                <a:solidFill>
                  <a:schemeClr val="tx2"/>
                </a:solidFill>
                <a:latin typeface="+mn-lt"/>
              </a:rPr>
              <a:t>tả</a:t>
            </a:r>
            <a:r>
              <a:rPr lang="en-US" sz="3000" b="1" u="sng" dirty="0">
                <a:solidFill>
                  <a:schemeClr val="tx2"/>
                </a:solidFill>
                <a:latin typeface="+mn-lt"/>
              </a:rPr>
              <a:t>:</a:t>
            </a:r>
          </a:p>
        </p:txBody>
      </p:sp>
      <p:sp>
        <p:nvSpPr>
          <p:cNvPr id="2054" name="Rectangle 6"/>
          <p:cNvSpPr>
            <a:spLocks noChangeArrowheads="1"/>
          </p:cNvSpPr>
          <p:nvPr/>
        </p:nvSpPr>
        <p:spPr bwMode="auto">
          <a:xfrm>
            <a:off x="2967038" y="2339975"/>
            <a:ext cx="2576512" cy="631825"/>
          </a:xfrm>
          <a:prstGeom prst="rect">
            <a:avLst/>
          </a:prstGeom>
          <a:noFill/>
          <a:ln w="9525">
            <a:noFill/>
            <a:miter lim="800000"/>
            <a:headEnd/>
            <a:tailEnd/>
          </a:ln>
        </p:spPr>
        <p:txBody>
          <a:bodyPr anchor="ctr"/>
          <a:lstStyle/>
          <a:p>
            <a:pPr algn="ctr"/>
            <a:r>
              <a:rPr lang="en-US" sz="3000" dirty="0">
                <a:solidFill>
                  <a:schemeClr val="tx2"/>
                </a:solidFill>
                <a:latin typeface="+mn-lt"/>
              </a:rPr>
              <a:t>- </a:t>
            </a:r>
            <a:r>
              <a:rPr lang="en-US" sz="3000" dirty="0" err="1">
                <a:solidFill>
                  <a:schemeClr val="tx2"/>
                </a:solidFill>
                <a:latin typeface="+mn-lt"/>
              </a:rPr>
              <a:t>mưa</a:t>
            </a:r>
            <a:endParaRPr lang="en-US" sz="3000" dirty="0">
              <a:solidFill>
                <a:schemeClr val="tx2"/>
              </a:solidFill>
              <a:latin typeface="+mn-lt"/>
            </a:endParaRPr>
          </a:p>
        </p:txBody>
      </p:sp>
      <p:sp>
        <p:nvSpPr>
          <p:cNvPr id="2055" name="Rectangle 7"/>
          <p:cNvSpPr>
            <a:spLocks noChangeArrowheads="1"/>
          </p:cNvSpPr>
          <p:nvPr/>
        </p:nvSpPr>
        <p:spPr bwMode="auto">
          <a:xfrm>
            <a:off x="2647950" y="2797175"/>
            <a:ext cx="3733800" cy="631825"/>
          </a:xfrm>
          <a:prstGeom prst="rect">
            <a:avLst/>
          </a:prstGeom>
          <a:noFill/>
          <a:ln w="9525">
            <a:noFill/>
            <a:miter lim="800000"/>
            <a:headEnd/>
            <a:tailEnd/>
          </a:ln>
        </p:spPr>
        <p:txBody>
          <a:bodyPr anchor="ctr"/>
          <a:lstStyle/>
          <a:p>
            <a:pPr algn="ctr"/>
            <a:r>
              <a:rPr lang="en-US" sz="3000" dirty="0">
                <a:solidFill>
                  <a:schemeClr val="tx2"/>
                </a:solidFill>
                <a:latin typeface="+mn-lt"/>
              </a:rPr>
              <a:t>- </a:t>
            </a:r>
            <a:r>
              <a:rPr lang="en-US" sz="3000" dirty="0" err="1">
                <a:solidFill>
                  <a:schemeClr val="tx2"/>
                </a:solidFill>
                <a:latin typeface="+mn-lt"/>
              </a:rPr>
              <a:t>lưa</a:t>
            </a:r>
            <a:r>
              <a:rPr lang="en-US" sz="3000" dirty="0">
                <a:solidFill>
                  <a:schemeClr val="tx2"/>
                </a:solidFill>
                <a:latin typeface="+mn-lt"/>
              </a:rPr>
              <a:t> </a:t>
            </a:r>
            <a:r>
              <a:rPr lang="en-US" sz="3000" dirty="0" err="1">
                <a:solidFill>
                  <a:schemeClr val="tx2"/>
                </a:solidFill>
                <a:latin typeface="+mn-lt"/>
              </a:rPr>
              <a:t>thưa</a:t>
            </a:r>
            <a:endParaRPr lang="en-US" sz="3000" dirty="0">
              <a:solidFill>
                <a:schemeClr val="tx2"/>
              </a:solidFill>
              <a:latin typeface="+mn-lt"/>
            </a:endParaRPr>
          </a:p>
        </p:txBody>
      </p:sp>
      <p:sp>
        <p:nvSpPr>
          <p:cNvPr id="2056" name="Rectangle 8"/>
          <p:cNvSpPr>
            <a:spLocks noChangeArrowheads="1"/>
          </p:cNvSpPr>
          <p:nvPr/>
        </p:nvSpPr>
        <p:spPr bwMode="auto">
          <a:xfrm>
            <a:off x="2771775" y="3330575"/>
            <a:ext cx="3733800" cy="631825"/>
          </a:xfrm>
          <a:prstGeom prst="rect">
            <a:avLst/>
          </a:prstGeom>
          <a:noFill/>
          <a:ln w="9525">
            <a:noFill/>
            <a:miter lim="800000"/>
            <a:headEnd/>
            <a:tailEnd/>
          </a:ln>
        </p:spPr>
        <p:txBody>
          <a:bodyPr anchor="ctr"/>
          <a:lstStyle/>
          <a:p>
            <a:pPr algn="ctr"/>
            <a:r>
              <a:rPr lang="en-US" sz="3000" dirty="0">
                <a:solidFill>
                  <a:schemeClr val="tx2"/>
                </a:solidFill>
                <a:latin typeface="+mn-lt"/>
              </a:rPr>
              <a:t>- </a:t>
            </a:r>
            <a:r>
              <a:rPr lang="en-US" sz="3000" dirty="0" err="1">
                <a:solidFill>
                  <a:schemeClr val="tx2"/>
                </a:solidFill>
                <a:latin typeface="+mn-lt"/>
              </a:rPr>
              <a:t>giữa</a:t>
            </a:r>
            <a:r>
              <a:rPr lang="en-US" sz="3000" dirty="0">
                <a:solidFill>
                  <a:schemeClr val="tx2"/>
                </a:solidFill>
                <a:latin typeface="+mn-lt"/>
              </a:rPr>
              <a:t> </a:t>
            </a:r>
            <a:r>
              <a:rPr lang="en-US" sz="3000" dirty="0" err="1">
                <a:solidFill>
                  <a:schemeClr val="tx2"/>
                </a:solidFill>
                <a:latin typeface="+mn-lt"/>
              </a:rPr>
              <a:t>ngày</a:t>
            </a:r>
            <a:endParaRPr lang="en-US" sz="3000" dirty="0">
              <a:solidFill>
                <a:schemeClr val="tx2"/>
              </a:solidFill>
              <a:latin typeface="+mn-lt"/>
            </a:endParaRPr>
          </a:p>
        </p:txBody>
      </p:sp>
      <p:sp>
        <p:nvSpPr>
          <p:cNvPr id="3079" name="Line 9"/>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latin typeface="+mn-lt"/>
            </a:endParaRPr>
          </a:p>
        </p:txBody>
      </p:sp>
      <p:sp>
        <p:nvSpPr>
          <p:cNvPr id="3080" name="Line 10"/>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latin typeface="+mn-lt"/>
            </a:endParaRPr>
          </a:p>
        </p:txBody>
      </p:sp>
      <p:sp>
        <p:nvSpPr>
          <p:cNvPr id="2064" name="Rectangle 16"/>
          <p:cNvSpPr>
            <a:spLocks noChangeArrowheads="1"/>
          </p:cNvSpPr>
          <p:nvPr/>
        </p:nvSpPr>
        <p:spPr bwMode="auto">
          <a:xfrm>
            <a:off x="2986088" y="3863975"/>
            <a:ext cx="2743200" cy="631825"/>
          </a:xfrm>
          <a:prstGeom prst="rect">
            <a:avLst/>
          </a:prstGeom>
          <a:noFill/>
          <a:ln w="9525">
            <a:noFill/>
            <a:miter lim="800000"/>
            <a:headEnd/>
            <a:tailEnd/>
          </a:ln>
        </p:spPr>
        <p:txBody>
          <a:bodyPr anchor="ctr"/>
          <a:lstStyle/>
          <a:p>
            <a:pPr algn="ctr"/>
            <a:r>
              <a:rPr lang="en-US" sz="3000" dirty="0">
                <a:solidFill>
                  <a:schemeClr val="tx2"/>
                </a:solidFill>
                <a:latin typeface="+mn-lt"/>
              </a:rPr>
              <a:t>- </a:t>
            </a:r>
            <a:r>
              <a:rPr lang="en-US" sz="3000" dirty="0" err="1">
                <a:solidFill>
                  <a:schemeClr val="tx2"/>
                </a:solidFill>
                <a:latin typeface="+mn-lt"/>
              </a:rPr>
              <a:t>tưởng</a:t>
            </a:r>
            <a:endParaRPr lang="en-US" sz="3000" dirty="0">
              <a:solidFill>
                <a:schemeClr val="tx2"/>
              </a:solidFill>
              <a:latin typeface="+mn-lt"/>
            </a:endParaRPr>
          </a:p>
        </p:txBody>
      </p:sp>
      <p:sp>
        <p:nvSpPr>
          <p:cNvPr id="2065" name="Rectangle 17"/>
          <p:cNvSpPr>
            <a:spLocks noChangeArrowheads="1"/>
          </p:cNvSpPr>
          <p:nvPr/>
        </p:nvSpPr>
        <p:spPr bwMode="auto">
          <a:xfrm>
            <a:off x="3243263" y="4397375"/>
            <a:ext cx="2743200" cy="631825"/>
          </a:xfrm>
          <a:prstGeom prst="rect">
            <a:avLst/>
          </a:prstGeom>
          <a:noFill/>
          <a:ln w="9525">
            <a:noFill/>
            <a:miter lim="800000"/>
            <a:headEnd/>
            <a:tailEnd/>
          </a:ln>
        </p:spPr>
        <p:txBody>
          <a:bodyPr anchor="ctr"/>
          <a:lstStyle/>
          <a:p>
            <a:pPr algn="ctr"/>
            <a:r>
              <a:rPr lang="en-US" sz="3000" dirty="0">
                <a:solidFill>
                  <a:schemeClr val="tx2"/>
                </a:solidFill>
                <a:latin typeface="+mn-lt"/>
              </a:rPr>
              <a:t> - </a:t>
            </a:r>
            <a:r>
              <a:rPr lang="en-US" sz="3000" dirty="0" err="1">
                <a:solidFill>
                  <a:schemeClr val="tx2"/>
                </a:solidFill>
                <a:latin typeface="+mn-lt"/>
              </a:rPr>
              <a:t>giỡn</a:t>
            </a:r>
            <a:r>
              <a:rPr lang="en-US" sz="3000" dirty="0">
                <a:solidFill>
                  <a:schemeClr val="tx2"/>
                </a:solidFill>
                <a:latin typeface="+mn-lt"/>
              </a:rPr>
              <a:t> </a:t>
            </a:r>
            <a:r>
              <a:rPr lang="en-US" sz="3000" dirty="0" err="1">
                <a:solidFill>
                  <a:schemeClr val="tx2"/>
                </a:solidFill>
                <a:latin typeface="+mn-lt"/>
              </a:rPr>
              <a:t>nước</a:t>
            </a:r>
            <a:endParaRPr lang="en-US" sz="3000" dirty="0">
              <a:solidFill>
                <a:schemeClr val="tx2"/>
              </a:solidFill>
              <a:latin typeface="+mn-lt"/>
            </a:endParaRPr>
          </a:p>
        </p:txBody>
      </p:sp>
      <p:sp>
        <p:nvSpPr>
          <p:cNvPr id="2066" name="Rectangle 18"/>
          <p:cNvSpPr>
            <a:spLocks noChangeArrowheads="1"/>
          </p:cNvSpPr>
          <p:nvPr/>
        </p:nvSpPr>
        <p:spPr bwMode="auto">
          <a:xfrm>
            <a:off x="3348038" y="4930775"/>
            <a:ext cx="2819400" cy="631825"/>
          </a:xfrm>
          <a:prstGeom prst="rect">
            <a:avLst/>
          </a:prstGeom>
          <a:noFill/>
          <a:ln w="9525">
            <a:noFill/>
            <a:miter lim="800000"/>
            <a:headEnd/>
            <a:tailEnd/>
          </a:ln>
        </p:spPr>
        <p:txBody>
          <a:bodyPr anchor="ctr"/>
          <a:lstStyle/>
          <a:p>
            <a:pPr algn="ctr"/>
            <a:r>
              <a:rPr lang="en-US" sz="3000" dirty="0">
                <a:solidFill>
                  <a:schemeClr val="tx2"/>
                </a:solidFill>
                <a:latin typeface="+mn-lt"/>
              </a:rPr>
              <a:t>- </a:t>
            </a:r>
            <a:r>
              <a:rPr lang="en-US" sz="3000" dirty="0" err="1">
                <a:solidFill>
                  <a:schemeClr val="tx2"/>
                </a:solidFill>
                <a:latin typeface="+mn-lt"/>
              </a:rPr>
              <a:t>xuôi</a:t>
            </a:r>
            <a:r>
              <a:rPr lang="en-US" sz="3000" dirty="0">
                <a:solidFill>
                  <a:schemeClr val="tx2"/>
                </a:solidFill>
                <a:latin typeface="+mn-lt"/>
              </a:rPr>
              <a:t> </a:t>
            </a:r>
            <a:r>
              <a:rPr lang="en-US" sz="3000" dirty="0" err="1">
                <a:solidFill>
                  <a:schemeClr val="tx2"/>
                </a:solidFill>
                <a:latin typeface="+mn-lt"/>
              </a:rPr>
              <a:t>ngược</a:t>
            </a:r>
            <a:endParaRPr lang="en-US" sz="3000" dirty="0">
              <a:solidFill>
                <a:schemeClr val="tx2"/>
              </a:solidFill>
              <a:latin typeface="+mn-lt"/>
            </a:endParaRPr>
          </a:p>
        </p:txBody>
      </p:sp>
      <p:pic>
        <p:nvPicPr>
          <p:cNvPr id="3084" name="Picture 26" descr="b36"/>
          <p:cNvPicPr>
            <a:picLocks noChangeAspect="1" noChangeArrowheads="1" noCrop="1"/>
          </p:cNvPicPr>
          <p:nvPr/>
        </p:nvPicPr>
        <p:blipFill>
          <a:blip r:embed="rId2" cstate="print"/>
          <a:srcRect/>
          <a:stretch>
            <a:fillRect/>
          </a:stretch>
        </p:blipFill>
        <p:spPr bwMode="auto">
          <a:xfrm>
            <a:off x="-14288" y="5257800"/>
            <a:ext cx="1219201" cy="1600200"/>
          </a:xfrm>
          <a:prstGeom prst="rect">
            <a:avLst/>
          </a:prstGeom>
          <a:noFill/>
          <a:ln w="9525">
            <a:noFill/>
            <a:miter lim="800000"/>
            <a:headEnd/>
            <a:tailEnd/>
          </a:ln>
        </p:spPr>
      </p:pic>
      <p:sp>
        <p:nvSpPr>
          <p:cNvPr id="13" name="Rectangle 5"/>
          <p:cNvSpPr>
            <a:spLocks noChangeArrowheads="1"/>
          </p:cNvSpPr>
          <p:nvPr/>
        </p:nvSpPr>
        <p:spPr bwMode="auto">
          <a:xfrm>
            <a:off x="0" y="381000"/>
            <a:ext cx="9144000" cy="631825"/>
          </a:xfrm>
          <a:prstGeom prst="rect">
            <a:avLst/>
          </a:prstGeom>
          <a:noFill/>
          <a:ln w="9525">
            <a:noFill/>
            <a:miter lim="800000"/>
            <a:headEnd/>
            <a:tailEnd/>
          </a:ln>
        </p:spPr>
        <p:txBody>
          <a:bodyPr anchor="ctr"/>
          <a:lstStyle/>
          <a:p>
            <a:pPr algn="ctr"/>
            <a:r>
              <a:rPr lang="en-US" sz="3000" b="1" dirty="0" smtClean="0">
                <a:solidFill>
                  <a:schemeClr val="tx2"/>
                </a:solidFill>
                <a:latin typeface="+mn-lt"/>
              </a:rPr>
              <a:t>Thứ </a:t>
            </a:r>
            <a:r>
              <a:rPr lang="en-US" sz="3000" b="1" dirty="0" err="1" smtClean="0">
                <a:solidFill>
                  <a:schemeClr val="tx2"/>
                </a:solidFill>
                <a:latin typeface="+mn-lt"/>
              </a:rPr>
              <a:t>ba,ngày</a:t>
            </a:r>
            <a:r>
              <a:rPr lang="en-US" sz="3000" b="1" dirty="0" smtClean="0">
                <a:solidFill>
                  <a:schemeClr val="tx2"/>
                </a:solidFill>
                <a:latin typeface="+mn-lt"/>
              </a:rPr>
              <a:t> </a:t>
            </a:r>
            <a:r>
              <a:rPr lang="en-US" sz="3000" b="1" dirty="0">
                <a:solidFill>
                  <a:schemeClr val="tx2"/>
                </a:solidFill>
                <a:latin typeface="+mn-lt"/>
              </a:rPr>
              <a:t>2</a:t>
            </a:r>
            <a:r>
              <a:rPr lang="en-US" sz="3000" b="1" dirty="0" smtClean="0">
                <a:solidFill>
                  <a:schemeClr val="tx2"/>
                </a:solidFill>
                <a:latin typeface="+mn-lt"/>
              </a:rPr>
              <a:t> </a:t>
            </a:r>
            <a:r>
              <a:rPr lang="en-US" sz="3000" b="1" dirty="0" err="1" smtClean="0">
                <a:solidFill>
                  <a:schemeClr val="tx2"/>
                </a:solidFill>
                <a:latin typeface="+mn-lt"/>
              </a:rPr>
              <a:t>tháng</a:t>
            </a:r>
            <a:r>
              <a:rPr lang="en-US" sz="3000" b="1" dirty="0" smtClean="0">
                <a:solidFill>
                  <a:schemeClr val="tx2"/>
                </a:solidFill>
                <a:latin typeface="+mn-lt"/>
              </a:rPr>
              <a:t> 11 </a:t>
            </a:r>
            <a:r>
              <a:rPr lang="en-US" sz="3000" b="1" dirty="0" err="1" smtClean="0">
                <a:solidFill>
                  <a:schemeClr val="tx2"/>
                </a:solidFill>
                <a:latin typeface="+mn-lt"/>
              </a:rPr>
              <a:t>năm</a:t>
            </a:r>
            <a:r>
              <a:rPr lang="en-US" sz="3000" b="1" dirty="0" smtClean="0">
                <a:solidFill>
                  <a:schemeClr val="tx2"/>
                </a:solidFill>
                <a:latin typeface="+mn-lt"/>
              </a:rPr>
              <a:t> 2021</a:t>
            </a:r>
            <a:endParaRPr lang="en-US" sz="3000" b="1" dirty="0">
              <a:solidFill>
                <a:schemeClr val="tx2"/>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randombar(horizontal)">
                                      <p:cBhvr>
                                        <p:cTn id="7" dur="500"/>
                                        <p:tgtEl>
                                          <p:spTgt spid="2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4"/>
                                        </p:tgtEl>
                                        <p:attrNameLst>
                                          <p:attrName>style.visibility</p:attrName>
                                        </p:attrNameLst>
                                      </p:cBhvr>
                                      <p:to>
                                        <p:strVal val="visible"/>
                                      </p:to>
                                    </p:set>
                                    <p:animEffect transition="in" filter="dissolve">
                                      <p:cBhvr>
                                        <p:cTn id="12" dur="500"/>
                                        <p:tgtEl>
                                          <p:spTgt spid="2054"/>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055"/>
                                        </p:tgtEl>
                                        <p:attrNameLst>
                                          <p:attrName>style.visibility</p:attrName>
                                        </p:attrNameLst>
                                      </p:cBhvr>
                                      <p:to>
                                        <p:strVal val="visible"/>
                                      </p:to>
                                    </p:set>
                                    <p:animEffect transition="in" filter="dissolve">
                                      <p:cBhvr>
                                        <p:cTn id="15" dur="500"/>
                                        <p:tgtEl>
                                          <p:spTgt spid="2055"/>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056"/>
                                        </p:tgtEl>
                                        <p:attrNameLst>
                                          <p:attrName>style.visibility</p:attrName>
                                        </p:attrNameLst>
                                      </p:cBhvr>
                                      <p:to>
                                        <p:strVal val="visible"/>
                                      </p:to>
                                    </p:set>
                                    <p:animEffect transition="in" filter="dissolve">
                                      <p:cBhvr>
                                        <p:cTn id="18" dur="500"/>
                                        <p:tgtEl>
                                          <p:spTgt spid="205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064"/>
                                        </p:tgtEl>
                                        <p:attrNameLst>
                                          <p:attrName>style.visibility</p:attrName>
                                        </p:attrNameLst>
                                      </p:cBhvr>
                                      <p:to>
                                        <p:strVal val="visible"/>
                                      </p:to>
                                    </p:set>
                                    <p:animEffect transition="in" filter="dissolve">
                                      <p:cBhvr>
                                        <p:cTn id="23" dur="500"/>
                                        <p:tgtEl>
                                          <p:spTgt spid="2064"/>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065"/>
                                        </p:tgtEl>
                                        <p:attrNameLst>
                                          <p:attrName>style.visibility</p:attrName>
                                        </p:attrNameLst>
                                      </p:cBhvr>
                                      <p:to>
                                        <p:strVal val="visible"/>
                                      </p:to>
                                    </p:set>
                                    <p:animEffect transition="in" filter="dissolve">
                                      <p:cBhvr>
                                        <p:cTn id="26" dur="500"/>
                                        <p:tgtEl>
                                          <p:spTgt spid="2065"/>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2066"/>
                                        </p:tgtEl>
                                        <p:attrNameLst>
                                          <p:attrName>style.visibility</p:attrName>
                                        </p:attrNameLst>
                                      </p:cBhvr>
                                      <p:to>
                                        <p:strVal val="visible"/>
                                      </p:to>
                                    </p:set>
                                    <p:animEffect transition="in" filter="dissolve">
                                      <p:cBhvr>
                                        <p:cTn id="29" dur="500"/>
                                        <p:tgtEl>
                                          <p:spTgt spid="2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P spid="2054" grpId="0"/>
      <p:bldP spid="2055" grpId="0"/>
      <p:bldP spid="2056" grpId="0"/>
      <p:bldP spid="2064" grpId="0"/>
      <p:bldP spid="2065" grpId="0"/>
      <p:bldP spid="206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0" name="kenh rach mien Tay 3.avi">
            <a:hlinkClick r:id="" action="ppaction://media"/>
          </p:cNvPr>
          <p:cNvPicPr>
            <a:picLocks noGrp="1" noRot="1" noChangeAspect="1" noChangeArrowheads="1"/>
          </p:cNvPicPr>
          <p:nvPr>
            <p:ph/>
            <a:videoFile r:link="rId1"/>
          </p:nvPr>
        </p:nvPicPr>
        <p:blipFill>
          <a:blip r:embed="rId3" cstate="print"/>
          <a:srcRect/>
          <a:stretch>
            <a:fillRect/>
          </a:stretch>
        </p:blipFill>
        <p:spPr>
          <a:xfrm>
            <a:off x="0" y="0"/>
            <a:ext cx="9144000" cy="6858000"/>
          </a:xfr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580"/>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24580"/>
                                        </p:tgtEl>
                                      </p:cBhvr>
                                    </p:cmd>
                                  </p:childTnLst>
                                </p:cTn>
                              </p:par>
                            </p:childTnLst>
                          </p:cTn>
                        </p:par>
                      </p:childTnLst>
                    </p:cTn>
                  </p:par>
                </p:childTnLst>
              </p:cTn>
              <p:nextCondLst>
                <p:cond evt="onClick" delay="0">
                  <p:tgtEl>
                    <p:spTgt spid="24580"/>
                  </p:tgtEl>
                </p:cond>
              </p:nextCondLst>
            </p:seq>
            <p:video>
              <p:cMediaNode>
                <p:cTn id="7" fill="hold" display="0">
                  <p:stCondLst>
                    <p:cond delay="indefinite"/>
                  </p:stCondLst>
                  <p:endCondLst>
                    <p:cond evt="onNext" delay="0">
                      <p:tgtEl>
                        <p:sldTgt/>
                      </p:tgtEl>
                    </p:cond>
                    <p:cond evt="onPrev" delay="0">
                      <p:tgtEl>
                        <p:sldTgt/>
                      </p:tgtEl>
                    </p:cond>
                  </p:endCondLst>
                </p:cTn>
                <p:tgtEl>
                  <p:spTgt spid="24580"/>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subTitle" idx="1"/>
          </p:nvPr>
        </p:nvSpPr>
        <p:spPr>
          <a:xfrm>
            <a:off x="0" y="1195388"/>
            <a:ext cx="9144000" cy="1143000"/>
          </a:xfrm>
        </p:spPr>
        <p:txBody>
          <a:bodyPr/>
          <a:lstStyle/>
          <a:p>
            <a:pPr algn="l" eaLnBrk="1" hangingPunct="1">
              <a:lnSpc>
                <a:spcPct val="80000"/>
              </a:lnSpc>
            </a:pPr>
            <a:r>
              <a:rPr lang="en-US" sz="2800" b="1" smtClean="0">
                <a:solidFill>
                  <a:srgbClr val="FF0000"/>
                </a:solidFill>
              </a:rPr>
              <a:t> </a:t>
            </a:r>
            <a:r>
              <a:rPr lang="en-US" sz="2800" b="1" smtClean="0"/>
              <a:t>1. </a:t>
            </a:r>
            <a:r>
              <a:rPr lang="en-US" sz="2800" b="1" u="sng" smtClean="0"/>
              <a:t>Nghe – viết</a:t>
            </a:r>
            <a:r>
              <a:rPr lang="en-US" sz="2800" b="1" smtClean="0"/>
              <a:t>:    </a:t>
            </a:r>
            <a:r>
              <a:rPr lang="en-US" sz="2800" b="1" smtClean="0">
                <a:solidFill>
                  <a:srgbClr val="FF0000"/>
                </a:solidFill>
              </a:rPr>
              <a:t> Dòng kinh quê hương</a:t>
            </a:r>
          </a:p>
          <a:p>
            <a:pPr eaLnBrk="1" hangingPunct="1">
              <a:lnSpc>
                <a:spcPct val="80000"/>
              </a:lnSpc>
            </a:pPr>
            <a:r>
              <a:rPr lang="en-US" sz="2800" b="1" smtClean="0">
                <a:solidFill>
                  <a:srgbClr val="FF0000"/>
                </a:solidFill>
              </a:rPr>
              <a:t>			               </a:t>
            </a:r>
            <a:r>
              <a:rPr lang="en-US" sz="2400" i="1" smtClean="0"/>
              <a:t>Theo </a:t>
            </a:r>
            <a:r>
              <a:rPr lang="en-US" sz="2400" b="1" smtClean="0"/>
              <a:t>Nguyễn Thi</a:t>
            </a:r>
            <a:r>
              <a:rPr lang="en-US" sz="2800" b="1" smtClean="0">
                <a:solidFill>
                  <a:srgbClr val="FF0000"/>
                </a:solidFill>
              </a:rPr>
              <a:t>	</a:t>
            </a:r>
          </a:p>
        </p:txBody>
      </p:sp>
      <p:sp>
        <p:nvSpPr>
          <p:cNvPr id="5123"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latin typeface="+mn-lt"/>
            </a:endParaRPr>
          </a:p>
        </p:txBody>
      </p:sp>
      <p:sp>
        <p:nvSpPr>
          <p:cNvPr id="10252" name="Rectangle 12"/>
          <p:cNvSpPr>
            <a:spLocks noChangeArrowheads="1"/>
          </p:cNvSpPr>
          <p:nvPr/>
        </p:nvSpPr>
        <p:spPr bwMode="auto">
          <a:xfrm>
            <a:off x="0" y="2667000"/>
            <a:ext cx="9144000" cy="631825"/>
          </a:xfrm>
          <a:prstGeom prst="rect">
            <a:avLst/>
          </a:prstGeom>
          <a:noFill/>
          <a:ln w="9525">
            <a:noFill/>
            <a:miter lim="800000"/>
            <a:headEnd/>
            <a:tailEnd/>
          </a:ln>
        </p:spPr>
        <p:txBody>
          <a:bodyPr anchor="ctr"/>
          <a:lstStyle/>
          <a:p>
            <a:r>
              <a:rPr lang="en-US" sz="2800" b="1">
                <a:solidFill>
                  <a:schemeClr val="tx2"/>
                </a:solidFill>
                <a:latin typeface="+mn-lt"/>
              </a:rPr>
              <a:t>	</a:t>
            </a:r>
            <a:r>
              <a:rPr lang="en-US" sz="2800" b="1" u="sng">
                <a:solidFill>
                  <a:schemeClr val="tx2"/>
                </a:solidFill>
                <a:latin typeface="+mn-lt"/>
              </a:rPr>
              <a:t>Hoạt động 1:</a:t>
            </a:r>
            <a:r>
              <a:rPr lang="en-US" sz="2800" b="1">
                <a:solidFill>
                  <a:schemeClr val="tx2"/>
                </a:solidFill>
                <a:latin typeface="+mn-lt"/>
              </a:rPr>
              <a:t>  Tìm hiểu bài chính tả</a:t>
            </a:r>
            <a:endParaRPr lang="en-US" sz="2800" b="1" u="sng">
              <a:solidFill>
                <a:schemeClr val="tx2"/>
              </a:solidFill>
              <a:latin typeface="+mn-lt"/>
            </a:endParaRPr>
          </a:p>
        </p:txBody>
      </p:sp>
      <p:sp>
        <p:nvSpPr>
          <p:cNvPr id="10253" name="Rectangle 13"/>
          <p:cNvSpPr>
            <a:spLocks noChangeArrowheads="1"/>
          </p:cNvSpPr>
          <p:nvPr/>
        </p:nvSpPr>
        <p:spPr bwMode="auto">
          <a:xfrm>
            <a:off x="0" y="3225800"/>
            <a:ext cx="9144000" cy="631825"/>
          </a:xfrm>
          <a:prstGeom prst="rect">
            <a:avLst/>
          </a:prstGeom>
          <a:noFill/>
          <a:ln w="9525">
            <a:noFill/>
            <a:miter lim="800000"/>
            <a:headEnd/>
            <a:tailEnd/>
          </a:ln>
        </p:spPr>
        <p:txBody>
          <a:bodyPr anchor="ctr"/>
          <a:lstStyle/>
          <a:p>
            <a:r>
              <a:rPr lang="en-US" sz="2800" b="1" dirty="0">
                <a:solidFill>
                  <a:schemeClr val="tx2"/>
                </a:solidFill>
                <a:latin typeface="+mn-lt"/>
              </a:rPr>
              <a:t>	</a:t>
            </a:r>
            <a:r>
              <a:rPr lang="en-US" sz="2800" b="1" u="sng" dirty="0" err="1">
                <a:solidFill>
                  <a:schemeClr val="tx2"/>
                </a:solidFill>
                <a:latin typeface="+mn-lt"/>
              </a:rPr>
              <a:t>Hoạt</a:t>
            </a:r>
            <a:r>
              <a:rPr lang="en-US" sz="2800" b="1" u="sng" dirty="0">
                <a:solidFill>
                  <a:schemeClr val="tx2"/>
                </a:solidFill>
                <a:latin typeface="+mn-lt"/>
              </a:rPr>
              <a:t> </a:t>
            </a:r>
            <a:r>
              <a:rPr lang="en-US" sz="2800" b="1" u="sng" dirty="0" err="1">
                <a:solidFill>
                  <a:schemeClr val="tx2"/>
                </a:solidFill>
                <a:latin typeface="+mn-lt"/>
              </a:rPr>
              <a:t>động</a:t>
            </a:r>
            <a:r>
              <a:rPr lang="en-US" sz="2800" b="1" u="sng" dirty="0">
                <a:solidFill>
                  <a:schemeClr val="tx2"/>
                </a:solidFill>
                <a:latin typeface="+mn-lt"/>
              </a:rPr>
              <a:t> 2:</a:t>
            </a:r>
            <a:r>
              <a:rPr lang="en-US" sz="2800" b="1" dirty="0">
                <a:solidFill>
                  <a:schemeClr val="tx2"/>
                </a:solidFill>
                <a:latin typeface="+mn-lt"/>
              </a:rPr>
              <a:t>   </a:t>
            </a:r>
            <a:r>
              <a:rPr lang="en-US" sz="2800" b="1" dirty="0" err="1">
                <a:solidFill>
                  <a:schemeClr val="tx2"/>
                </a:solidFill>
                <a:latin typeface="+mn-lt"/>
              </a:rPr>
              <a:t>Viết</a:t>
            </a:r>
            <a:r>
              <a:rPr lang="en-US" sz="2800" b="1" dirty="0">
                <a:solidFill>
                  <a:schemeClr val="tx2"/>
                </a:solidFill>
                <a:latin typeface="+mn-lt"/>
              </a:rPr>
              <a:t> </a:t>
            </a:r>
            <a:r>
              <a:rPr lang="en-US" sz="2800" b="1" dirty="0" err="1">
                <a:solidFill>
                  <a:schemeClr val="tx2"/>
                </a:solidFill>
                <a:latin typeface="+mn-lt"/>
              </a:rPr>
              <a:t>từ</a:t>
            </a:r>
            <a:r>
              <a:rPr lang="en-US" sz="2800" b="1" dirty="0">
                <a:solidFill>
                  <a:schemeClr val="tx2"/>
                </a:solidFill>
                <a:latin typeface="+mn-lt"/>
              </a:rPr>
              <a:t> </a:t>
            </a:r>
            <a:r>
              <a:rPr lang="en-US" sz="2800" b="1" dirty="0" err="1">
                <a:solidFill>
                  <a:schemeClr val="tx2"/>
                </a:solidFill>
                <a:latin typeface="+mn-lt"/>
              </a:rPr>
              <a:t>khó</a:t>
            </a:r>
            <a:endParaRPr lang="en-US" sz="2800" b="1" u="sng" dirty="0">
              <a:solidFill>
                <a:schemeClr val="tx2"/>
              </a:solidFill>
              <a:latin typeface="+mn-lt"/>
            </a:endParaRPr>
          </a:p>
        </p:txBody>
      </p:sp>
      <p:sp>
        <p:nvSpPr>
          <p:cNvPr id="10254" name="Rectangle 14"/>
          <p:cNvSpPr>
            <a:spLocks noChangeArrowheads="1"/>
          </p:cNvSpPr>
          <p:nvPr/>
        </p:nvSpPr>
        <p:spPr bwMode="auto">
          <a:xfrm>
            <a:off x="0" y="3773488"/>
            <a:ext cx="9144000" cy="631825"/>
          </a:xfrm>
          <a:prstGeom prst="rect">
            <a:avLst/>
          </a:prstGeom>
          <a:noFill/>
          <a:ln w="9525">
            <a:noFill/>
            <a:miter lim="800000"/>
            <a:headEnd/>
            <a:tailEnd/>
          </a:ln>
        </p:spPr>
        <p:txBody>
          <a:bodyPr anchor="ctr"/>
          <a:lstStyle/>
          <a:p>
            <a:r>
              <a:rPr lang="en-US" sz="2800" b="1" dirty="0">
                <a:solidFill>
                  <a:schemeClr val="tx2"/>
                </a:solidFill>
                <a:latin typeface="+mn-lt"/>
              </a:rPr>
              <a:t>	</a:t>
            </a:r>
            <a:r>
              <a:rPr lang="en-US" sz="2800" b="1" u="sng" dirty="0" err="1">
                <a:solidFill>
                  <a:schemeClr val="tx2"/>
                </a:solidFill>
                <a:latin typeface="+mn-lt"/>
              </a:rPr>
              <a:t>Hoạt</a:t>
            </a:r>
            <a:r>
              <a:rPr lang="en-US" sz="2800" b="1" u="sng" dirty="0">
                <a:solidFill>
                  <a:schemeClr val="tx2"/>
                </a:solidFill>
                <a:latin typeface="+mn-lt"/>
              </a:rPr>
              <a:t> </a:t>
            </a:r>
            <a:r>
              <a:rPr lang="en-US" sz="2800" b="1" u="sng" dirty="0" err="1">
                <a:solidFill>
                  <a:schemeClr val="tx2"/>
                </a:solidFill>
                <a:latin typeface="+mn-lt"/>
              </a:rPr>
              <a:t>động</a:t>
            </a:r>
            <a:r>
              <a:rPr lang="en-US" sz="2800" b="1" u="sng" dirty="0">
                <a:solidFill>
                  <a:schemeClr val="tx2"/>
                </a:solidFill>
                <a:latin typeface="+mn-lt"/>
              </a:rPr>
              <a:t> 3:</a:t>
            </a:r>
            <a:r>
              <a:rPr lang="en-US" sz="2800" b="1" dirty="0">
                <a:solidFill>
                  <a:schemeClr val="tx2"/>
                </a:solidFill>
                <a:latin typeface="+mn-lt"/>
              </a:rPr>
              <a:t>   </a:t>
            </a:r>
            <a:r>
              <a:rPr lang="en-US" sz="2800" b="1" dirty="0" err="1">
                <a:solidFill>
                  <a:schemeClr val="tx2"/>
                </a:solidFill>
                <a:latin typeface="+mn-lt"/>
              </a:rPr>
              <a:t>Viết</a:t>
            </a:r>
            <a:r>
              <a:rPr lang="en-US" sz="2800" b="1" dirty="0">
                <a:solidFill>
                  <a:schemeClr val="tx2"/>
                </a:solidFill>
                <a:latin typeface="+mn-lt"/>
              </a:rPr>
              <a:t> </a:t>
            </a:r>
            <a:r>
              <a:rPr lang="en-US" sz="2800" b="1" dirty="0" err="1">
                <a:solidFill>
                  <a:schemeClr val="tx2"/>
                </a:solidFill>
                <a:latin typeface="+mn-lt"/>
              </a:rPr>
              <a:t>chính</a:t>
            </a:r>
            <a:r>
              <a:rPr lang="en-US" sz="2800" b="1" dirty="0">
                <a:solidFill>
                  <a:schemeClr val="tx2"/>
                </a:solidFill>
                <a:latin typeface="+mn-lt"/>
              </a:rPr>
              <a:t> </a:t>
            </a:r>
            <a:r>
              <a:rPr lang="en-US" sz="2800" b="1" dirty="0" err="1" smtClean="0">
                <a:solidFill>
                  <a:schemeClr val="tx2"/>
                </a:solidFill>
                <a:latin typeface="+mn-lt"/>
              </a:rPr>
              <a:t>tả</a:t>
            </a:r>
            <a:r>
              <a:rPr lang="en-US" sz="2800" b="1" dirty="0" smtClean="0">
                <a:solidFill>
                  <a:schemeClr val="tx2"/>
                </a:solidFill>
                <a:latin typeface="+mn-lt"/>
              </a:rPr>
              <a:t> ( </a:t>
            </a:r>
            <a:r>
              <a:rPr lang="en-US" sz="2800" b="1" dirty="0" err="1" smtClean="0">
                <a:solidFill>
                  <a:schemeClr val="tx2"/>
                </a:solidFill>
                <a:latin typeface="+mn-lt"/>
              </a:rPr>
              <a:t>viết</a:t>
            </a:r>
            <a:r>
              <a:rPr lang="en-US" sz="2800" b="1" dirty="0" smtClean="0">
                <a:solidFill>
                  <a:schemeClr val="tx2"/>
                </a:solidFill>
                <a:latin typeface="+mn-lt"/>
              </a:rPr>
              <a:t> ở </a:t>
            </a:r>
            <a:r>
              <a:rPr lang="en-US" sz="2800" b="1" dirty="0" err="1" smtClean="0">
                <a:solidFill>
                  <a:schemeClr val="tx2"/>
                </a:solidFill>
                <a:latin typeface="+mn-lt"/>
              </a:rPr>
              <a:t>nhà</a:t>
            </a:r>
            <a:r>
              <a:rPr lang="en-US" sz="2800" b="1" dirty="0" smtClean="0">
                <a:solidFill>
                  <a:schemeClr val="tx2"/>
                </a:solidFill>
                <a:latin typeface="+mn-lt"/>
              </a:rPr>
              <a:t>)</a:t>
            </a:r>
            <a:endParaRPr lang="en-US" sz="2800" b="1" u="sng" dirty="0">
              <a:solidFill>
                <a:schemeClr val="tx2"/>
              </a:solidFill>
              <a:latin typeface="+mn-lt"/>
            </a:endParaRPr>
          </a:p>
        </p:txBody>
      </p:sp>
      <p:sp>
        <p:nvSpPr>
          <p:cNvPr id="10255" name="Rectangle 15"/>
          <p:cNvSpPr>
            <a:spLocks noChangeArrowheads="1"/>
          </p:cNvSpPr>
          <p:nvPr/>
        </p:nvSpPr>
        <p:spPr bwMode="auto">
          <a:xfrm>
            <a:off x="0" y="4343400"/>
            <a:ext cx="9144000" cy="631825"/>
          </a:xfrm>
          <a:prstGeom prst="rect">
            <a:avLst/>
          </a:prstGeom>
          <a:noFill/>
          <a:ln w="9525">
            <a:noFill/>
            <a:miter lim="800000"/>
            <a:headEnd/>
            <a:tailEnd/>
          </a:ln>
        </p:spPr>
        <p:txBody>
          <a:bodyPr anchor="ctr"/>
          <a:lstStyle/>
          <a:p>
            <a:r>
              <a:rPr lang="en-US" sz="2800" b="1">
                <a:solidFill>
                  <a:schemeClr val="tx2"/>
                </a:solidFill>
                <a:latin typeface="+mn-lt"/>
              </a:rPr>
              <a:t>	</a:t>
            </a:r>
            <a:r>
              <a:rPr lang="en-US" sz="2800" b="1" u="sng">
                <a:solidFill>
                  <a:schemeClr val="tx2"/>
                </a:solidFill>
                <a:latin typeface="+mn-lt"/>
              </a:rPr>
              <a:t>Hoạt động 4:</a:t>
            </a:r>
            <a:r>
              <a:rPr lang="en-US" sz="2800" b="1">
                <a:solidFill>
                  <a:schemeClr val="tx2"/>
                </a:solidFill>
                <a:latin typeface="+mn-lt"/>
              </a:rPr>
              <a:t>   Làm bài tập</a:t>
            </a:r>
            <a:endParaRPr lang="en-US" sz="2800" b="1" u="sng">
              <a:solidFill>
                <a:schemeClr val="tx2"/>
              </a:solidFill>
              <a:latin typeface="+mn-lt"/>
            </a:endParaRPr>
          </a:p>
        </p:txBody>
      </p:sp>
      <p:sp>
        <p:nvSpPr>
          <p:cNvPr id="5128" name="Line 18"/>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latin typeface="+mn-lt"/>
            </a:endParaRPr>
          </a:p>
        </p:txBody>
      </p:sp>
      <p:sp>
        <p:nvSpPr>
          <p:cNvPr id="5129" name="Rectangle 20"/>
          <p:cNvSpPr>
            <a:spLocks noChangeArrowheads="1"/>
          </p:cNvSpPr>
          <p:nvPr/>
        </p:nvSpPr>
        <p:spPr bwMode="auto">
          <a:xfrm>
            <a:off x="0" y="533400"/>
            <a:ext cx="9144000" cy="631825"/>
          </a:xfrm>
          <a:prstGeom prst="rect">
            <a:avLst/>
          </a:prstGeom>
          <a:noFill/>
          <a:ln w="9525">
            <a:noFill/>
            <a:miter lim="800000"/>
            <a:headEnd/>
            <a:tailEnd/>
          </a:ln>
        </p:spPr>
        <p:txBody>
          <a:bodyPr anchor="ctr"/>
          <a:lstStyle/>
          <a:p>
            <a:pPr algn="ctr"/>
            <a:r>
              <a:rPr lang="en-US" sz="2800" b="1" u="sng">
                <a:solidFill>
                  <a:schemeClr val="tx2"/>
                </a:solidFill>
                <a:latin typeface="+mn-lt"/>
              </a:rPr>
              <a:t>Chính tả:</a:t>
            </a:r>
            <a:r>
              <a:rPr lang="en-US" sz="2800" b="1">
                <a:solidFill>
                  <a:schemeClr val="tx2"/>
                </a:solidFill>
                <a:latin typeface="+mn-lt"/>
              </a:rPr>
              <a:t> </a:t>
            </a:r>
            <a:endParaRPr lang="en-US" sz="2800" b="1" u="sng">
              <a:solidFill>
                <a:schemeClr val="tx2"/>
              </a:solidFill>
              <a:latin typeface="+mn-lt"/>
            </a:endParaRPr>
          </a:p>
        </p:txBody>
      </p:sp>
      <p:pic>
        <p:nvPicPr>
          <p:cNvPr id="5130" name="Picture 23" descr="b36"/>
          <p:cNvPicPr>
            <a:picLocks noChangeAspect="1" noChangeArrowheads="1" noCrop="1"/>
          </p:cNvPicPr>
          <p:nvPr/>
        </p:nvPicPr>
        <p:blipFill>
          <a:blip r:embed="rId2" cstate="print"/>
          <a:srcRect/>
          <a:stretch>
            <a:fillRect/>
          </a:stretch>
        </p:blipFill>
        <p:spPr bwMode="auto">
          <a:xfrm>
            <a:off x="-14288" y="5257800"/>
            <a:ext cx="1219201" cy="1600200"/>
          </a:xfrm>
          <a:prstGeom prst="rect">
            <a:avLst/>
          </a:prstGeom>
          <a:noFill/>
          <a:ln w="9525">
            <a:noFill/>
            <a:miter lim="800000"/>
            <a:headEnd/>
            <a:tailEnd/>
          </a:ln>
        </p:spPr>
      </p:pic>
      <p:sp>
        <p:nvSpPr>
          <p:cNvPr id="10264" name="Rectangle 24"/>
          <p:cNvSpPr>
            <a:spLocks noChangeArrowheads="1"/>
          </p:cNvSpPr>
          <p:nvPr/>
        </p:nvSpPr>
        <p:spPr bwMode="auto">
          <a:xfrm>
            <a:off x="381000" y="3429000"/>
            <a:ext cx="8001000" cy="1060450"/>
          </a:xfrm>
          <a:prstGeom prst="rect">
            <a:avLst/>
          </a:prstGeom>
          <a:noFill/>
          <a:ln w="9525">
            <a:noFill/>
            <a:miter lim="800000"/>
            <a:headEnd/>
            <a:tailEnd/>
          </a:ln>
        </p:spPr>
        <p:txBody>
          <a:bodyPr anchor="ctr"/>
          <a:lstStyle/>
          <a:p>
            <a:endParaRPr lang="en-US" sz="2800" dirty="0">
              <a:solidFill>
                <a:schemeClr val="tx2"/>
              </a:solidFill>
              <a:latin typeface="+mn-lt"/>
            </a:endParaRPr>
          </a:p>
        </p:txBody>
      </p:sp>
      <p:sp>
        <p:nvSpPr>
          <p:cNvPr id="12" name="Rectangle 5"/>
          <p:cNvSpPr>
            <a:spLocks noChangeArrowheads="1"/>
          </p:cNvSpPr>
          <p:nvPr/>
        </p:nvSpPr>
        <p:spPr bwMode="auto">
          <a:xfrm>
            <a:off x="23353" y="4763"/>
            <a:ext cx="9144000" cy="631825"/>
          </a:xfrm>
          <a:prstGeom prst="rect">
            <a:avLst/>
          </a:prstGeom>
          <a:noFill/>
          <a:ln w="9525">
            <a:noFill/>
            <a:miter lim="800000"/>
            <a:headEnd/>
            <a:tailEnd/>
          </a:ln>
        </p:spPr>
        <p:txBody>
          <a:bodyPr anchor="ctr"/>
          <a:lstStyle/>
          <a:p>
            <a:pPr algn="ctr"/>
            <a:r>
              <a:rPr lang="en-US" sz="3000" b="1" dirty="0" smtClean="0">
                <a:solidFill>
                  <a:schemeClr val="tx2"/>
                </a:solidFill>
                <a:latin typeface="+mn-lt"/>
              </a:rPr>
              <a:t>Thứ </a:t>
            </a:r>
            <a:r>
              <a:rPr lang="en-US" sz="3000" b="1" dirty="0" err="1" smtClean="0">
                <a:solidFill>
                  <a:schemeClr val="tx2"/>
                </a:solidFill>
                <a:latin typeface="+mn-lt"/>
              </a:rPr>
              <a:t>ba,ngày</a:t>
            </a:r>
            <a:r>
              <a:rPr lang="en-US" sz="3000" b="1" dirty="0" smtClean="0">
                <a:solidFill>
                  <a:schemeClr val="tx2"/>
                </a:solidFill>
                <a:latin typeface="+mn-lt"/>
              </a:rPr>
              <a:t> </a:t>
            </a:r>
            <a:r>
              <a:rPr lang="en-US" sz="3000" b="1" dirty="0">
                <a:solidFill>
                  <a:schemeClr val="tx2"/>
                </a:solidFill>
                <a:latin typeface="+mn-lt"/>
              </a:rPr>
              <a:t>2</a:t>
            </a:r>
            <a:r>
              <a:rPr lang="en-US" sz="3000" b="1" dirty="0" smtClean="0">
                <a:solidFill>
                  <a:schemeClr val="tx2"/>
                </a:solidFill>
                <a:latin typeface="+mn-lt"/>
              </a:rPr>
              <a:t> </a:t>
            </a:r>
            <a:r>
              <a:rPr lang="en-US" sz="3000" b="1" dirty="0" err="1" smtClean="0">
                <a:solidFill>
                  <a:schemeClr val="tx2"/>
                </a:solidFill>
                <a:latin typeface="+mn-lt"/>
              </a:rPr>
              <a:t>tháng</a:t>
            </a:r>
            <a:r>
              <a:rPr lang="en-US" sz="3000" b="1" dirty="0" smtClean="0">
                <a:solidFill>
                  <a:schemeClr val="tx2"/>
                </a:solidFill>
                <a:latin typeface="+mn-lt"/>
              </a:rPr>
              <a:t> 11 </a:t>
            </a:r>
            <a:r>
              <a:rPr lang="en-US" sz="3000" b="1" dirty="0" err="1" smtClean="0">
                <a:solidFill>
                  <a:schemeClr val="tx2"/>
                </a:solidFill>
                <a:latin typeface="+mn-lt"/>
              </a:rPr>
              <a:t>năm</a:t>
            </a:r>
            <a:r>
              <a:rPr lang="en-US" sz="3000" b="1" dirty="0" smtClean="0">
                <a:solidFill>
                  <a:schemeClr val="tx2"/>
                </a:solidFill>
                <a:latin typeface="+mn-lt"/>
              </a:rPr>
              <a:t> 2021</a:t>
            </a:r>
            <a:endParaRPr lang="en-US" sz="3000" b="1" dirty="0">
              <a:solidFill>
                <a:schemeClr val="tx2"/>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Effect transition="in" filter="dissolve">
                                      <p:cBhvr>
                                        <p:cTn id="7" dur="500"/>
                                        <p:tgtEl>
                                          <p:spTgt spid="10242">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242">
                                            <p:txEl>
                                              <p:pRg st="1" end="1"/>
                                            </p:txEl>
                                          </p:spTgt>
                                        </p:tgtEl>
                                        <p:attrNameLst>
                                          <p:attrName>style.visibility</p:attrName>
                                        </p:attrNameLst>
                                      </p:cBhvr>
                                      <p:to>
                                        <p:strVal val="visible"/>
                                      </p:to>
                                    </p:set>
                                    <p:animEffect transition="in" filter="dissolve">
                                      <p:cBhvr>
                                        <p:cTn id="10" dur="500"/>
                                        <p:tgtEl>
                                          <p:spTgt spid="10242">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0252"/>
                                        </p:tgtEl>
                                        <p:attrNameLst>
                                          <p:attrName>style.visibility</p:attrName>
                                        </p:attrNameLst>
                                      </p:cBhvr>
                                      <p:to>
                                        <p:strVal val="visible"/>
                                      </p:to>
                                    </p:set>
                                    <p:animEffect transition="in" filter="randombar(horizontal)">
                                      <p:cBhvr>
                                        <p:cTn id="15" dur="500"/>
                                        <p:tgtEl>
                                          <p:spTgt spid="10252"/>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0253"/>
                                        </p:tgtEl>
                                        <p:attrNameLst>
                                          <p:attrName>style.visibility</p:attrName>
                                        </p:attrNameLst>
                                      </p:cBhvr>
                                      <p:to>
                                        <p:strVal val="visible"/>
                                      </p:to>
                                    </p:set>
                                    <p:animEffect transition="in" filter="randombar(horizontal)">
                                      <p:cBhvr>
                                        <p:cTn id="18" dur="500"/>
                                        <p:tgtEl>
                                          <p:spTgt spid="10253"/>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0254"/>
                                        </p:tgtEl>
                                        <p:attrNameLst>
                                          <p:attrName>style.visibility</p:attrName>
                                        </p:attrNameLst>
                                      </p:cBhvr>
                                      <p:to>
                                        <p:strVal val="visible"/>
                                      </p:to>
                                    </p:set>
                                    <p:animEffect transition="in" filter="randombar(horizontal)">
                                      <p:cBhvr>
                                        <p:cTn id="21" dur="500"/>
                                        <p:tgtEl>
                                          <p:spTgt spid="10254"/>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0255"/>
                                        </p:tgtEl>
                                        <p:attrNameLst>
                                          <p:attrName>style.visibility</p:attrName>
                                        </p:attrNameLst>
                                      </p:cBhvr>
                                      <p:to>
                                        <p:strVal val="visible"/>
                                      </p:to>
                                    </p:set>
                                    <p:animEffect transition="in" filter="randombar(horizontal)">
                                      <p:cBhvr>
                                        <p:cTn id="24" dur="500"/>
                                        <p:tgtEl>
                                          <p:spTgt spid="1025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xit" presetSubtype="10" fill="hold" grpId="1" nodeType="clickEffect">
                                  <p:stCondLst>
                                    <p:cond delay="0"/>
                                  </p:stCondLst>
                                  <p:childTnLst>
                                    <p:animEffect transition="out" filter="checkerboard(across)">
                                      <p:cBhvr>
                                        <p:cTn id="28" dur="500"/>
                                        <p:tgtEl>
                                          <p:spTgt spid="10253"/>
                                        </p:tgtEl>
                                      </p:cBhvr>
                                    </p:animEffect>
                                    <p:set>
                                      <p:cBhvr>
                                        <p:cTn id="29" dur="1" fill="hold">
                                          <p:stCondLst>
                                            <p:cond delay="499"/>
                                          </p:stCondLst>
                                        </p:cTn>
                                        <p:tgtEl>
                                          <p:spTgt spid="10253"/>
                                        </p:tgtEl>
                                        <p:attrNameLst>
                                          <p:attrName>style.visibility</p:attrName>
                                        </p:attrNameLst>
                                      </p:cBhvr>
                                      <p:to>
                                        <p:strVal val="hidden"/>
                                      </p:to>
                                    </p:set>
                                  </p:childTnLst>
                                </p:cTn>
                              </p:par>
                              <p:par>
                                <p:cTn id="30" presetID="5" presetClass="exit" presetSubtype="10" fill="hold" grpId="1" nodeType="withEffect">
                                  <p:stCondLst>
                                    <p:cond delay="0"/>
                                  </p:stCondLst>
                                  <p:childTnLst>
                                    <p:animEffect transition="out" filter="checkerboard(across)">
                                      <p:cBhvr>
                                        <p:cTn id="31" dur="500"/>
                                        <p:tgtEl>
                                          <p:spTgt spid="10254"/>
                                        </p:tgtEl>
                                      </p:cBhvr>
                                    </p:animEffect>
                                    <p:set>
                                      <p:cBhvr>
                                        <p:cTn id="32" dur="1" fill="hold">
                                          <p:stCondLst>
                                            <p:cond delay="499"/>
                                          </p:stCondLst>
                                        </p:cTn>
                                        <p:tgtEl>
                                          <p:spTgt spid="10254"/>
                                        </p:tgtEl>
                                        <p:attrNameLst>
                                          <p:attrName>style.visibility</p:attrName>
                                        </p:attrNameLst>
                                      </p:cBhvr>
                                      <p:to>
                                        <p:strVal val="hidden"/>
                                      </p:to>
                                    </p:set>
                                  </p:childTnLst>
                                </p:cTn>
                              </p:par>
                              <p:par>
                                <p:cTn id="33" presetID="5" presetClass="exit" presetSubtype="10" fill="hold" grpId="1" nodeType="withEffect">
                                  <p:stCondLst>
                                    <p:cond delay="0"/>
                                  </p:stCondLst>
                                  <p:childTnLst>
                                    <p:animEffect transition="out" filter="checkerboard(across)">
                                      <p:cBhvr>
                                        <p:cTn id="34" dur="500"/>
                                        <p:tgtEl>
                                          <p:spTgt spid="10255"/>
                                        </p:tgtEl>
                                      </p:cBhvr>
                                    </p:animEffect>
                                    <p:set>
                                      <p:cBhvr>
                                        <p:cTn id="35" dur="1" fill="hold">
                                          <p:stCondLst>
                                            <p:cond delay="499"/>
                                          </p:stCondLst>
                                        </p:cTn>
                                        <p:tgtEl>
                                          <p:spTgt spid="10255"/>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4" presetClass="entr" presetSubtype="10" fill="hold" grpId="0" nodeType="clickEffect" nodePh="1">
                                  <p:stCondLst>
                                    <p:cond delay="0"/>
                                  </p:stCondLst>
                                  <p:endCondLst>
                                    <p:cond evt="begin" delay="0">
                                      <p:tn val="38"/>
                                    </p:cond>
                                  </p:endCondLst>
                                  <p:childTnLst>
                                    <p:set>
                                      <p:cBhvr>
                                        <p:cTn id="39" dur="1" fill="hold">
                                          <p:stCondLst>
                                            <p:cond delay="0"/>
                                          </p:stCondLst>
                                        </p:cTn>
                                        <p:tgtEl>
                                          <p:spTgt spid="10264"/>
                                        </p:tgtEl>
                                        <p:attrNameLst>
                                          <p:attrName>style.visibility</p:attrName>
                                        </p:attrNameLst>
                                      </p:cBhvr>
                                      <p:to>
                                        <p:strVal val="visible"/>
                                      </p:to>
                                    </p:set>
                                    <p:animEffect transition="in" filter="randombar(horizontal)">
                                      <p:cBhvr>
                                        <p:cTn id="40" dur="500"/>
                                        <p:tgtEl>
                                          <p:spTgt spid="102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P spid="10252" grpId="0"/>
      <p:bldP spid="10253" grpId="0"/>
      <p:bldP spid="10253" grpId="1"/>
      <p:bldP spid="10254" grpId="0"/>
      <p:bldP spid="10254" grpId="1"/>
      <p:bldP spid="10255" grpId="0"/>
      <p:bldP spid="10255" grpId="1"/>
      <p:bldP spid="1026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Picture 4" descr="eMindMaps1"/>
          <p:cNvPicPr>
            <a:picLocks noChangeAspect="1" noChangeArrowheads="1"/>
          </p:cNvPicPr>
          <p:nvPr/>
        </p:nvPicPr>
        <p:blipFill>
          <a:blip r:embed="rId2" cstate="print"/>
          <a:srcRect/>
          <a:stretch>
            <a:fillRect/>
          </a:stretch>
        </p:blipFill>
        <p:spPr bwMode="auto">
          <a:xfrm>
            <a:off x="0" y="76200"/>
            <a:ext cx="9144000" cy="685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with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wheel(4)">
                                      <p:cBhvr>
                                        <p:cTn id="7" dur="20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4"/>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latin typeface="+mj-lt"/>
            </a:endParaRPr>
          </a:p>
        </p:txBody>
      </p:sp>
      <p:sp>
        <p:nvSpPr>
          <p:cNvPr id="7171" name="Line 5"/>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latin typeface="+mj-lt"/>
            </a:endParaRPr>
          </a:p>
        </p:txBody>
      </p:sp>
      <p:sp>
        <p:nvSpPr>
          <p:cNvPr id="7172" name="Rectangle 7"/>
          <p:cNvSpPr>
            <a:spLocks noChangeArrowheads="1"/>
          </p:cNvSpPr>
          <p:nvPr/>
        </p:nvSpPr>
        <p:spPr bwMode="auto">
          <a:xfrm>
            <a:off x="500063" y="1981200"/>
            <a:ext cx="8382000" cy="3886200"/>
          </a:xfrm>
          <a:prstGeom prst="rect">
            <a:avLst/>
          </a:prstGeom>
          <a:noFill/>
          <a:ln w="9525">
            <a:noFill/>
            <a:miter lim="800000"/>
            <a:headEnd/>
            <a:tailEnd/>
          </a:ln>
        </p:spPr>
        <p:txBody>
          <a:bodyPr anchor="ctr"/>
          <a:lstStyle/>
          <a:p>
            <a:r>
              <a:rPr lang="en-US" sz="2400">
                <a:solidFill>
                  <a:schemeClr val="tx2"/>
                </a:solidFill>
                <a:latin typeface="+mj-lt"/>
              </a:rPr>
              <a:t>	Cũng như mọi màu xanh trên khắp đất nước, màu xanh của dòng kinh quê hương gợi lên những điều quen thuộc ... Vẫn như có một giọng hò đang ngân lên trong không gian có mùi quả chín, một mái xuồng vừa cập bến có tiếng trẻ reo mừng, và sau lưng tôi, tiếng giã bàng vừa ngưng lại thì một giọng đưa em bỗng cất lên... Dễ thương làm sao giọng đưa em lảnh lót của miền Nam vút lên đưa trẻ thơ vào giấc ngủ, đưa con người vào niềm vui.</a:t>
            </a:r>
          </a:p>
        </p:txBody>
      </p:sp>
      <p:sp>
        <p:nvSpPr>
          <p:cNvPr id="7173" name="Rectangle 17"/>
          <p:cNvSpPr>
            <a:spLocks noChangeArrowheads="1"/>
          </p:cNvSpPr>
          <p:nvPr/>
        </p:nvSpPr>
        <p:spPr bwMode="auto">
          <a:xfrm>
            <a:off x="0" y="739775"/>
            <a:ext cx="9144000" cy="631825"/>
          </a:xfrm>
          <a:prstGeom prst="rect">
            <a:avLst/>
          </a:prstGeom>
          <a:noFill/>
          <a:ln w="9525">
            <a:noFill/>
            <a:miter lim="800000"/>
            <a:headEnd/>
            <a:tailEnd/>
          </a:ln>
        </p:spPr>
        <p:txBody>
          <a:bodyPr anchor="ctr"/>
          <a:lstStyle/>
          <a:p>
            <a:pPr algn="ctr"/>
            <a:r>
              <a:rPr lang="en-US" sz="2800" b="1" u="sng" dirty="0" err="1">
                <a:solidFill>
                  <a:schemeClr val="tx2"/>
                </a:solidFill>
                <a:latin typeface="+mj-lt"/>
              </a:rPr>
              <a:t>Chính</a:t>
            </a:r>
            <a:r>
              <a:rPr lang="en-US" sz="2800" b="1" u="sng" dirty="0">
                <a:solidFill>
                  <a:schemeClr val="tx2"/>
                </a:solidFill>
                <a:latin typeface="+mj-lt"/>
              </a:rPr>
              <a:t> </a:t>
            </a:r>
            <a:r>
              <a:rPr lang="en-US" sz="2800" b="1" u="sng" dirty="0" err="1" smtClean="0">
                <a:solidFill>
                  <a:schemeClr val="tx2"/>
                </a:solidFill>
                <a:latin typeface="+mj-lt"/>
              </a:rPr>
              <a:t>tả</a:t>
            </a:r>
            <a:endParaRPr lang="en-US" sz="2800" b="1" u="sng" dirty="0">
              <a:solidFill>
                <a:schemeClr val="tx2"/>
              </a:solidFill>
              <a:latin typeface="+mj-lt"/>
            </a:endParaRPr>
          </a:p>
        </p:txBody>
      </p:sp>
      <p:sp>
        <p:nvSpPr>
          <p:cNvPr id="7174" name="Rectangle 18"/>
          <p:cNvSpPr>
            <a:spLocks noChangeArrowheads="1"/>
          </p:cNvSpPr>
          <p:nvPr/>
        </p:nvSpPr>
        <p:spPr bwMode="auto">
          <a:xfrm>
            <a:off x="0" y="1371600"/>
            <a:ext cx="9144000" cy="1143000"/>
          </a:xfrm>
          <a:prstGeom prst="rect">
            <a:avLst/>
          </a:prstGeom>
          <a:noFill/>
          <a:ln w="9525">
            <a:noFill/>
            <a:miter lim="800000"/>
            <a:headEnd/>
            <a:tailEnd/>
          </a:ln>
        </p:spPr>
        <p:txBody>
          <a:bodyPr/>
          <a:lstStyle/>
          <a:p>
            <a:pPr>
              <a:spcBef>
                <a:spcPct val="20000"/>
              </a:spcBef>
            </a:pPr>
            <a:r>
              <a:rPr lang="en-US" sz="2800" b="1" dirty="0">
                <a:solidFill>
                  <a:srgbClr val="FF0000"/>
                </a:solidFill>
                <a:latin typeface="+mj-lt"/>
              </a:rPr>
              <a:t> </a:t>
            </a:r>
            <a:r>
              <a:rPr lang="en-US" sz="2800" b="1" dirty="0">
                <a:latin typeface="+mj-lt"/>
              </a:rPr>
              <a:t>1. </a:t>
            </a:r>
            <a:r>
              <a:rPr lang="en-US" sz="2800" b="1" u="sng" dirty="0" err="1">
                <a:latin typeface="+mj-lt"/>
              </a:rPr>
              <a:t>Nghe</a:t>
            </a:r>
            <a:r>
              <a:rPr lang="en-US" sz="2800" b="1" u="sng" dirty="0">
                <a:latin typeface="+mj-lt"/>
              </a:rPr>
              <a:t> – </a:t>
            </a:r>
            <a:r>
              <a:rPr lang="en-US" sz="2800" b="1" u="sng" dirty="0" err="1">
                <a:latin typeface="+mj-lt"/>
              </a:rPr>
              <a:t>viết</a:t>
            </a:r>
            <a:r>
              <a:rPr lang="en-US" sz="2800" b="1" dirty="0">
                <a:latin typeface="+mj-lt"/>
              </a:rPr>
              <a:t>:    </a:t>
            </a:r>
            <a:r>
              <a:rPr lang="en-US" sz="2800" b="1" dirty="0">
                <a:solidFill>
                  <a:srgbClr val="FF0000"/>
                </a:solidFill>
                <a:latin typeface="+mj-lt"/>
              </a:rPr>
              <a:t> </a:t>
            </a:r>
            <a:r>
              <a:rPr lang="en-US" sz="2800" b="1" dirty="0" err="1">
                <a:solidFill>
                  <a:srgbClr val="FF0000"/>
                </a:solidFill>
                <a:latin typeface="+mj-lt"/>
              </a:rPr>
              <a:t>Dòng</a:t>
            </a:r>
            <a:r>
              <a:rPr lang="en-US" sz="2800" b="1" dirty="0">
                <a:solidFill>
                  <a:srgbClr val="FF0000"/>
                </a:solidFill>
                <a:latin typeface="+mj-lt"/>
              </a:rPr>
              <a:t> </a:t>
            </a:r>
            <a:r>
              <a:rPr lang="en-US" sz="2800" b="1" dirty="0" err="1">
                <a:solidFill>
                  <a:srgbClr val="FF0000"/>
                </a:solidFill>
                <a:latin typeface="+mj-lt"/>
              </a:rPr>
              <a:t>kinh</a:t>
            </a:r>
            <a:r>
              <a:rPr lang="en-US" sz="2800" b="1" dirty="0">
                <a:solidFill>
                  <a:srgbClr val="FF0000"/>
                </a:solidFill>
                <a:latin typeface="+mj-lt"/>
              </a:rPr>
              <a:t> </a:t>
            </a:r>
            <a:r>
              <a:rPr lang="en-US" sz="2800" b="1" dirty="0" err="1">
                <a:solidFill>
                  <a:srgbClr val="FF0000"/>
                </a:solidFill>
                <a:latin typeface="+mj-lt"/>
              </a:rPr>
              <a:t>quê</a:t>
            </a:r>
            <a:r>
              <a:rPr lang="en-US" sz="2800" b="1" dirty="0">
                <a:solidFill>
                  <a:srgbClr val="FF0000"/>
                </a:solidFill>
                <a:latin typeface="+mj-lt"/>
              </a:rPr>
              <a:t> </a:t>
            </a:r>
            <a:r>
              <a:rPr lang="en-US" sz="2800" b="1" dirty="0" err="1">
                <a:solidFill>
                  <a:srgbClr val="FF0000"/>
                </a:solidFill>
                <a:latin typeface="+mj-lt"/>
              </a:rPr>
              <a:t>hương</a:t>
            </a:r>
            <a:endParaRPr lang="en-US" sz="2800" b="1" dirty="0">
              <a:solidFill>
                <a:srgbClr val="FF0000"/>
              </a:solidFill>
              <a:latin typeface="+mj-lt"/>
            </a:endParaRPr>
          </a:p>
          <a:p>
            <a:pPr algn="ctr">
              <a:spcBef>
                <a:spcPct val="20000"/>
              </a:spcBef>
            </a:pPr>
            <a:r>
              <a:rPr lang="en-US" sz="2800" b="1" dirty="0">
                <a:solidFill>
                  <a:srgbClr val="FF0000"/>
                </a:solidFill>
                <a:latin typeface="+mj-lt"/>
              </a:rPr>
              <a:t>			               </a:t>
            </a:r>
            <a:r>
              <a:rPr lang="en-US" sz="2400" i="1" dirty="0">
                <a:latin typeface="+mj-lt"/>
              </a:rPr>
              <a:t>Theo </a:t>
            </a:r>
            <a:r>
              <a:rPr lang="en-US" sz="2400" b="1" dirty="0" err="1">
                <a:latin typeface="+mj-lt"/>
              </a:rPr>
              <a:t>Nguyễn</a:t>
            </a:r>
            <a:r>
              <a:rPr lang="en-US" sz="2400" b="1" dirty="0">
                <a:latin typeface="+mj-lt"/>
              </a:rPr>
              <a:t> </a:t>
            </a:r>
            <a:r>
              <a:rPr lang="en-US" sz="2400" b="1" dirty="0" err="1">
                <a:latin typeface="+mj-lt"/>
              </a:rPr>
              <a:t>Thi</a:t>
            </a:r>
            <a:r>
              <a:rPr lang="en-US" sz="2800" b="1" dirty="0">
                <a:solidFill>
                  <a:srgbClr val="FF0000"/>
                </a:solidFill>
                <a:latin typeface="+mj-lt"/>
              </a:rPr>
              <a:t>	</a:t>
            </a:r>
          </a:p>
        </p:txBody>
      </p:sp>
      <p:sp>
        <p:nvSpPr>
          <p:cNvPr id="22548" name="Line 20"/>
          <p:cNvSpPr>
            <a:spLocks noChangeShapeType="1"/>
          </p:cNvSpPr>
          <p:nvPr/>
        </p:nvSpPr>
        <p:spPr bwMode="auto">
          <a:xfrm>
            <a:off x="1071562" y="3733800"/>
            <a:ext cx="1214438" cy="0"/>
          </a:xfrm>
          <a:prstGeom prst="line">
            <a:avLst/>
          </a:prstGeom>
          <a:noFill/>
          <a:ln w="28575">
            <a:solidFill>
              <a:srgbClr val="FF0000"/>
            </a:solidFill>
            <a:round/>
            <a:headEnd/>
            <a:tailEnd/>
          </a:ln>
        </p:spPr>
        <p:txBody>
          <a:bodyPr/>
          <a:lstStyle/>
          <a:p>
            <a:endParaRPr lang="en-US">
              <a:latin typeface="+mj-lt"/>
            </a:endParaRPr>
          </a:p>
        </p:txBody>
      </p:sp>
      <p:sp>
        <p:nvSpPr>
          <p:cNvPr id="22549" name="Line 21"/>
          <p:cNvSpPr>
            <a:spLocks noChangeShapeType="1"/>
          </p:cNvSpPr>
          <p:nvPr/>
        </p:nvSpPr>
        <p:spPr bwMode="auto">
          <a:xfrm>
            <a:off x="1295400" y="4495800"/>
            <a:ext cx="990600" cy="0"/>
          </a:xfrm>
          <a:prstGeom prst="line">
            <a:avLst/>
          </a:prstGeom>
          <a:noFill/>
          <a:ln w="28575">
            <a:solidFill>
              <a:srgbClr val="FF0000"/>
            </a:solidFill>
            <a:round/>
            <a:headEnd/>
            <a:tailEnd/>
          </a:ln>
        </p:spPr>
        <p:txBody>
          <a:bodyPr/>
          <a:lstStyle/>
          <a:p>
            <a:endParaRPr lang="en-US">
              <a:latin typeface="+mj-lt"/>
            </a:endParaRPr>
          </a:p>
        </p:txBody>
      </p:sp>
      <p:sp>
        <p:nvSpPr>
          <p:cNvPr id="22550" name="Line 22"/>
          <p:cNvSpPr>
            <a:spLocks noChangeShapeType="1"/>
          </p:cNvSpPr>
          <p:nvPr/>
        </p:nvSpPr>
        <p:spPr bwMode="auto">
          <a:xfrm>
            <a:off x="4724400" y="4800600"/>
            <a:ext cx="838200" cy="0"/>
          </a:xfrm>
          <a:prstGeom prst="line">
            <a:avLst/>
          </a:prstGeom>
          <a:noFill/>
          <a:ln w="28575">
            <a:solidFill>
              <a:srgbClr val="FF0000"/>
            </a:solidFill>
            <a:round/>
            <a:headEnd/>
            <a:tailEnd/>
          </a:ln>
        </p:spPr>
        <p:txBody>
          <a:bodyPr/>
          <a:lstStyle/>
          <a:p>
            <a:endParaRPr lang="en-US">
              <a:latin typeface="+mj-lt"/>
            </a:endParaRPr>
          </a:p>
        </p:txBody>
      </p:sp>
      <p:sp>
        <p:nvSpPr>
          <p:cNvPr id="22551" name="Line 23"/>
          <p:cNvSpPr>
            <a:spLocks noChangeShapeType="1"/>
          </p:cNvSpPr>
          <p:nvPr/>
        </p:nvSpPr>
        <p:spPr bwMode="auto">
          <a:xfrm>
            <a:off x="1066800" y="4114800"/>
            <a:ext cx="1371600" cy="0"/>
          </a:xfrm>
          <a:prstGeom prst="line">
            <a:avLst/>
          </a:prstGeom>
          <a:noFill/>
          <a:ln w="28575">
            <a:solidFill>
              <a:srgbClr val="FF0000"/>
            </a:solidFill>
            <a:round/>
            <a:headEnd/>
            <a:tailEnd/>
          </a:ln>
        </p:spPr>
        <p:txBody>
          <a:bodyPr/>
          <a:lstStyle/>
          <a:p>
            <a:endParaRPr lang="en-US">
              <a:latin typeface="+mj-lt"/>
            </a:endParaRPr>
          </a:p>
        </p:txBody>
      </p:sp>
      <p:pic>
        <p:nvPicPr>
          <p:cNvPr id="7179" name="Picture 24" descr="b36"/>
          <p:cNvPicPr>
            <a:picLocks noChangeAspect="1" noChangeArrowheads="1" noCrop="1"/>
          </p:cNvPicPr>
          <p:nvPr/>
        </p:nvPicPr>
        <p:blipFill>
          <a:blip r:embed="rId2" cstate="print"/>
          <a:srcRect/>
          <a:stretch>
            <a:fillRect/>
          </a:stretch>
        </p:blipFill>
        <p:spPr bwMode="auto">
          <a:xfrm>
            <a:off x="0" y="5638800"/>
            <a:ext cx="1066800" cy="1219200"/>
          </a:xfrm>
          <a:prstGeom prst="rect">
            <a:avLst/>
          </a:prstGeom>
          <a:noFill/>
          <a:ln w="9525">
            <a:noFill/>
            <a:miter lim="800000"/>
            <a:headEnd/>
            <a:tailEnd/>
          </a:ln>
        </p:spPr>
      </p:pic>
      <p:sp>
        <p:nvSpPr>
          <p:cNvPr id="12" name="Rectangle 5"/>
          <p:cNvSpPr>
            <a:spLocks noChangeArrowheads="1"/>
          </p:cNvSpPr>
          <p:nvPr/>
        </p:nvSpPr>
        <p:spPr bwMode="auto">
          <a:xfrm>
            <a:off x="0" y="206375"/>
            <a:ext cx="9144000" cy="631825"/>
          </a:xfrm>
          <a:prstGeom prst="rect">
            <a:avLst/>
          </a:prstGeom>
          <a:noFill/>
          <a:ln w="9525">
            <a:noFill/>
            <a:miter lim="800000"/>
            <a:headEnd/>
            <a:tailEnd/>
          </a:ln>
        </p:spPr>
        <p:txBody>
          <a:bodyPr anchor="ctr"/>
          <a:lstStyle/>
          <a:p>
            <a:pPr algn="ctr"/>
            <a:r>
              <a:rPr lang="en-US" sz="3000" b="1" dirty="0" smtClean="0">
                <a:solidFill>
                  <a:schemeClr val="tx2"/>
                </a:solidFill>
                <a:latin typeface="+mn-lt"/>
              </a:rPr>
              <a:t>Thứ </a:t>
            </a:r>
            <a:r>
              <a:rPr lang="en-US" sz="3000" b="1" dirty="0" err="1" smtClean="0">
                <a:solidFill>
                  <a:schemeClr val="tx2"/>
                </a:solidFill>
                <a:latin typeface="+mn-lt"/>
              </a:rPr>
              <a:t>ba,ngày</a:t>
            </a:r>
            <a:r>
              <a:rPr lang="en-US" sz="3000" b="1" dirty="0" smtClean="0">
                <a:solidFill>
                  <a:schemeClr val="tx2"/>
                </a:solidFill>
                <a:latin typeface="+mn-lt"/>
              </a:rPr>
              <a:t> </a:t>
            </a:r>
            <a:r>
              <a:rPr lang="en-US" sz="3000" b="1" dirty="0">
                <a:solidFill>
                  <a:schemeClr val="tx2"/>
                </a:solidFill>
                <a:latin typeface="+mn-lt"/>
              </a:rPr>
              <a:t>2</a:t>
            </a:r>
            <a:r>
              <a:rPr lang="en-US" sz="3000" b="1" dirty="0" smtClean="0">
                <a:solidFill>
                  <a:schemeClr val="tx2"/>
                </a:solidFill>
                <a:latin typeface="+mn-lt"/>
              </a:rPr>
              <a:t> </a:t>
            </a:r>
            <a:r>
              <a:rPr lang="en-US" sz="3000" b="1" dirty="0" err="1" smtClean="0">
                <a:solidFill>
                  <a:schemeClr val="tx2"/>
                </a:solidFill>
                <a:latin typeface="+mn-lt"/>
              </a:rPr>
              <a:t>tháng</a:t>
            </a:r>
            <a:r>
              <a:rPr lang="en-US" sz="3000" b="1" dirty="0" smtClean="0">
                <a:solidFill>
                  <a:schemeClr val="tx2"/>
                </a:solidFill>
                <a:latin typeface="+mn-lt"/>
              </a:rPr>
              <a:t> 11 </a:t>
            </a:r>
            <a:r>
              <a:rPr lang="en-US" sz="3000" b="1" dirty="0" err="1" smtClean="0">
                <a:solidFill>
                  <a:schemeClr val="tx2"/>
                </a:solidFill>
                <a:latin typeface="+mn-lt"/>
              </a:rPr>
              <a:t>năm</a:t>
            </a:r>
            <a:r>
              <a:rPr lang="en-US" sz="3000" b="1" dirty="0" smtClean="0">
                <a:solidFill>
                  <a:schemeClr val="tx2"/>
                </a:solidFill>
                <a:latin typeface="+mn-lt"/>
              </a:rPr>
              <a:t> 2021</a:t>
            </a:r>
            <a:endParaRPr lang="en-US" sz="3000" b="1" dirty="0">
              <a:solidFill>
                <a:schemeClr val="tx2"/>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48"/>
                                        </p:tgtEl>
                                        <p:attrNameLst>
                                          <p:attrName>style.visibility</p:attrName>
                                        </p:attrNameLst>
                                      </p:cBhvr>
                                      <p:to>
                                        <p:strVal val="visible"/>
                                      </p:to>
                                    </p:set>
                                    <p:animEffect transition="in" filter="dissolve">
                                      <p:cBhvr>
                                        <p:cTn id="7" dur="500"/>
                                        <p:tgtEl>
                                          <p:spTgt spid="2254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2549"/>
                                        </p:tgtEl>
                                        <p:attrNameLst>
                                          <p:attrName>style.visibility</p:attrName>
                                        </p:attrNameLst>
                                      </p:cBhvr>
                                      <p:to>
                                        <p:strVal val="visible"/>
                                      </p:to>
                                    </p:set>
                                    <p:animEffect transition="in" filter="dissolve">
                                      <p:cBhvr>
                                        <p:cTn id="10" dur="500"/>
                                        <p:tgtEl>
                                          <p:spTgt spid="22549"/>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2550"/>
                                        </p:tgtEl>
                                        <p:attrNameLst>
                                          <p:attrName>style.visibility</p:attrName>
                                        </p:attrNameLst>
                                      </p:cBhvr>
                                      <p:to>
                                        <p:strVal val="visible"/>
                                      </p:to>
                                    </p:set>
                                    <p:animEffect transition="in" filter="dissolve">
                                      <p:cBhvr>
                                        <p:cTn id="13" dur="500"/>
                                        <p:tgtEl>
                                          <p:spTgt spid="22550"/>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2551"/>
                                        </p:tgtEl>
                                        <p:attrNameLst>
                                          <p:attrName>style.visibility</p:attrName>
                                        </p:attrNameLst>
                                      </p:cBhvr>
                                      <p:to>
                                        <p:strVal val="visible"/>
                                      </p:to>
                                    </p:set>
                                    <p:animEffect transition="in" filter="dissolve">
                                      <p:cBhvr>
                                        <p:cTn id="16" dur="500"/>
                                        <p:tgtEl>
                                          <p:spTgt spid="225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8" grpId="0" animBg="1"/>
      <p:bldP spid="22549" grpId="0" animBg="1"/>
      <p:bldP spid="22550" grpId="0" animBg="1"/>
      <p:bldP spid="2255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latin typeface="+mj-lt"/>
            </a:endParaRPr>
          </a:p>
        </p:txBody>
      </p:sp>
      <p:sp>
        <p:nvSpPr>
          <p:cNvPr id="11271" name="Rectangle 7"/>
          <p:cNvSpPr>
            <a:spLocks noChangeArrowheads="1"/>
          </p:cNvSpPr>
          <p:nvPr/>
        </p:nvSpPr>
        <p:spPr bwMode="auto">
          <a:xfrm>
            <a:off x="0" y="2197100"/>
            <a:ext cx="9144000" cy="631825"/>
          </a:xfrm>
          <a:prstGeom prst="rect">
            <a:avLst/>
          </a:prstGeom>
          <a:noFill/>
          <a:ln w="9525">
            <a:noFill/>
            <a:miter lim="800000"/>
            <a:headEnd/>
            <a:tailEnd/>
          </a:ln>
        </p:spPr>
        <p:txBody>
          <a:bodyPr anchor="ctr"/>
          <a:lstStyle/>
          <a:p>
            <a:r>
              <a:rPr lang="en-US" sz="3000" b="1">
                <a:solidFill>
                  <a:schemeClr val="tx2"/>
                </a:solidFill>
                <a:latin typeface="+mj-lt"/>
              </a:rPr>
              <a:t>	</a:t>
            </a:r>
            <a:r>
              <a:rPr lang="en-US" sz="3000" b="1" u="sng">
                <a:solidFill>
                  <a:schemeClr val="tx2"/>
                </a:solidFill>
                <a:latin typeface="+mj-lt"/>
              </a:rPr>
              <a:t>Hoạt động 2:</a:t>
            </a:r>
            <a:r>
              <a:rPr lang="en-US" sz="3000" b="1">
                <a:solidFill>
                  <a:schemeClr val="tx2"/>
                </a:solidFill>
                <a:latin typeface="+mj-lt"/>
              </a:rPr>
              <a:t>   Viết từ khó</a:t>
            </a:r>
            <a:endParaRPr lang="en-US" sz="3000" b="1" u="sng">
              <a:solidFill>
                <a:schemeClr val="tx2"/>
              </a:solidFill>
              <a:latin typeface="+mj-lt"/>
            </a:endParaRPr>
          </a:p>
        </p:txBody>
      </p:sp>
      <p:sp>
        <p:nvSpPr>
          <p:cNvPr id="11275" name="Rectangle 11"/>
          <p:cNvSpPr>
            <a:spLocks noChangeArrowheads="1"/>
          </p:cNvSpPr>
          <p:nvPr/>
        </p:nvSpPr>
        <p:spPr bwMode="auto">
          <a:xfrm>
            <a:off x="3367088" y="2982913"/>
            <a:ext cx="2133600" cy="631825"/>
          </a:xfrm>
          <a:prstGeom prst="rect">
            <a:avLst/>
          </a:prstGeom>
          <a:noFill/>
          <a:ln w="9525">
            <a:noFill/>
            <a:miter lim="800000"/>
            <a:headEnd/>
            <a:tailEnd/>
          </a:ln>
        </p:spPr>
        <p:txBody>
          <a:bodyPr anchor="ctr"/>
          <a:lstStyle/>
          <a:p>
            <a:pPr algn="ctr"/>
            <a:r>
              <a:rPr lang="en-US" sz="3000">
                <a:solidFill>
                  <a:schemeClr val="tx2"/>
                </a:solidFill>
                <a:latin typeface="+mj-lt"/>
              </a:rPr>
              <a:t>giọng hò</a:t>
            </a:r>
          </a:p>
        </p:txBody>
      </p:sp>
      <p:sp>
        <p:nvSpPr>
          <p:cNvPr id="11276" name="Rectangle 12"/>
          <p:cNvSpPr>
            <a:spLocks noChangeArrowheads="1"/>
          </p:cNvSpPr>
          <p:nvPr/>
        </p:nvSpPr>
        <p:spPr bwMode="auto">
          <a:xfrm>
            <a:off x="3276600" y="3581400"/>
            <a:ext cx="2667000" cy="631825"/>
          </a:xfrm>
          <a:prstGeom prst="rect">
            <a:avLst/>
          </a:prstGeom>
          <a:noFill/>
          <a:ln w="9525">
            <a:noFill/>
            <a:miter lim="800000"/>
            <a:headEnd/>
            <a:tailEnd/>
          </a:ln>
        </p:spPr>
        <p:txBody>
          <a:bodyPr anchor="ctr"/>
          <a:lstStyle/>
          <a:p>
            <a:pPr algn="ctr"/>
            <a:r>
              <a:rPr lang="en-US" sz="3000">
                <a:solidFill>
                  <a:schemeClr val="tx2"/>
                </a:solidFill>
                <a:latin typeface="+mj-lt"/>
              </a:rPr>
              <a:t>mái xuồng</a:t>
            </a:r>
          </a:p>
        </p:txBody>
      </p:sp>
      <p:sp>
        <p:nvSpPr>
          <p:cNvPr id="11277" name="Rectangle 13"/>
          <p:cNvSpPr>
            <a:spLocks noChangeArrowheads="1"/>
          </p:cNvSpPr>
          <p:nvPr/>
        </p:nvSpPr>
        <p:spPr bwMode="auto">
          <a:xfrm>
            <a:off x="3076575" y="4181475"/>
            <a:ext cx="2667000" cy="631825"/>
          </a:xfrm>
          <a:prstGeom prst="rect">
            <a:avLst/>
          </a:prstGeom>
          <a:noFill/>
          <a:ln w="9525">
            <a:noFill/>
            <a:miter lim="800000"/>
            <a:headEnd/>
            <a:tailEnd/>
          </a:ln>
        </p:spPr>
        <p:txBody>
          <a:bodyPr anchor="ctr"/>
          <a:lstStyle/>
          <a:p>
            <a:pPr algn="ctr"/>
            <a:r>
              <a:rPr lang="en-US" sz="3000">
                <a:solidFill>
                  <a:schemeClr val="tx2"/>
                </a:solidFill>
                <a:latin typeface="+mj-lt"/>
              </a:rPr>
              <a:t>giã bàng</a:t>
            </a:r>
          </a:p>
        </p:txBody>
      </p:sp>
      <p:sp>
        <p:nvSpPr>
          <p:cNvPr id="11278" name="Rectangle 14"/>
          <p:cNvSpPr>
            <a:spLocks noChangeArrowheads="1"/>
          </p:cNvSpPr>
          <p:nvPr/>
        </p:nvSpPr>
        <p:spPr bwMode="auto">
          <a:xfrm>
            <a:off x="3048000" y="4772025"/>
            <a:ext cx="2667000" cy="631825"/>
          </a:xfrm>
          <a:prstGeom prst="rect">
            <a:avLst/>
          </a:prstGeom>
          <a:noFill/>
          <a:ln w="9525">
            <a:noFill/>
            <a:miter lim="800000"/>
            <a:headEnd/>
            <a:tailEnd/>
          </a:ln>
        </p:spPr>
        <p:txBody>
          <a:bodyPr anchor="ctr"/>
          <a:lstStyle/>
          <a:p>
            <a:pPr algn="ctr"/>
            <a:r>
              <a:rPr lang="en-US" sz="3000">
                <a:solidFill>
                  <a:schemeClr val="tx2"/>
                </a:solidFill>
                <a:latin typeface="+mj-lt"/>
              </a:rPr>
              <a:t>lảnh lót</a:t>
            </a:r>
          </a:p>
        </p:txBody>
      </p:sp>
      <p:sp>
        <p:nvSpPr>
          <p:cNvPr id="8200" name="Line 17"/>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latin typeface="+mj-lt"/>
            </a:endParaRPr>
          </a:p>
        </p:txBody>
      </p:sp>
      <p:sp>
        <p:nvSpPr>
          <p:cNvPr id="8201" name="Rectangle 24"/>
          <p:cNvSpPr>
            <a:spLocks noChangeArrowheads="1"/>
          </p:cNvSpPr>
          <p:nvPr/>
        </p:nvSpPr>
        <p:spPr bwMode="auto">
          <a:xfrm>
            <a:off x="0" y="533400"/>
            <a:ext cx="9144000" cy="631825"/>
          </a:xfrm>
          <a:prstGeom prst="rect">
            <a:avLst/>
          </a:prstGeom>
          <a:noFill/>
          <a:ln w="9525">
            <a:noFill/>
            <a:miter lim="800000"/>
            <a:headEnd/>
            <a:tailEnd/>
          </a:ln>
        </p:spPr>
        <p:txBody>
          <a:bodyPr anchor="ctr"/>
          <a:lstStyle/>
          <a:p>
            <a:pPr algn="ctr"/>
            <a:r>
              <a:rPr lang="en-US" sz="3000" b="1" u="sng" dirty="0" err="1">
                <a:solidFill>
                  <a:schemeClr val="tx2"/>
                </a:solidFill>
                <a:latin typeface="+mj-lt"/>
              </a:rPr>
              <a:t>Chính</a:t>
            </a:r>
            <a:r>
              <a:rPr lang="en-US" sz="3000" b="1" u="sng" dirty="0">
                <a:solidFill>
                  <a:schemeClr val="tx2"/>
                </a:solidFill>
                <a:latin typeface="+mj-lt"/>
              </a:rPr>
              <a:t> </a:t>
            </a:r>
            <a:r>
              <a:rPr lang="en-US" sz="3000" b="1" u="sng" dirty="0" err="1" smtClean="0">
                <a:solidFill>
                  <a:schemeClr val="tx2"/>
                </a:solidFill>
                <a:latin typeface="+mj-lt"/>
              </a:rPr>
              <a:t>tả</a:t>
            </a:r>
            <a:endParaRPr lang="en-US" sz="3000" b="1" u="sng" dirty="0">
              <a:solidFill>
                <a:schemeClr val="tx2"/>
              </a:solidFill>
              <a:latin typeface="+mj-lt"/>
            </a:endParaRPr>
          </a:p>
        </p:txBody>
      </p:sp>
      <p:sp>
        <p:nvSpPr>
          <p:cNvPr id="8202" name="Rectangle 26"/>
          <p:cNvSpPr>
            <a:spLocks noChangeArrowheads="1"/>
          </p:cNvSpPr>
          <p:nvPr/>
        </p:nvSpPr>
        <p:spPr bwMode="auto">
          <a:xfrm>
            <a:off x="0" y="1100138"/>
            <a:ext cx="9144000" cy="1143000"/>
          </a:xfrm>
          <a:prstGeom prst="rect">
            <a:avLst/>
          </a:prstGeom>
          <a:noFill/>
          <a:ln w="9525">
            <a:noFill/>
            <a:miter lim="800000"/>
            <a:headEnd/>
            <a:tailEnd/>
          </a:ln>
        </p:spPr>
        <p:txBody>
          <a:bodyPr/>
          <a:lstStyle/>
          <a:p>
            <a:pPr>
              <a:spcBef>
                <a:spcPct val="20000"/>
              </a:spcBef>
            </a:pPr>
            <a:r>
              <a:rPr lang="en-US" sz="3200" b="1">
                <a:solidFill>
                  <a:srgbClr val="FF0000"/>
                </a:solidFill>
                <a:latin typeface="+mj-lt"/>
              </a:rPr>
              <a:t> </a:t>
            </a:r>
            <a:r>
              <a:rPr lang="en-US" sz="3200" b="1">
                <a:latin typeface="+mj-lt"/>
              </a:rPr>
              <a:t>1. </a:t>
            </a:r>
            <a:r>
              <a:rPr lang="en-US" sz="3000" b="1" u="sng">
                <a:latin typeface="+mj-lt"/>
              </a:rPr>
              <a:t>Nghe – viết</a:t>
            </a:r>
            <a:r>
              <a:rPr lang="en-US" sz="3000" b="1">
                <a:latin typeface="+mj-lt"/>
              </a:rPr>
              <a:t>:    </a:t>
            </a:r>
            <a:r>
              <a:rPr lang="en-US" sz="3200" b="1">
                <a:solidFill>
                  <a:srgbClr val="FF0000"/>
                </a:solidFill>
                <a:latin typeface="+mj-lt"/>
              </a:rPr>
              <a:t> Dòng kinh quê hương</a:t>
            </a:r>
          </a:p>
          <a:p>
            <a:pPr algn="ctr">
              <a:spcBef>
                <a:spcPct val="20000"/>
              </a:spcBef>
            </a:pPr>
            <a:r>
              <a:rPr lang="en-US" sz="3200" b="1">
                <a:solidFill>
                  <a:srgbClr val="FF0000"/>
                </a:solidFill>
                <a:latin typeface="+mj-lt"/>
              </a:rPr>
              <a:t>			               </a:t>
            </a:r>
            <a:r>
              <a:rPr lang="en-US" sz="2800" i="1">
                <a:latin typeface="+mj-lt"/>
              </a:rPr>
              <a:t>Theo </a:t>
            </a:r>
            <a:r>
              <a:rPr lang="en-US" sz="2800" b="1">
                <a:latin typeface="+mj-lt"/>
              </a:rPr>
              <a:t>Nguyễn Thi</a:t>
            </a:r>
            <a:r>
              <a:rPr lang="en-US" sz="3200" b="1">
                <a:solidFill>
                  <a:srgbClr val="FF0000"/>
                </a:solidFill>
                <a:latin typeface="+mj-lt"/>
              </a:rPr>
              <a:t>	</a:t>
            </a:r>
          </a:p>
        </p:txBody>
      </p:sp>
      <p:pic>
        <p:nvPicPr>
          <p:cNvPr id="8203" name="Picture 28" descr="b36"/>
          <p:cNvPicPr>
            <a:picLocks noChangeAspect="1" noChangeArrowheads="1" noCrop="1"/>
          </p:cNvPicPr>
          <p:nvPr/>
        </p:nvPicPr>
        <p:blipFill>
          <a:blip r:embed="rId2" cstate="print"/>
          <a:srcRect/>
          <a:stretch>
            <a:fillRect/>
          </a:stretch>
        </p:blipFill>
        <p:spPr bwMode="auto">
          <a:xfrm>
            <a:off x="0" y="5638800"/>
            <a:ext cx="10668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271"/>
                                        </p:tgtEl>
                                        <p:attrNameLst>
                                          <p:attrName>style.visibility</p:attrName>
                                        </p:attrNameLst>
                                      </p:cBhvr>
                                      <p:to>
                                        <p:strVal val="visible"/>
                                      </p:to>
                                    </p:set>
                                    <p:animEffect transition="in" filter="randombar(horizontal)">
                                      <p:cBhvr>
                                        <p:cTn id="7" dur="500"/>
                                        <p:tgtEl>
                                          <p:spTgt spid="112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75"/>
                                        </p:tgtEl>
                                        <p:attrNameLst>
                                          <p:attrName>style.visibility</p:attrName>
                                        </p:attrNameLst>
                                      </p:cBhvr>
                                      <p:to>
                                        <p:strVal val="visible"/>
                                      </p:to>
                                    </p:set>
                                    <p:animEffect transition="in" filter="dissolve">
                                      <p:cBhvr>
                                        <p:cTn id="12" dur="500"/>
                                        <p:tgtEl>
                                          <p:spTgt spid="112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276"/>
                                        </p:tgtEl>
                                        <p:attrNameLst>
                                          <p:attrName>style.visibility</p:attrName>
                                        </p:attrNameLst>
                                      </p:cBhvr>
                                      <p:to>
                                        <p:strVal val="visible"/>
                                      </p:to>
                                    </p:set>
                                    <p:animEffect transition="in" filter="dissolve">
                                      <p:cBhvr>
                                        <p:cTn id="17" dur="500"/>
                                        <p:tgtEl>
                                          <p:spTgt spid="112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277"/>
                                        </p:tgtEl>
                                        <p:attrNameLst>
                                          <p:attrName>style.visibility</p:attrName>
                                        </p:attrNameLst>
                                      </p:cBhvr>
                                      <p:to>
                                        <p:strVal val="visible"/>
                                      </p:to>
                                    </p:set>
                                    <p:animEffect transition="in" filter="dissolve">
                                      <p:cBhvr>
                                        <p:cTn id="22" dur="500"/>
                                        <p:tgtEl>
                                          <p:spTgt spid="1127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278"/>
                                        </p:tgtEl>
                                        <p:attrNameLst>
                                          <p:attrName>style.visibility</p:attrName>
                                        </p:attrNameLst>
                                      </p:cBhvr>
                                      <p:to>
                                        <p:strVal val="visible"/>
                                      </p:to>
                                    </p:set>
                                    <p:animEffect transition="in" filter="dissolve">
                                      <p:cBhvr>
                                        <p:cTn id="27" dur="500"/>
                                        <p:tgtEl>
                                          <p:spTgt spid="11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p:bldP spid="11275" grpId="0"/>
      <p:bldP spid="11276" grpId="0"/>
      <p:bldP spid="11277" grpId="0"/>
      <p:bldP spid="1127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5"/>
          <p:cNvSpPr>
            <a:spLocks noChangeShapeType="1"/>
          </p:cNvSpPr>
          <p:nvPr/>
        </p:nvSpPr>
        <p:spPr bwMode="auto">
          <a:xfrm>
            <a:off x="228600" y="0"/>
            <a:ext cx="0" cy="6858000"/>
          </a:xfrm>
          <a:prstGeom prst="line">
            <a:avLst/>
          </a:prstGeom>
          <a:noFill/>
          <a:ln w="57150" cmpd="thinThick">
            <a:solidFill>
              <a:schemeClr val="tx1"/>
            </a:solidFill>
            <a:round/>
            <a:headEnd/>
            <a:tailEnd/>
          </a:ln>
        </p:spPr>
        <p:txBody>
          <a:bodyPr/>
          <a:lstStyle/>
          <a:p>
            <a:endParaRPr lang="en-US">
              <a:latin typeface="+mj-lt"/>
            </a:endParaRPr>
          </a:p>
        </p:txBody>
      </p:sp>
      <p:sp>
        <p:nvSpPr>
          <p:cNvPr id="9219" name="Line 11"/>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latin typeface="+mj-lt"/>
            </a:endParaRPr>
          </a:p>
        </p:txBody>
      </p:sp>
      <p:sp>
        <p:nvSpPr>
          <p:cNvPr id="9220" name="Rectangle 22"/>
          <p:cNvSpPr>
            <a:spLocks noChangeArrowheads="1"/>
          </p:cNvSpPr>
          <p:nvPr/>
        </p:nvSpPr>
        <p:spPr bwMode="auto">
          <a:xfrm>
            <a:off x="0" y="461963"/>
            <a:ext cx="9144000" cy="631825"/>
          </a:xfrm>
          <a:prstGeom prst="rect">
            <a:avLst/>
          </a:prstGeom>
          <a:noFill/>
          <a:ln w="9525">
            <a:noFill/>
            <a:miter lim="800000"/>
            <a:headEnd/>
            <a:tailEnd/>
          </a:ln>
        </p:spPr>
        <p:txBody>
          <a:bodyPr anchor="ctr"/>
          <a:lstStyle/>
          <a:p>
            <a:pPr algn="ctr"/>
            <a:r>
              <a:rPr lang="en-US" sz="3000" b="1" u="sng" dirty="0" err="1">
                <a:solidFill>
                  <a:schemeClr val="tx2"/>
                </a:solidFill>
                <a:latin typeface="+mj-lt"/>
              </a:rPr>
              <a:t>Chính</a:t>
            </a:r>
            <a:r>
              <a:rPr lang="en-US" sz="3000" b="1" u="sng" dirty="0">
                <a:solidFill>
                  <a:schemeClr val="tx2"/>
                </a:solidFill>
                <a:latin typeface="+mj-lt"/>
              </a:rPr>
              <a:t> </a:t>
            </a:r>
            <a:r>
              <a:rPr lang="en-US" sz="3000" b="1" u="sng" dirty="0" err="1" smtClean="0">
                <a:solidFill>
                  <a:schemeClr val="tx2"/>
                </a:solidFill>
                <a:latin typeface="+mj-lt"/>
              </a:rPr>
              <a:t>tả</a:t>
            </a:r>
            <a:endParaRPr lang="en-US" sz="3000" b="1" u="sng" dirty="0">
              <a:solidFill>
                <a:schemeClr val="tx2"/>
              </a:solidFill>
              <a:latin typeface="+mj-lt"/>
            </a:endParaRPr>
          </a:p>
        </p:txBody>
      </p:sp>
      <p:sp>
        <p:nvSpPr>
          <p:cNvPr id="14363" name="Rectangle 27"/>
          <p:cNvSpPr>
            <a:spLocks noChangeArrowheads="1"/>
          </p:cNvSpPr>
          <p:nvPr/>
        </p:nvSpPr>
        <p:spPr bwMode="auto">
          <a:xfrm>
            <a:off x="0" y="2514600"/>
            <a:ext cx="9144000" cy="631825"/>
          </a:xfrm>
          <a:prstGeom prst="rect">
            <a:avLst/>
          </a:prstGeom>
          <a:noFill/>
          <a:ln w="9525">
            <a:noFill/>
            <a:miter lim="800000"/>
            <a:headEnd/>
            <a:tailEnd/>
          </a:ln>
        </p:spPr>
        <p:txBody>
          <a:bodyPr anchor="ctr"/>
          <a:lstStyle/>
          <a:p>
            <a:r>
              <a:rPr lang="en-US" sz="3000" b="1" dirty="0">
                <a:solidFill>
                  <a:schemeClr val="tx2"/>
                </a:solidFill>
                <a:latin typeface="+mj-lt"/>
              </a:rPr>
              <a:t>	</a:t>
            </a:r>
            <a:r>
              <a:rPr lang="en-US" sz="3000" b="1" u="sng" dirty="0" err="1">
                <a:solidFill>
                  <a:schemeClr val="tx2"/>
                </a:solidFill>
                <a:latin typeface="+mj-lt"/>
              </a:rPr>
              <a:t>Hoạt</a:t>
            </a:r>
            <a:r>
              <a:rPr lang="en-US" sz="3000" b="1" u="sng" dirty="0">
                <a:solidFill>
                  <a:schemeClr val="tx2"/>
                </a:solidFill>
                <a:latin typeface="+mj-lt"/>
              </a:rPr>
              <a:t> </a:t>
            </a:r>
            <a:r>
              <a:rPr lang="en-US" sz="3000" b="1" u="sng" dirty="0" err="1">
                <a:solidFill>
                  <a:schemeClr val="tx2"/>
                </a:solidFill>
                <a:latin typeface="+mj-lt"/>
              </a:rPr>
              <a:t>động</a:t>
            </a:r>
            <a:r>
              <a:rPr lang="en-US" sz="3000" b="1" u="sng" dirty="0">
                <a:solidFill>
                  <a:schemeClr val="tx2"/>
                </a:solidFill>
                <a:latin typeface="+mj-lt"/>
              </a:rPr>
              <a:t> 3:</a:t>
            </a:r>
            <a:r>
              <a:rPr lang="en-US" sz="3000" b="1" dirty="0">
                <a:solidFill>
                  <a:schemeClr val="tx2"/>
                </a:solidFill>
                <a:latin typeface="+mj-lt"/>
              </a:rPr>
              <a:t>   </a:t>
            </a:r>
            <a:r>
              <a:rPr lang="en-US" sz="3000" b="1" dirty="0" err="1">
                <a:solidFill>
                  <a:schemeClr val="tx2"/>
                </a:solidFill>
                <a:latin typeface="+mj-lt"/>
              </a:rPr>
              <a:t>Viết</a:t>
            </a:r>
            <a:r>
              <a:rPr lang="en-US" sz="3000" b="1" dirty="0">
                <a:solidFill>
                  <a:schemeClr val="tx2"/>
                </a:solidFill>
                <a:latin typeface="+mj-lt"/>
              </a:rPr>
              <a:t> </a:t>
            </a:r>
            <a:r>
              <a:rPr lang="en-US" sz="3000" b="1" dirty="0" err="1">
                <a:solidFill>
                  <a:schemeClr val="tx2"/>
                </a:solidFill>
                <a:latin typeface="+mj-lt"/>
              </a:rPr>
              <a:t>chính</a:t>
            </a:r>
            <a:r>
              <a:rPr lang="en-US" sz="3000" b="1" dirty="0">
                <a:solidFill>
                  <a:schemeClr val="tx2"/>
                </a:solidFill>
                <a:latin typeface="+mj-lt"/>
              </a:rPr>
              <a:t> </a:t>
            </a:r>
            <a:r>
              <a:rPr lang="en-US" sz="3000" b="1" dirty="0" err="1" smtClean="0">
                <a:solidFill>
                  <a:schemeClr val="tx2"/>
                </a:solidFill>
                <a:latin typeface="+mj-lt"/>
              </a:rPr>
              <a:t>tả</a:t>
            </a:r>
            <a:r>
              <a:rPr lang="en-US" sz="3000" b="1" dirty="0" smtClean="0">
                <a:solidFill>
                  <a:schemeClr val="tx2"/>
                </a:solidFill>
                <a:latin typeface="+mj-lt"/>
              </a:rPr>
              <a:t> (</a:t>
            </a:r>
            <a:r>
              <a:rPr lang="en-US" sz="3000" b="1" dirty="0" err="1" smtClean="0">
                <a:solidFill>
                  <a:schemeClr val="tx2"/>
                </a:solidFill>
                <a:latin typeface="+mj-lt"/>
              </a:rPr>
              <a:t>Viết</a:t>
            </a:r>
            <a:r>
              <a:rPr lang="en-US" sz="3000" b="1" dirty="0" smtClean="0">
                <a:solidFill>
                  <a:schemeClr val="tx2"/>
                </a:solidFill>
                <a:latin typeface="+mj-lt"/>
              </a:rPr>
              <a:t> ở </a:t>
            </a:r>
            <a:r>
              <a:rPr lang="en-US" sz="3000" b="1" dirty="0" err="1" smtClean="0">
                <a:solidFill>
                  <a:schemeClr val="tx2"/>
                </a:solidFill>
                <a:latin typeface="+mj-lt"/>
              </a:rPr>
              <a:t>nhà</a:t>
            </a:r>
            <a:r>
              <a:rPr lang="en-US" sz="3000" b="1" dirty="0" smtClean="0">
                <a:solidFill>
                  <a:schemeClr val="tx2"/>
                </a:solidFill>
                <a:latin typeface="+mj-lt"/>
              </a:rPr>
              <a:t>)</a:t>
            </a:r>
            <a:endParaRPr lang="en-US" sz="3000" b="1" u="sng" dirty="0">
              <a:solidFill>
                <a:schemeClr val="tx2"/>
              </a:solidFill>
              <a:latin typeface="+mj-lt"/>
            </a:endParaRPr>
          </a:p>
        </p:txBody>
      </p:sp>
      <p:sp>
        <p:nvSpPr>
          <p:cNvPr id="9222" name="Rectangle 28"/>
          <p:cNvSpPr>
            <a:spLocks noChangeArrowheads="1"/>
          </p:cNvSpPr>
          <p:nvPr/>
        </p:nvSpPr>
        <p:spPr bwMode="auto">
          <a:xfrm>
            <a:off x="152400" y="1062038"/>
            <a:ext cx="9144000" cy="1143000"/>
          </a:xfrm>
          <a:prstGeom prst="rect">
            <a:avLst/>
          </a:prstGeom>
          <a:noFill/>
          <a:ln w="9525">
            <a:noFill/>
            <a:miter lim="800000"/>
            <a:headEnd/>
            <a:tailEnd/>
          </a:ln>
        </p:spPr>
        <p:txBody>
          <a:bodyPr/>
          <a:lstStyle/>
          <a:p>
            <a:pPr>
              <a:spcBef>
                <a:spcPct val="20000"/>
              </a:spcBef>
            </a:pPr>
            <a:r>
              <a:rPr lang="en-US" sz="3200" b="1">
                <a:solidFill>
                  <a:srgbClr val="FF0000"/>
                </a:solidFill>
                <a:latin typeface="+mj-lt"/>
              </a:rPr>
              <a:t> </a:t>
            </a:r>
            <a:r>
              <a:rPr lang="en-US" sz="3200" b="1">
                <a:latin typeface="+mj-lt"/>
              </a:rPr>
              <a:t>1. </a:t>
            </a:r>
            <a:r>
              <a:rPr lang="en-US" sz="3000" b="1" u="sng">
                <a:latin typeface="+mj-lt"/>
              </a:rPr>
              <a:t>Nghe – viết</a:t>
            </a:r>
            <a:r>
              <a:rPr lang="en-US" sz="3000" b="1">
                <a:latin typeface="+mj-lt"/>
              </a:rPr>
              <a:t>:    </a:t>
            </a:r>
            <a:r>
              <a:rPr lang="en-US" sz="3200" b="1">
                <a:solidFill>
                  <a:srgbClr val="FF0000"/>
                </a:solidFill>
                <a:latin typeface="+mj-lt"/>
              </a:rPr>
              <a:t> Dòng kinh quê hương</a:t>
            </a:r>
          </a:p>
          <a:p>
            <a:pPr algn="ctr">
              <a:spcBef>
                <a:spcPct val="20000"/>
              </a:spcBef>
            </a:pPr>
            <a:r>
              <a:rPr lang="en-US" sz="3200" b="1">
                <a:solidFill>
                  <a:srgbClr val="FF0000"/>
                </a:solidFill>
                <a:latin typeface="+mj-lt"/>
              </a:rPr>
              <a:t>			               </a:t>
            </a:r>
            <a:r>
              <a:rPr lang="en-US" sz="2800" i="1">
                <a:latin typeface="+mj-lt"/>
              </a:rPr>
              <a:t>Theo </a:t>
            </a:r>
            <a:r>
              <a:rPr lang="en-US" sz="2800" b="1">
                <a:latin typeface="+mj-lt"/>
              </a:rPr>
              <a:t>Nguyễn Thi</a:t>
            </a:r>
            <a:r>
              <a:rPr lang="en-US" sz="3200" b="1">
                <a:solidFill>
                  <a:srgbClr val="FF0000"/>
                </a:solidFill>
                <a:latin typeface="+mj-lt"/>
              </a:rPr>
              <a:t>	</a:t>
            </a:r>
          </a:p>
        </p:txBody>
      </p:sp>
      <p:pic>
        <p:nvPicPr>
          <p:cNvPr id="9223" name="Picture 30" descr="b36"/>
          <p:cNvPicPr>
            <a:picLocks noChangeAspect="1" noChangeArrowheads="1" noCrop="1"/>
          </p:cNvPicPr>
          <p:nvPr/>
        </p:nvPicPr>
        <p:blipFill>
          <a:blip r:embed="rId2" cstate="print"/>
          <a:srcRect/>
          <a:stretch>
            <a:fillRect/>
          </a:stretch>
        </p:blipFill>
        <p:spPr bwMode="auto">
          <a:xfrm>
            <a:off x="85725" y="5638800"/>
            <a:ext cx="10668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4363"/>
                                        </p:tgtEl>
                                        <p:attrNameLst>
                                          <p:attrName>style.visibility</p:attrName>
                                        </p:attrNameLst>
                                      </p:cBhvr>
                                      <p:to>
                                        <p:strVal val="visible"/>
                                      </p:to>
                                    </p:set>
                                    <p:animEffect transition="in" filter="randombar(horizontal)">
                                      <p:cBhvr>
                                        <p:cTn id="7" dur="500"/>
                                        <p:tgtEl>
                                          <p:spTgt spid="14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6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5"/>
          <p:cNvSpPr>
            <a:spLocks noChangeShapeType="1"/>
          </p:cNvSpPr>
          <p:nvPr/>
        </p:nvSpPr>
        <p:spPr bwMode="auto">
          <a:xfrm>
            <a:off x="195263" y="0"/>
            <a:ext cx="0" cy="6858000"/>
          </a:xfrm>
          <a:prstGeom prst="line">
            <a:avLst/>
          </a:prstGeom>
          <a:noFill/>
          <a:ln w="57150" cmpd="thinThick">
            <a:solidFill>
              <a:schemeClr val="tx1"/>
            </a:solidFill>
            <a:round/>
            <a:headEnd/>
            <a:tailEnd/>
          </a:ln>
        </p:spPr>
        <p:txBody>
          <a:bodyPr/>
          <a:lstStyle/>
          <a:p>
            <a:endParaRPr lang="en-US">
              <a:latin typeface="+mj-lt"/>
            </a:endParaRPr>
          </a:p>
        </p:txBody>
      </p:sp>
      <p:sp>
        <p:nvSpPr>
          <p:cNvPr id="16393" name="Rectangle 9"/>
          <p:cNvSpPr>
            <a:spLocks noChangeArrowheads="1"/>
          </p:cNvSpPr>
          <p:nvPr/>
        </p:nvSpPr>
        <p:spPr bwMode="auto">
          <a:xfrm>
            <a:off x="0" y="2109788"/>
            <a:ext cx="9144000" cy="631825"/>
          </a:xfrm>
          <a:prstGeom prst="rect">
            <a:avLst/>
          </a:prstGeom>
          <a:noFill/>
          <a:ln w="9525">
            <a:noFill/>
            <a:miter lim="800000"/>
            <a:headEnd/>
            <a:tailEnd/>
          </a:ln>
        </p:spPr>
        <p:txBody>
          <a:bodyPr anchor="ctr"/>
          <a:lstStyle/>
          <a:p>
            <a:r>
              <a:rPr lang="en-US" sz="2800" b="1">
                <a:solidFill>
                  <a:schemeClr val="tx2"/>
                </a:solidFill>
                <a:latin typeface="+mj-lt"/>
              </a:rPr>
              <a:t>	</a:t>
            </a:r>
            <a:r>
              <a:rPr lang="en-US" sz="2800" b="1" u="sng">
                <a:solidFill>
                  <a:schemeClr val="tx2"/>
                </a:solidFill>
                <a:latin typeface="+mj-lt"/>
              </a:rPr>
              <a:t>Hoạt động 4:</a:t>
            </a:r>
            <a:r>
              <a:rPr lang="en-US" sz="2800" b="1">
                <a:solidFill>
                  <a:schemeClr val="tx2"/>
                </a:solidFill>
                <a:latin typeface="+mj-lt"/>
              </a:rPr>
              <a:t>   Làm bài tập</a:t>
            </a:r>
            <a:endParaRPr lang="en-US" sz="2800" b="1" u="sng">
              <a:solidFill>
                <a:schemeClr val="tx2"/>
              </a:solidFill>
              <a:latin typeface="+mj-lt"/>
            </a:endParaRPr>
          </a:p>
        </p:txBody>
      </p:sp>
      <p:sp>
        <p:nvSpPr>
          <p:cNvPr id="11268" name="Line 11"/>
          <p:cNvSpPr>
            <a:spLocks noChangeShapeType="1"/>
          </p:cNvSpPr>
          <p:nvPr/>
        </p:nvSpPr>
        <p:spPr bwMode="auto">
          <a:xfrm>
            <a:off x="0" y="6686550"/>
            <a:ext cx="9144000" cy="0"/>
          </a:xfrm>
          <a:prstGeom prst="line">
            <a:avLst/>
          </a:prstGeom>
          <a:noFill/>
          <a:ln w="57150" cmpd="thickThin">
            <a:solidFill>
              <a:schemeClr val="tx1"/>
            </a:solidFill>
            <a:round/>
            <a:headEnd/>
            <a:tailEnd/>
          </a:ln>
        </p:spPr>
        <p:txBody>
          <a:bodyPr/>
          <a:lstStyle/>
          <a:p>
            <a:endParaRPr lang="en-US">
              <a:latin typeface="+mj-lt"/>
            </a:endParaRPr>
          </a:p>
        </p:txBody>
      </p:sp>
      <p:sp>
        <p:nvSpPr>
          <p:cNvPr id="16397" name="Rectangle 13"/>
          <p:cNvSpPr>
            <a:spLocks noChangeArrowheads="1"/>
          </p:cNvSpPr>
          <p:nvPr/>
        </p:nvSpPr>
        <p:spPr bwMode="auto">
          <a:xfrm>
            <a:off x="-42863" y="2743200"/>
            <a:ext cx="9144001" cy="838200"/>
          </a:xfrm>
          <a:prstGeom prst="rect">
            <a:avLst/>
          </a:prstGeom>
          <a:noFill/>
          <a:ln w="9525">
            <a:noFill/>
            <a:miter lim="800000"/>
            <a:headEnd/>
            <a:tailEnd/>
          </a:ln>
        </p:spPr>
        <p:txBody>
          <a:bodyPr anchor="ctr"/>
          <a:lstStyle/>
          <a:p>
            <a:r>
              <a:rPr lang="en-US" sz="2800">
                <a:solidFill>
                  <a:schemeClr val="tx2"/>
                </a:solidFill>
                <a:latin typeface="+mj-lt"/>
              </a:rPr>
              <a:t>   </a:t>
            </a:r>
            <a:r>
              <a:rPr lang="en-US" sz="2800" b="1">
                <a:solidFill>
                  <a:schemeClr val="tx2"/>
                </a:solidFill>
                <a:latin typeface="+mj-lt"/>
              </a:rPr>
              <a:t>2. Tìm một vần có thể điền vào cả 3 chỗ trống dưới                     	đây ?</a:t>
            </a:r>
          </a:p>
        </p:txBody>
      </p:sp>
      <p:sp>
        <p:nvSpPr>
          <p:cNvPr id="16398" name="Rectangle 14"/>
          <p:cNvSpPr>
            <a:spLocks noChangeArrowheads="1"/>
          </p:cNvSpPr>
          <p:nvPr/>
        </p:nvSpPr>
        <p:spPr bwMode="auto">
          <a:xfrm>
            <a:off x="0" y="3481388"/>
            <a:ext cx="9144000" cy="2133600"/>
          </a:xfrm>
          <a:prstGeom prst="rect">
            <a:avLst/>
          </a:prstGeom>
          <a:noFill/>
          <a:ln w="9525">
            <a:noFill/>
            <a:miter lim="800000"/>
            <a:headEnd/>
            <a:tailEnd/>
          </a:ln>
        </p:spPr>
        <p:txBody>
          <a:bodyPr anchor="ctr"/>
          <a:lstStyle/>
          <a:p>
            <a:r>
              <a:rPr lang="en-US" sz="2800" dirty="0">
                <a:solidFill>
                  <a:schemeClr val="tx2"/>
                </a:solidFill>
                <a:latin typeface="+mj-lt"/>
              </a:rPr>
              <a:t>			</a:t>
            </a:r>
            <a:r>
              <a:rPr lang="en-US" sz="2800" dirty="0" err="1">
                <a:solidFill>
                  <a:schemeClr val="tx2"/>
                </a:solidFill>
                <a:latin typeface="+mj-lt"/>
              </a:rPr>
              <a:t>Chăn</a:t>
            </a:r>
            <a:r>
              <a:rPr lang="en-US" sz="2800" dirty="0">
                <a:solidFill>
                  <a:schemeClr val="tx2"/>
                </a:solidFill>
                <a:latin typeface="+mj-lt"/>
              </a:rPr>
              <a:t> </a:t>
            </a:r>
            <a:r>
              <a:rPr lang="en-US" sz="2800" dirty="0" err="1">
                <a:solidFill>
                  <a:schemeClr val="tx2"/>
                </a:solidFill>
                <a:latin typeface="+mj-lt"/>
              </a:rPr>
              <a:t>trâu</a:t>
            </a:r>
            <a:r>
              <a:rPr lang="en-US" sz="2800" dirty="0">
                <a:solidFill>
                  <a:schemeClr val="tx2"/>
                </a:solidFill>
                <a:latin typeface="+mj-lt"/>
              </a:rPr>
              <a:t> </a:t>
            </a:r>
            <a:r>
              <a:rPr lang="en-US" sz="2800" dirty="0" err="1">
                <a:solidFill>
                  <a:schemeClr val="tx2"/>
                </a:solidFill>
                <a:latin typeface="+mj-lt"/>
              </a:rPr>
              <a:t>đốt</a:t>
            </a:r>
            <a:r>
              <a:rPr lang="en-US" sz="2800" dirty="0">
                <a:solidFill>
                  <a:schemeClr val="tx2"/>
                </a:solidFill>
                <a:latin typeface="+mj-lt"/>
              </a:rPr>
              <a:t> </a:t>
            </a:r>
            <a:r>
              <a:rPr lang="en-US" sz="2800" dirty="0" err="1">
                <a:solidFill>
                  <a:schemeClr val="tx2"/>
                </a:solidFill>
                <a:latin typeface="+mj-lt"/>
              </a:rPr>
              <a:t>lửa</a:t>
            </a:r>
            <a:r>
              <a:rPr lang="en-US" sz="2800" dirty="0">
                <a:solidFill>
                  <a:schemeClr val="tx2"/>
                </a:solidFill>
                <a:latin typeface="+mj-lt"/>
              </a:rPr>
              <a:t> </a:t>
            </a:r>
            <a:r>
              <a:rPr lang="en-US" sz="2800" dirty="0" err="1">
                <a:solidFill>
                  <a:schemeClr val="tx2"/>
                </a:solidFill>
                <a:latin typeface="+mj-lt"/>
              </a:rPr>
              <a:t>trên</a:t>
            </a:r>
            <a:r>
              <a:rPr lang="en-US" sz="2800" dirty="0">
                <a:solidFill>
                  <a:schemeClr val="tx2"/>
                </a:solidFill>
                <a:latin typeface="+mj-lt"/>
              </a:rPr>
              <a:t> </a:t>
            </a:r>
            <a:r>
              <a:rPr lang="en-US" sz="2800" dirty="0" err="1">
                <a:solidFill>
                  <a:schemeClr val="tx2"/>
                </a:solidFill>
                <a:latin typeface="+mj-lt"/>
              </a:rPr>
              <a:t>đồng</a:t>
            </a:r>
            <a:r>
              <a:rPr lang="en-US" sz="2800" dirty="0">
                <a:solidFill>
                  <a:schemeClr val="tx2"/>
                </a:solidFill>
                <a:latin typeface="+mj-lt"/>
              </a:rPr>
              <a:t/>
            </a:r>
            <a:br>
              <a:rPr lang="en-US" sz="2800" dirty="0">
                <a:solidFill>
                  <a:schemeClr val="tx2"/>
                </a:solidFill>
                <a:latin typeface="+mj-lt"/>
              </a:rPr>
            </a:br>
            <a:r>
              <a:rPr lang="en-US" sz="2800" dirty="0">
                <a:solidFill>
                  <a:schemeClr val="tx2"/>
                </a:solidFill>
                <a:latin typeface="+mj-lt"/>
              </a:rPr>
              <a:t>		</a:t>
            </a:r>
            <a:r>
              <a:rPr lang="en-US" sz="2800" dirty="0" err="1">
                <a:solidFill>
                  <a:schemeClr val="tx2"/>
                </a:solidFill>
                <a:latin typeface="+mj-lt"/>
              </a:rPr>
              <a:t>Rạ</a:t>
            </a:r>
            <a:r>
              <a:rPr lang="en-US" sz="2800" dirty="0">
                <a:solidFill>
                  <a:schemeClr val="tx2"/>
                </a:solidFill>
                <a:latin typeface="+mj-lt"/>
              </a:rPr>
              <a:t> </a:t>
            </a:r>
            <a:r>
              <a:rPr lang="en-US" sz="2800" dirty="0" err="1">
                <a:solidFill>
                  <a:schemeClr val="tx2"/>
                </a:solidFill>
                <a:latin typeface="+mj-lt"/>
              </a:rPr>
              <a:t>rơm</a:t>
            </a:r>
            <a:r>
              <a:rPr lang="en-US" sz="2800" dirty="0">
                <a:solidFill>
                  <a:schemeClr val="tx2"/>
                </a:solidFill>
                <a:latin typeface="+mj-lt"/>
              </a:rPr>
              <a:t> </a:t>
            </a:r>
            <a:r>
              <a:rPr lang="en-US" sz="2800" dirty="0" err="1">
                <a:solidFill>
                  <a:schemeClr val="tx2"/>
                </a:solidFill>
                <a:latin typeface="+mj-lt"/>
              </a:rPr>
              <a:t>thì</a:t>
            </a:r>
            <a:r>
              <a:rPr lang="en-US" sz="2800" dirty="0">
                <a:solidFill>
                  <a:schemeClr val="tx2"/>
                </a:solidFill>
                <a:latin typeface="+mj-lt"/>
              </a:rPr>
              <a:t> </a:t>
            </a:r>
            <a:r>
              <a:rPr lang="en-US" sz="2800" dirty="0" err="1">
                <a:solidFill>
                  <a:schemeClr val="tx2"/>
                </a:solidFill>
                <a:latin typeface="+mj-lt"/>
              </a:rPr>
              <a:t>ít</a:t>
            </a:r>
            <a:r>
              <a:rPr lang="en-US" sz="2800" dirty="0">
                <a:solidFill>
                  <a:schemeClr val="tx2"/>
                </a:solidFill>
                <a:latin typeface="+mj-lt"/>
              </a:rPr>
              <a:t>, </a:t>
            </a:r>
            <a:r>
              <a:rPr lang="en-US" sz="2800" dirty="0" err="1">
                <a:solidFill>
                  <a:schemeClr val="tx2"/>
                </a:solidFill>
                <a:latin typeface="+mj-lt"/>
              </a:rPr>
              <a:t>gió</a:t>
            </a:r>
            <a:r>
              <a:rPr lang="en-US" sz="2800" dirty="0">
                <a:solidFill>
                  <a:schemeClr val="tx2"/>
                </a:solidFill>
                <a:latin typeface="+mj-lt"/>
              </a:rPr>
              <a:t> </a:t>
            </a:r>
            <a:r>
              <a:rPr lang="en-US" sz="2800" dirty="0" err="1">
                <a:solidFill>
                  <a:schemeClr val="tx2"/>
                </a:solidFill>
                <a:latin typeface="+mj-lt"/>
              </a:rPr>
              <a:t>đông</a:t>
            </a:r>
            <a:r>
              <a:rPr lang="en-US" sz="2800" dirty="0">
                <a:solidFill>
                  <a:schemeClr val="tx2"/>
                </a:solidFill>
                <a:latin typeface="+mj-lt"/>
              </a:rPr>
              <a:t> </a:t>
            </a:r>
            <a:r>
              <a:rPr lang="en-US" sz="2800" dirty="0" err="1">
                <a:solidFill>
                  <a:schemeClr val="tx2"/>
                </a:solidFill>
                <a:latin typeface="+mj-lt"/>
              </a:rPr>
              <a:t>thì</a:t>
            </a:r>
            <a:r>
              <a:rPr lang="en-US" sz="2800" dirty="0">
                <a:solidFill>
                  <a:schemeClr val="tx2"/>
                </a:solidFill>
                <a:latin typeface="+mj-lt"/>
              </a:rPr>
              <a:t> </a:t>
            </a:r>
            <a:r>
              <a:rPr lang="en-US" sz="2800" dirty="0" err="1">
                <a:solidFill>
                  <a:schemeClr val="tx2"/>
                </a:solidFill>
                <a:latin typeface="+mj-lt"/>
              </a:rPr>
              <a:t>nh</a:t>
            </a:r>
            <a:r>
              <a:rPr lang="en-US" sz="2800" dirty="0">
                <a:solidFill>
                  <a:schemeClr val="tx2"/>
                </a:solidFill>
                <a:latin typeface="+mj-lt"/>
              </a:rPr>
              <a:t>.........</a:t>
            </a:r>
            <a:br>
              <a:rPr lang="en-US" sz="2800" dirty="0">
                <a:solidFill>
                  <a:schemeClr val="tx2"/>
                </a:solidFill>
                <a:latin typeface="+mj-lt"/>
              </a:rPr>
            </a:br>
            <a:r>
              <a:rPr lang="en-US" sz="2800" dirty="0">
                <a:solidFill>
                  <a:schemeClr val="tx2"/>
                </a:solidFill>
                <a:latin typeface="+mj-lt"/>
              </a:rPr>
              <a:t>			</a:t>
            </a:r>
            <a:r>
              <a:rPr lang="en-US" sz="2800" dirty="0" err="1">
                <a:solidFill>
                  <a:schemeClr val="tx2"/>
                </a:solidFill>
                <a:latin typeface="+mj-lt"/>
              </a:rPr>
              <a:t>Mải</a:t>
            </a:r>
            <a:r>
              <a:rPr lang="en-US" sz="2800" dirty="0">
                <a:solidFill>
                  <a:schemeClr val="tx2"/>
                </a:solidFill>
                <a:latin typeface="+mj-lt"/>
              </a:rPr>
              <a:t> </a:t>
            </a:r>
            <a:r>
              <a:rPr lang="en-US" sz="2800" dirty="0" err="1">
                <a:solidFill>
                  <a:schemeClr val="tx2"/>
                </a:solidFill>
                <a:latin typeface="+mj-lt"/>
              </a:rPr>
              <a:t>mê</a:t>
            </a:r>
            <a:r>
              <a:rPr lang="en-US" sz="2800" dirty="0">
                <a:solidFill>
                  <a:schemeClr val="tx2"/>
                </a:solidFill>
                <a:latin typeface="+mj-lt"/>
              </a:rPr>
              <a:t> </a:t>
            </a:r>
            <a:r>
              <a:rPr lang="en-US" sz="2800" dirty="0" err="1">
                <a:solidFill>
                  <a:schemeClr val="tx2"/>
                </a:solidFill>
                <a:latin typeface="+mj-lt"/>
              </a:rPr>
              <a:t>đuổi</a:t>
            </a:r>
            <a:r>
              <a:rPr lang="en-US" sz="2800" dirty="0">
                <a:solidFill>
                  <a:schemeClr val="tx2"/>
                </a:solidFill>
                <a:latin typeface="+mj-lt"/>
              </a:rPr>
              <a:t> </a:t>
            </a:r>
            <a:r>
              <a:rPr lang="en-US" sz="2800" dirty="0" err="1">
                <a:solidFill>
                  <a:schemeClr val="tx2"/>
                </a:solidFill>
                <a:latin typeface="+mj-lt"/>
              </a:rPr>
              <a:t>một</a:t>
            </a:r>
            <a:r>
              <a:rPr lang="en-US" sz="2800" dirty="0">
                <a:solidFill>
                  <a:schemeClr val="tx2"/>
                </a:solidFill>
                <a:latin typeface="+mj-lt"/>
              </a:rPr>
              <a:t> con d.......</a:t>
            </a:r>
            <a:br>
              <a:rPr lang="en-US" sz="2800" dirty="0">
                <a:solidFill>
                  <a:schemeClr val="tx2"/>
                </a:solidFill>
                <a:latin typeface="+mj-lt"/>
              </a:rPr>
            </a:br>
            <a:r>
              <a:rPr lang="en-US" sz="2800" dirty="0">
                <a:solidFill>
                  <a:schemeClr val="tx2"/>
                </a:solidFill>
                <a:latin typeface="+mj-lt"/>
              </a:rPr>
              <a:t>		</a:t>
            </a:r>
            <a:r>
              <a:rPr lang="en-US" sz="2800" dirty="0" err="1">
                <a:solidFill>
                  <a:schemeClr val="tx2"/>
                </a:solidFill>
                <a:latin typeface="+mj-lt"/>
              </a:rPr>
              <a:t>Củ</a:t>
            </a:r>
            <a:r>
              <a:rPr lang="en-US" sz="2800" dirty="0">
                <a:solidFill>
                  <a:schemeClr val="tx2"/>
                </a:solidFill>
                <a:latin typeface="+mj-lt"/>
              </a:rPr>
              <a:t> </a:t>
            </a:r>
            <a:r>
              <a:rPr lang="en-US" sz="2800" dirty="0" err="1">
                <a:solidFill>
                  <a:schemeClr val="tx2"/>
                </a:solidFill>
                <a:latin typeface="+mj-lt"/>
              </a:rPr>
              <a:t>khoai</a:t>
            </a:r>
            <a:r>
              <a:rPr lang="en-US" sz="2800" dirty="0">
                <a:solidFill>
                  <a:schemeClr val="tx2"/>
                </a:solidFill>
                <a:latin typeface="+mj-lt"/>
              </a:rPr>
              <a:t> </a:t>
            </a:r>
            <a:r>
              <a:rPr lang="en-US" sz="2800" dirty="0" err="1">
                <a:solidFill>
                  <a:schemeClr val="tx2"/>
                </a:solidFill>
                <a:latin typeface="+mj-lt"/>
              </a:rPr>
              <a:t>nướng</a:t>
            </a:r>
            <a:r>
              <a:rPr lang="en-US" sz="2800" dirty="0">
                <a:solidFill>
                  <a:schemeClr val="tx2"/>
                </a:solidFill>
                <a:latin typeface="+mj-lt"/>
              </a:rPr>
              <a:t> </a:t>
            </a:r>
            <a:r>
              <a:rPr lang="en-US" sz="2800" dirty="0" err="1">
                <a:solidFill>
                  <a:schemeClr val="tx2"/>
                </a:solidFill>
                <a:latin typeface="+mj-lt"/>
              </a:rPr>
              <a:t>để</a:t>
            </a:r>
            <a:r>
              <a:rPr lang="en-US" sz="2800" dirty="0">
                <a:solidFill>
                  <a:schemeClr val="tx2"/>
                </a:solidFill>
                <a:latin typeface="+mj-lt"/>
              </a:rPr>
              <a:t> </a:t>
            </a:r>
            <a:r>
              <a:rPr lang="en-US" sz="2800" dirty="0" err="1">
                <a:solidFill>
                  <a:schemeClr val="tx2"/>
                </a:solidFill>
                <a:latin typeface="+mj-lt"/>
              </a:rPr>
              <a:t>cả</a:t>
            </a:r>
            <a:r>
              <a:rPr lang="en-US" sz="2800" dirty="0">
                <a:solidFill>
                  <a:schemeClr val="tx2"/>
                </a:solidFill>
                <a:latin typeface="+mj-lt"/>
              </a:rPr>
              <a:t> </a:t>
            </a:r>
            <a:r>
              <a:rPr lang="en-US" sz="2800" dirty="0" err="1">
                <a:solidFill>
                  <a:schemeClr val="tx2"/>
                </a:solidFill>
                <a:latin typeface="+mj-lt"/>
              </a:rPr>
              <a:t>ch.</a:t>
            </a:r>
            <a:r>
              <a:rPr lang="en-US" sz="2800" dirty="0">
                <a:solidFill>
                  <a:schemeClr val="tx2"/>
                </a:solidFill>
                <a:latin typeface="+mj-lt"/>
              </a:rPr>
              <a:t>...... </a:t>
            </a:r>
            <a:r>
              <a:rPr lang="en-US" sz="2800" dirty="0" err="1">
                <a:solidFill>
                  <a:schemeClr val="tx2"/>
                </a:solidFill>
                <a:latin typeface="+mj-lt"/>
              </a:rPr>
              <a:t>thành</a:t>
            </a:r>
            <a:r>
              <a:rPr lang="en-US" sz="2800" dirty="0">
                <a:solidFill>
                  <a:schemeClr val="tx2"/>
                </a:solidFill>
                <a:latin typeface="+mj-lt"/>
              </a:rPr>
              <a:t> </a:t>
            </a:r>
            <a:r>
              <a:rPr lang="en-US" sz="2800" dirty="0" err="1">
                <a:solidFill>
                  <a:schemeClr val="tx2"/>
                </a:solidFill>
                <a:latin typeface="+mj-lt"/>
              </a:rPr>
              <a:t>tro</a:t>
            </a:r>
            <a:r>
              <a:rPr lang="en-US" sz="2800" dirty="0">
                <a:solidFill>
                  <a:schemeClr val="tx2"/>
                </a:solidFill>
                <a:latin typeface="+mj-lt"/>
              </a:rPr>
              <a:t> 	</a:t>
            </a:r>
          </a:p>
        </p:txBody>
      </p:sp>
      <p:sp>
        <p:nvSpPr>
          <p:cNvPr id="11271" name="Rectangle 21"/>
          <p:cNvSpPr>
            <a:spLocks noChangeArrowheads="1"/>
          </p:cNvSpPr>
          <p:nvPr/>
        </p:nvSpPr>
        <p:spPr bwMode="auto">
          <a:xfrm>
            <a:off x="0" y="533400"/>
            <a:ext cx="9144000" cy="631825"/>
          </a:xfrm>
          <a:prstGeom prst="rect">
            <a:avLst/>
          </a:prstGeom>
          <a:noFill/>
          <a:ln w="9525">
            <a:noFill/>
            <a:miter lim="800000"/>
            <a:headEnd/>
            <a:tailEnd/>
          </a:ln>
        </p:spPr>
        <p:txBody>
          <a:bodyPr anchor="ctr"/>
          <a:lstStyle/>
          <a:p>
            <a:pPr algn="ctr"/>
            <a:r>
              <a:rPr lang="en-US" sz="2800" b="1" u="sng" dirty="0" err="1">
                <a:solidFill>
                  <a:schemeClr val="tx2"/>
                </a:solidFill>
                <a:latin typeface="+mj-lt"/>
              </a:rPr>
              <a:t>Chính</a:t>
            </a:r>
            <a:r>
              <a:rPr lang="en-US" sz="2800" b="1" u="sng" dirty="0">
                <a:solidFill>
                  <a:schemeClr val="tx2"/>
                </a:solidFill>
                <a:latin typeface="+mj-lt"/>
              </a:rPr>
              <a:t> </a:t>
            </a:r>
            <a:r>
              <a:rPr lang="en-US" sz="2800" b="1" u="sng" dirty="0" err="1" smtClean="0">
                <a:solidFill>
                  <a:schemeClr val="tx2"/>
                </a:solidFill>
                <a:latin typeface="+mj-lt"/>
              </a:rPr>
              <a:t>tả</a:t>
            </a:r>
            <a:endParaRPr lang="en-US" sz="2800" b="1" u="sng" dirty="0">
              <a:solidFill>
                <a:schemeClr val="tx2"/>
              </a:solidFill>
              <a:latin typeface="+mj-lt"/>
            </a:endParaRPr>
          </a:p>
        </p:txBody>
      </p:sp>
      <p:grpSp>
        <p:nvGrpSpPr>
          <p:cNvPr id="2" name="Group 26"/>
          <p:cNvGrpSpPr>
            <a:grpSpLocks/>
          </p:cNvGrpSpPr>
          <p:nvPr/>
        </p:nvGrpSpPr>
        <p:grpSpPr bwMode="auto">
          <a:xfrm>
            <a:off x="5029200" y="4114802"/>
            <a:ext cx="2057400" cy="1371600"/>
            <a:chOff x="3024" y="2583"/>
            <a:chExt cx="1296" cy="864"/>
          </a:xfrm>
        </p:grpSpPr>
        <p:grpSp>
          <p:nvGrpSpPr>
            <p:cNvPr id="11275" name="Group 25"/>
            <p:cNvGrpSpPr>
              <a:grpSpLocks/>
            </p:cNvGrpSpPr>
            <p:nvPr/>
          </p:nvGrpSpPr>
          <p:grpSpPr bwMode="auto">
            <a:xfrm>
              <a:off x="3024" y="2880"/>
              <a:ext cx="1296" cy="567"/>
              <a:chOff x="3024" y="2898"/>
              <a:chExt cx="1296" cy="567"/>
            </a:xfrm>
          </p:grpSpPr>
          <p:sp>
            <p:nvSpPr>
              <p:cNvPr id="11277" name="Rectangle 22"/>
              <p:cNvSpPr>
                <a:spLocks noChangeArrowheads="1"/>
              </p:cNvSpPr>
              <p:nvPr/>
            </p:nvSpPr>
            <p:spPr bwMode="auto">
              <a:xfrm>
                <a:off x="3024" y="3177"/>
                <a:ext cx="864" cy="288"/>
              </a:xfrm>
              <a:prstGeom prst="rect">
                <a:avLst/>
              </a:prstGeom>
              <a:noFill/>
              <a:ln w="9525">
                <a:noFill/>
                <a:miter lim="800000"/>
                <a:headEnd/>
                <a:tailEnd/>
              </a:ln>
            </p:spPr>
            <p:txBody>
              <a:bodyPr/>
              <a:lstStyle/>
              <a:p>
                <a:pPr algn="ctr">
                  <a:lnSpc>
                    <a:spcPct val="80000"/>
                  </a:lnSpc>
                  <a:spcBef>
                    <a:spcPct val="20000"/>
                  </a:spcBef>
                </a:pPr>
                <a:r>
                  <a:rPr lang="en-US" sz="2800" dirty="0" err="1">
                    <a:solidFill>
                      <a:srgbClr val="FF0000"/>
                    </a:solidFill>
                    <a:latin typeface="+mj-lt"/>
                  </a:rPr>
                  <a:t>iều</a:t>
                </a:r>
                <a:endParaRPr lang="en-US" sz="2800" dirty="0">
                  <a:solidFill>
                    <a:srgbClr val="FF0000"/>
                  </a:solidFill>
                  <a:latin typeface="+mj-lt"/>
                </a:endParaRPr>
              </a:p>
            </p:txBody>
          </p:sp>
          <p:sp>
            <p:nvSpPr>
              <p:cNvPr id="11278" name="Rectangle 23"/>
              <p:cNvSpPr>
                <a:spLocks noChangeArrowheads="1"/>
              </p:cNvSpPr>
              <p:nvPr/>
            </p:nvSpPr>
            <p:spPr bwMode="auto">
              <a:xfrm>
                <a:off x="3456" y="2898"/>
                <a:ext cx="864" cy="288"/>
              </a:xfrm>
              <a:prstGeom prst="rect">
                <a:avLst/>
              </a:prstGeom>
              <a:noFill/>
              <a:ln w="9525">
                <a:noFill/>
                <a:miter lim="800000"/>
                <a:headEnd/>
                <a:tailEnd/>
              </a:ln>
            </p:spPr>
            <p:txBody>
              <a:bodyPr/>
              <a:lstStyle/>
              <a:p>
                <a:pPr algn="ctr">
                  <a:lnSpc>
                    <a:spcPct val="80000"/>
                  </a:lnSpc>
                  <a:spcBef>
                    <a:spcPct val="20000"/>
                  </a:spcBef>
                </a:pPr>
                <a:r>
                  <a:rPr lang="en-US" sz="2800" dirty="0" err="1">
                    <a:solidFill>
                      <a:srgbClr val="FF0000"/>
                    </a:solidFill>
                    <a:latin typeface="+mj-lt"/>
                  </a:rPr>
                  <a:t>iều</a:t>
                </a:r>
                <a:endParaRPr lang="en-US" sz="2800" dirty="0">
                  <a:solidFill>
                    <a:srgbClr val="FF0000"/>
                  </a:solidFill>
                  <a:latin typeface="+mj-lt"/>
                </a:endParaRPr>
              </a:p>
            </p:txBody>
          </p:sp>
        </p:grpSp>
        <p:sp>
          <p:nvSpPr>
            <p:cNvPr id="11276" name="Rectangle 24"/>
            <p:cNvSpPr>
              <a:spLocks noChangeArrowheads="1"/>
            </p:cNvSpPr>
            <p:nvPr/>
          </p:nvSpPr>
          <p:spPr bwMode="auto">
            <a:xfrm>
              <a:off x="3408" y="2583"/>
              <a:ext cx="864" cy="288"/>
            </a:xfrm>
            <a:prstGeom prst="rect">
              <a:avLst/>
            </a:prstGeom>
            <a:noFill/>
            <a:ln w="9525">
              <a:noFill/>
              <a:miter lim="800000"/>
              <a:headEnd/>
              <a:tailEnd/>
            </a:ln>
          </p:spPr>
          <p:txBody>
            <a:bodyPr/>
            <a:lstStyle/>
            <a:p>
              <a:pPr algn="ctr">
                <a:lnSpc>
                  <a:spcPct val="80000"/>
                </a:lnSpc>
                <a:spcBef>
                  <a:spcPct val="20000"/>
                </a:spcBef>
              </a:pPr>
              <a:r>
                <a:rPr lang="en-US" sz="2800" dirty="0" err="1">
                  <a:solidFill>
                    <a:srgbClr val="FF0000"/>
                  </a:solidFill>
                  <a:latin typeface="+mj-lt"/>
                </a:rPr>
                <a:t>iều</a:t>
              </a:r>
              <a:endParaRPr lang="en-US" sz="2800" dirty="0">
                <a:solidFill>
                  <a:srgbClr val="FF0000"/>
                </a:solidFill>
                <a:latin typeface="+mj-lt"/>
              </a:endParaRPr>
            </a:p>
          </p:txBody>
        </p:sp>
      </p:grpSp>
      <p:sp>
        <p:nvSpPr>
          <p:cNvPr id="11273" name="Rectangle 27"/>
          <p:cNvSpPr>
            <a:spLocks noChangeArrowheads="1"/>
          </p:cNvSpPr>
          <p:nvPr/>
        </p:nvSpPr>
        <p:spPr bwMode="auto">
          <a:xfrm>
            <a:off x="42863" y="1143000"/>
            <a:ext cx="9144000" cy="1143000"/>
          </a:xfrm>
          <a:prstGeom prst="rect">
            <a:avLst/>
          </a:prstGeom>
          <a:noFill/>
          <a:ln w="9525">
            <a:noFill/>
            <a:miter lim="800000"/>
            <a:headEnd/>
            <a:tailEnd/>
          </a:ln>
        </p:spPr>
        <p:txBody>
          <a:bodyPr/>
          <a:lstStyle/>
          <a:p>
            <a:pPr>
              <a:spcBef>
                <a:spcPct val="20000"/>
              </a:spcBef>
            </a:pPr>
            <a:r>
              <a:rPr lang="en-US" sz="2800" b="1">
                <a:solidFill>
                  <a:srgbClr val="FF0000"/>
                </a:solidFill>
                <a:latin typeface="+mj-lt"/>
              </a:rPr>
              <a:t> </a:t>
            </a:r>
            <a:r>
              <a:rPr lang="en-US" sz="2800" b="1">
                <a:latin typeface="+mj-lt"/>
              </a:rPr>
              <a:t>1. </a:t>
            </a:r>
            <a:r>
              <a:rPr lang="en-US" sz="2800" b="1" u="sng">
                <a:latin typeface="+mj-lt"/>
              </a:rPr>
              <a:t>Nghe – viết</a:t>
            </a:r>
            <a:r>
              <a:rPr lang="en-US" sz="2800" b="1">
                <a:latin typeface="+mj-lt"/>
              </a:rPr>
              <a:t>:    </a:t>
            </a:r>
            <a:r>
              <a:rPr lang="en-US" sz="2800" b="1">
                <a:solidFill>
                  <a:srgbClr val="FF0000"/>
                </a:solidFill>
                <a:latin typeface="+mj-lt"/>
              </a:rPr>
              <a:t>Dòng kinh quê hương</a:t>
            </a:r>
          </a:p>
          <a:p>
            <a:pPr algn="ctr">
              <a:spcBef>
                <a:spcPct val="20000"/>
              </a:spcBef>
            </a:pPr>
            <a:r>
              <a:rPr lang="en-US" sz="2800" b="1">
                <a:solidFill>
                  <a:srgbClr val="FF0000"/>
                </a:solidFill>
                <a:latin typeface="+mj-lt"/>
              </a:rPr>
              <a:t>			               </a:t>
            </a:r>
            <a:r>
              <a:rPr lang="en-US" sz="2400" i="1">
                <a:latin typeface="+mj-lt"/>
              </a:rPr>
              <a:t>Theo </a:t>
            </a:r>
            <a:r>
              <a:rPr lang="en-US" sz="2400" b="1">
                <a:latin typeface="+mj-lt"/>
              </a:rPr>
              <a:t>Nguyễn Thi</a:t>
            </a:r>
            <a:r>
              <a:rPr lang="en-US" sz="2800" b="1">
                <a:solidFill>
                  <a:srgbClr val="FF0000"/>
                </a:solidFill>
                <a:latin typeface="+mj-lt"/>
              </a:rPr>
              <a:t>	</a:t>
            </a:r>
          </a:p>
        </p:txBody>
      </p:sp>
      <p:pic>
        <p:nvPicPr>
          <p:cNvPr id="11274" name="Picture 29" descr="b36"/>
          <p:cNvPicPr>
            <a:picLocks noChangeAspect="1" noChangeArrowheads="1" noCrop="1"/>
          </p:cNvPicPr>
          <p:nvPr/>
        </p:nvPicPr>
        <p:blipFill>
          <a:blip r:embed="rId2" cstate="print"/>
          <a:srcRect/>
          <a:stretch>
            <a:fillRect/>
          </a:stretch>
        </p:blipFill>
        <p:spPr bwMode="auto">
          <a:xfrm>
            <a:off x="0" y="5638800"/>
            <a:ext cx="1066800" cy="121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397"/>
                                        </p:tgtEl>
                                        <p:attrNameLst>
                                          <p:attrName>style.visibility</p:attrName>
                                        </p:attrNameLst>
                                      </p:cBhvr>
                                      <p:to>
                                        <p:strVal val="visible"/>
                                      </p:to>
                                    </p:set>
                                    <p:animEffect transition="in" filter="randombar(horizontal)">
                                      <p:cBhvr>
                                        <p:cTn id="7" dur="500"/>
                                        <p:tgtEl>
                                          <p:spTgt spid="16397"/>
                                        </p:tgtEl>
                                      </p:cBhvr>
                                    </p:animEffect>
                                  </p:childTnLst>
                                </p:cTn>
                              </p:par>
                              <p:par>
                                <p:cTn id="8" presetID="9" presetClass="exit" presetSubtype="0" fill="hold" grpId="0" nodeType="withEffect">
                                  <p:stCondLst>
                                    <p:cond delay="0"/>
                                  </p:stCondLst>
                                  <p:childTnLst>
                                    <p:animEffect transition="out" filter="dissolve">
                                      <p:cBhvr>
                                        <p:cTn id="9" dur="500"/>
                                        <p:tgtEl>
                                          <p:spTgt spid="16393"/>
                                        </p:tgtEl>
                                      </p:cBhvr>
                                    </p:animEffect>
                                    <p:set>
                                      <p:cBhvr>
                                        <p:cTn id="10" dur="1" fill="hold">
                                          <p:stCondLst>
                                            <p:cond delay="499"/>
                                          </p:stCondLst>
                                        </p:cTn>
                                        <p:tgtEl>
                                          <p:spTgt spid="16393"/>
                                        </p:tgtEl>
                                        <p:attrNameLst>
                                          <p:attrName>style.visibility</p:attrName>
                                        </p:attrNameLst>
                                      </p:cBhvr>
                                      <p:to>
                                        <p:strVal val="hidden"/>
                                      </p:to>
                                    </p:set>
                                  </p:childTnLst>
                                </p:cTn>
                              </p:par>
                              <p:par>
                                <p:cTn id="11" presetID="14" presetClass="entr" presetSubtype="10" fill="hold" grpId="0" nodeType="withEffect">
                                  <p:stCondLst>
                                    <p:cond delay="0"/>
                                  </p:stCondLst>
                                  <p:childTnLst>
                                    <p:set>
                                      <p:cBhvr>
                                        <p:cTn id="12" dur="1" fill="hold">
                                          <p:stCondLst>
                                            <p:cond delay="0"/>
                                          </p:stCondLst>
                                        </p:cTn>
                                        <p:tgtEl>
                                          <p:spTgt spid="16398"/>
                                        </p:tgtEl>
                                        <p:attrNameLst>
                                          <p:attrName>style.visibility</p:attrName>
                                        </p:attrNameLst>
                                      </p:cBhvr>
                                      <p:to>
                                        <p:strVal val="visible"/>
                                      </p:to>
                                    </p:set>
                                    <p:animEffect transition="in" filter="randombar(horizontal)">
                                      <p:cBhvr>
                                        <p:cTn id="13" dur="500"/>
                                        <p:tgtEl>
                                          <p:spTgt spid="1639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dissolve">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3" grpId="0"/>
      <p:bldP spid="16397" grpId="0"/>
      <p:bldP spid="16398" grpId="0"/>
    </p:bld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blank</Template>
  <TotalTime>742</TotalTime>
  <Words>520</Words>
  <Application>Microsoft Office PowerPoint</Application>
  <PresentationFormat>On-screen Show (4:3)</PresentationFormat>
  <Paragraphs>103</Paragraphs>
  <Slides>15</Slides>
  <Notes>0</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3: Tìm tiếng có vần uyên thích hợp với mỗi ô trống dưới đây :</vt:lpstr>
      <vt:lpstr> 3/ Trò chơi: Ai nhanh ai đúng </vt:lpstr>
      <vt:lpstr>Củng cố và dặn dò:</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Microsoft account</cp:lastModifiedBy>
  <cp:revision>40</cp:revision>
  <dcterms:created xsi:type="dcterms:W3CDTF">2010-12-09T10:46:23Z</dcterms:created>
  <dcterms:modified xsi:type="dcterms:W3CDTF">2021-12-21T07:49:58Z</dcterms:modified>
</cp:coreProperties>
</file>