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</p:sldMasterIdLst>
  <p:sldIdLst>
    <p:sldId id="256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02" r:id="rId12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50">
          <p15:clr>
            <a:srgbClr val="A4A3A4"/>
          </p15:clr>
        </p15:guide>
        <p15:guide id="2" pos="28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B2B2B2"/>
    <a:srgbClr val="808080"/>
    <a:srgbClr val="3333FF"/>
    <a:srgbClr val="993300"/>
    <a:srgbClr val="009900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7491"/>
  </p:normalViewPr>
  <p:slideViewPr>
    <p:cSldViewPr showGuides="1">
      <p:cViewPr varScale="1">
        <p:scale>
          <a:sx n="69" d="100"/>
          <a:sy n="69" d="100"/>
        </p:scale>
        <p:origin x="-1440" y="-90"/>
      </p:cViewPr>
      <p:guideLst>
        <p:guide orient="horz" pos="2150"/>
        <p:guide pos="28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l">
              <a:defRPr sz="45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536918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36918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36918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36918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36918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36918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536918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36918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36918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36918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235" y="261865"/>
            <a:ext cx="851535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/>
          <p:nvPr/>
        </p:nvSpPr>
        <p:spPr>
          <a:xfrm>
            <a:off x="2667000" y="1600200"/>
            <a:ext cx="4572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lang="en-US" sz="32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VUI HỌC TOÁN</a:t>
            </a:r>
            <a:endParaRPr sz="32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kawaii powerpoint themes 41 best floral powerpoint template images ...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73" y="2192675"/>
            <a:ext cx="6412427" cy="463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9 giấc mộng xuân của nữ hái hoa tặc – 103 | Ổ Sâu gạ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033" y="5600311"/>
            <a:ext cx="5160914" cy="127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uble Wave 2"/>
          <p:cNvSpPr/>
          <p:nvPr/>
        </p:nvSpPr>
        <p:spPr>
          <a:xfrm>
            <a:off x="1676400" y="1646475"/>
            <a:ext cx="6644140" cy="3869850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AutoShape 2" descr="Youtube Play Button png download - 1024*1024 - Free Transparent ..."/>
          <p:cNvSpPr>
            <a:spLocks noChangeAspect="1" noChangeArrowheads="1"/>
          </p:cNvSpPr>
          <p:nvPr/>
        </p:nvSpPr>
        <p:spPr bwMode="auto">
          <a:xfrm>
            <a:off x="4327398" y="32385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1350"/>
          </a:p>
        </p:txBody>
      </p:sp>
      <p:sp>
        <p:nvSpPr>
          <p:cNvPr id="5" name="AutoShape 4" descr="Youtube Play Button png download - 1024*1024 - Free Transparent ..."/>
          <p:cNvSpPr>
            <a:spLocks noChangeAspect="1" noChangeArrowheads="1"/>
          </p:cNvSpPr>
          <p:nvPr/>
        </p:nvSpPr>
        <p:spPr bwMode="auto">
          <a:xfrm>
            <a:off x="4441698" y="33528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1350"/>
          </a:p>
        </p:txBody>
      </p:sp>
      <p:pic>
        <p:nvPicPr>
          <p:cNvPr id="9" name="Picture 2" descr="Ảnh &amp; Clip - KHO icon - hìnhđộng ...cho bài viết zô đây!!!! | Diễn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06" y="-5010"/>
            <a:ext cx="4763098" cy="332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362200" y="2104408"/>
            <a:ext cx="5676151" cy="3042512"/>
            <a:chOff x="3200400" y="2104408"/>
            <a:chExt cx="4837951" cy="3042512"/>
          </a:xfrm>
        </p:grpSpPr>
        <p:sp>
          <p:nvSpPr>
            <p:cNvPr id="11" name="TextBox 4"/>
            <p:cNvSpPr txBox="1">
              <a:spLocks noChangeArrowheads="1"/>
            </p:cNvSpPr>
            <p:nvPr/>
          </p:nvSpPr>
          <p:spPr bwMode="auto">
            <a:xfrm>
              <a:off x="3877403" y="2104408"/>
              <a:ext cx="3045278" cy="55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>
                <a:spcBef>
                  <a:spcPct val="0"/>
                </a:spcBef>
                <a:buClrTx/>
                <a:buNone/>
              </a:pPr>
              <a:r>
                <a:rPr lang="en-US" altLang="en-US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</a:t>
              </a:r>
              <a:r>
                <a:rPr lang="en-US" altLang="en-US" sz="3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altLang="en-US" sz="3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altLang="en-US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</a:t>
              </a:r>
              <a:r>
                <a:rPr lang="en-US" altLang="en-US" sz="3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</a:t>
              </a:r>
              <a:endPara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4"/>
            <p:cNvSpPr txBox="1">
              <a:spLocks noChangeArrowheads="1"/>
            </p:cNvSpPr>
            <p:nvPr/>
          </p:nvSpPr>
          <p:spPr bwMode="auto">
            <a:xfrm>
              <a:off x="3200400" y="4131257"/>
              <a:ext cx="439928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>
                <a:spcBef>
                  <a:spcPct val="0"/>
                </a:spcBef>
                <a:buClrTx/>
                <a:buFontTx/>
                <a:buChar char="-"/>
              </a:pP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en-US" sz="3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3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en-US" sz="3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quen</a:t>
              </a:r>
              <a:r>
                <a:rPr lang="en-US" altLang="en-US" sz="3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altLang="en-US" sz="3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cộng-dấu</a:t>
              </a:r>
              <a:r>
                <a:rPr lang="en-US" altLang="en-US" sz="3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endPara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4"/>
            <p:cNvSpPr txBox="1">
              <a:spLocks noChangeArrowheads="1"/>
            </p:cNvSpPr>
            <p:nvPr/>
          </p:nvSpPr>
          <p:spPr bwMode="auto">
            <a:xfrm>
              <a:off x="3200400" y="2806005"/>
              <a:ext cx="483795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alt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alt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vở</a:t>
              </a:r>
              <a:r>
                <a:rPr kumimoji="0" lang="en-US" alt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 </a:t>
              </a:r>
              <a:r>
                <a:rPr kumimoji="0" lang="en-US" alt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alt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vở</a:t>
              </a:r>
              <a:r>
                <a:rPr kumimoji="0" lang="en-US" alt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alt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alt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toán</a:t>
              </a:r>
              <a:r>
                <a:rPr kumimoji="0" lang="en-US" alt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trang</a:t>
              </a:r>
              <a:r>
                <a:rPr kumimoji="0" lang="en-US" alt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chụp</a:t>
              </a:r>
              <a:r>
                <a:rPr kumimoji="0" lang="en-US" alt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kumimoji="0" lang="en-US" alt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nộp</a:t>
              </a:r>
              <a:r>
                <a:rPr kumimoji="0" lang="en-US" alt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zalo</a:t>
              </a:r>
              <a:r>
                <a:rPr kumimoji="0" lang="en-US" alt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cho</a:t>
              </a:r>
              <a:r>
                <a:rPr kumimoji="0" lang="en-US" alt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cô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-76200"/>
            <a:ext cx="8832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1.a) </a:t>
            </a:r>
            <a:r>
              <a:rPr lang="en-US" sz="36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Nghe</a:t>
            </a:r>
            <a:r>
              <a:rPr lang="en-US" sz="36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hát</a:t>
            </a:r>
            <a:r>
              <a:rPr lang="en-US" sz="36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36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36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36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nhịp</a:t>
            </a:r>
            <a:endParaRPr lang="en-US" sz="36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2819400"/>
            <a:ext cx="6781800" cy="3352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N68aq6yPmdKkFD4iggIkqgQgh0DAoO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473" y="1143000"/>
            <a:ext cx="85344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7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-76200"/>
            <a:ext cx="8832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1.b) </a:t>
            </a:r>
            <a:r>
              <a:rPr lang="en-US" sz="36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Giơ</a:t>
            </a:r>
            <a:r>
              <a:rPr lang="en-US" sz="36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ngón</a:t>
            </a:r>
            <a:r>
              <a:rPr lang="en-US" sz="36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36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6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lượng</a:t>
            </a:r>
            <a:endParaRPr lang="en-US" sz="36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bH7tbETDYObpINLy0q2VR3l85emsFN3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7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0vzmt3SBDlX96yhC8IOD9B3rvE0WR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2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0678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1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199"/>
            <a:ext cx="9144000" cy="38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3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2514600" cy="339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3909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UTM Avo" panose="02040603050506020204" pitchFamily="18" charset="0"/>
              </a:rPr>
              <a:t>Hình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chữ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nhật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52400"/>
            <a:ext cx="3381376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33909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UTM Avo" panose="02040603050506020204" pitchFamily="18" charset="0"/>
              </a:rPr>
              <a:t>Hình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vuông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066520"/>
            <a:ext cx="3124200" cy="19723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6276109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UTM Avo" panose="02040603050506020204" pitchFamily="18" charset="0"/>
              </a:rPr>
              <a:t>Hình</a:t>
            </a:r>
            <a:r>
              <a:rPr lang="en-US" sz="2800" b="1" dirty="0" smtClean="0">
                <a:latin typeface="UTM Avo" panose="02040603050506020204" pitchFamily="18" charset="0"/>
              </a:rPr>
              <a:t> tam </a:t>
            </a:r>
            <a:r>
              <a:rPr lang="en-US" sz="2800" b="1" dirty="0" err="1" smtClean="0">
                <a:latin typeface="UTM Avo" panose="02040603050506020204" pitchFamily="18" charset="0"/>
              </a:rPr>
              <a:t>giác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564" y="3871690"/>
            <a:ext cx="2305050" cy="23619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61364" y="6247533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UTM Avo" panose="02040603050506020204" pitchFamily="18" charset="0"/>
              </a:rPr>
              <a:t>Hình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</a:rPr>
              <a:t>tròn</a:t>
            </a:r>
            <a:endParaRPr lang="en-US" sz="28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6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5702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UTM Avo" panose="02040603050506020204" pitchFamily="18" charset="0"/>
              </a:rPr>
              <a:t>b)</a:t>
            </a:r>
            <a:r>
              <a:rPr lang="en-US" sz="3200" b="1" dirty="0" err="1" smtClean="0">
                <a:latin typeface="UTM Avo" panose="02040603050506020204" pitchFamily="18" charset="0"/>
              </a:rPr>
              <a:t>Nói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cho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bạn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nghe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những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biển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báo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giao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thông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em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biết</a:t>
            </a:r>
            <a:r>
              <a:rPr lang="en-US" sz="3200" b="1" dirty="0" smtClean="0">
                <a:latin typeface="UTM Avo" panose="02040603050506020204" pitchFamily="18" charset="0"/>
              </a:rPr>
              <a:t>: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sp>
        <p:nvSpPr>
          <p:cNvPr id="3" name="AutoShape 4" descr="Biển cấm đi ngược chiều - Thiết Bị An Toàn Giao Th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91000" y="226086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Biển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báo</a:t>
            </a:r>
            <a:r>
              <a:rPr lang="vi-VN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"Trẻ </a:t>
            </a:r>
            <a:r>
              <a:rPr lang="vi-VN" b="1" dirty="0">
                <a:solidFill>
                  <a:srgbClr val="000000"/>
                </a:solidFill>
                <a:latin typeface="arial" panose="020B0604020202020204" pitchFamily="34" charset="0"/>
              </a:rPr>
              <a:t>em"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</a:rPr>
              <a:t>, báo trước là gần đến đoạn đường thường có trẻ em đi ngang qua hoặc tụ tập trên đường như ở vườn trẻ, trường học, câu lạc bộ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676400"/>
            <a:ext cx="3400425" cy="20382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4267200"/>
            <a:ext cx="2381250" cy="1981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62400" y="45191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1" dirty="0">
                <a:latin typeface="Roboto Condensed"/>
              </a:rPr>
              <a:t>Biển báo cấm người đi bộ </a:t>
            </a:r>
            <a:r>
              <a:rPr lang="vi-VN" dirty="0">
                <a:latin typeface="Roboto Condensed"/>
              </a:rPr>
              <a:t>là biển báo giao thông hình tròn, nền trắng, viền màu đỏ; có gạch đỏ kéo xiên từ góc trên bên trái xuống góc dưới bên phải của biển cấm này; ở giữa biển có hình người đi bộ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78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1000" y="835163"/>
            <a:ext cx="495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UTM Avo" panose="02040603050506020204" pitchFamily="18" charset="0"/>
              </a:rPr>
              <a:t>Biển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chỉ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dẫn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latin typeface="UTM Avo" panose="02040603050506020204" pitchFamily="18" charset="0"/>
              </a:rPr>
              <a:t>Đường</a:t>
            </a:r>
            <a:r>
              <a:rPr lang="en-US" sz="2400" b="1" dirty="0" smtClean="0"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latin typeface="UTM Avo" panose="02040603050506020204" pitchFamily="18" charset="0"/>
              </a:rPr>
              <a:t>một</a:t>
            </a:r>
            <a:r>
              <a:rPr lang="en-US" sz="2400" b="1" dirty="0" smtClean="0"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latin typeface="UTM Avo" panose="02040603050506020204" pitchFamily="18" charset="0"/>
              </a:rPr>
              <a:t>chiều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7054"/>
            <a:ext cx="3924300" cy="308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5" y="2102390"/>
            <a:ext cx="2362200" cy="2133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52800" y="3169190"/>
            <a:ext cx="495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UTM Avo" panose="02040603050506020204" pitchFamily="18" charset="0"/>
              </a:rPr>
              <a:t>Biển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chỉ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dẫn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latin typeface="UTM Avo" panose="02040603050506020204" pitchFamily="18" charset="0"/>
              </a:rPr>
              <a:t>Bệnh</a:t>
            </a:r>
            <a:r>
              <a:rPr lang="en-US" sz="2400" b="1" dirty="0" smtClean="0"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latin typeface="UTM Avo" panose="02040603050506020204" pitchFamily="18" charset="0"/>
              </a:rPr>
              <a:t>viện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2050" name="Picture 2" descr="Biển báo cấm xe chở hàng nguy hiểm (Biển 106c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95" y="4495800"/>
            <a:ext cx="2210810" cy="216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848100" y="4724400"/>
            <a:ext cx="5638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UTM Avo" panose="02040603050506020204" pitchFamily="18" charset="0"/>
              </a:rPr>
              <a:t>Biển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báo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cấm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xe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chở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hàng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nguy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hiểm</a:t>
            </a:r>
            <a:r>
              <a:rPr lang="en-US" sz="2400" dirty="0" smtClean="0">
                <a:latin typeface="UTM Avo" panose="02040603050506020204" pitchFamily="18" charset="0"/>
              </a:rPr>
              <a:t>:</a:t>
            </a:r>
            <a:r>
              <a:rPr lang="vi-VN" sz="2400" b="1" dirty="0"/>
              <a:t>là biển báo giao thông báo đường cấm các xe chở hàng nguy hiểm</a:t>
            </a:r>
          </a:p>
          <a:p>
            <a:endParaRPr lang="en-US" sz="24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41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183</Words>
  <Application>Microsoft Office PowerPoint</Application>
  <PresentationFormat>On-screen Show (4:3)</PresentationFormat>
  <Paragraphs>16</Paragraphs>
  <Slides>10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1_Default Design</vt:lpstr>
      <vt:lpstr>GradientVTI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Admin</cp:lastModifiedBy>
  <cp:revision>147</cp:revision>
  <dcterms:created xsi:type="dcterms:W3CDTF">2002-01-01T10:07:35Z</dcterms:created>
  <dcterms:modified xsi:type="dcterms:W3CDTF">2021-11-05T07:45:49Z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