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72" r:id="rId3"/>
    <p:sldId id="296" r:id="rId4"/>
    <p:sldId id="294" r:id="rId5"/>
    <p:sldId id="277" r:id="rId6"/>
    <p:sldId id="278" r:id="rId7"/>
    <p:sldId id="279" r:id="rId8"/>
    <p:sldId id="280" r:id="rId9"/>
    <p:sldId id="295" r:id="rId10"/>
    <p:sldId id="281" r:id="rId11"/>
    <p:sldId id="275" r:id="rId12"/>
    <p:sldId id="282" r:id="rId13"/>
    <p:sldId id="289" r:id="rId14"/>
    <p:sldId id="293" r:id="rId15"/>
    <p:sldId id="291" r:id="rId16"/>
    <p:sldId id="297" r:id="rId17"/>
    <p:sldId id="273" r:id="rId18"/>
    <p:sldId id="287" r:id="rId19"/>
    <p:sldId id="29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06" autoAdjust="0"/>
    <p:restoredTop sz="94660"/>
  </p:normalViewPr>
  <p:slideViewPr>
    <p:cSldViewPr>
      <p:cViewPr>
        <p:scale>
          <a:sx n="78" d="100"/>
          <a:sy n="78" d="100"/>
        </p:scale>
        <p:origin x="-38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27FD61-E37E-4A6B-8191-EA731A73423F}" type="datetimeFigureOut">
              <a:rPr lang="en-US" smtClean="0"/>
              <a:t>10/30/2017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BC80D4-03A4-47F5-ADA6-A8594AD7C867}" type="slidenum">
              <a:rPr lang="en-US" smtClean="0"/>
              <a:t>‹#›</a:t>
            </a:fld>
            <a:endParaRPr lang="en-US"/>
          </a:p>
        </p:txBody>
      </p:sp>
    </p:spTree>
    <p:extLst>
      <p:ext uri="{BB962C8B-B14F-4D97-AF65-F5344CB8AC3E}">
        <p14:creationId xmlns:p14="http://schemas.microsoft.com/office/powerpoint/2010/main" val="105903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BC80D4-03A4-47F5-ADA6-A8594AD7C867}" type="slidenum">
              <a:rPr lang="en-US" smtClean="0"/>
              <a:t>18</a:t>
            </a:fld>
            <a:endParaRPr lang="en-US"/>
          </a:p>
        </p:txBody>
      </p:sp>
    </p:spTree>
    <p:extLst>
      <p:ext uri="{BB962C8B-B14F-4D97-AF65-F5344CB8AC3E}">
        <p14:creationId xmlns:p14="http://schemas.microsoft.com/office/powerpoint/2010/main" val="148115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audio" Target="noi%20trong%20len.MP3" TargetMode="Externa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52" name="noi trong len.MP3">
            <a:hlinkClick r:id="" action="ppaction://media"/>
          </p:cNvPr>
          <p:cNvPicPr>
            <a:picLocks noRot="1" noChangeAspect="1" noChangeArrowheads="1"/>
          </p:cNvPicPr>
          <p:nvPr>
            <a:audioFile r:link="rId1"/>
          </p:nvPr>
        </p:nvPicPr>
        <p:blipFill>
          <a:blip>
            <a:extLst>
              <a:ext uri="{28A0092B-C50C-407E-A947-70E740481C1C}">
                <a14:useLocalDpi xmlns:a14="http://schemas.microsoft.com/office/drawing/2010/main" val="0"/>
              </a:ext>
            </a:extLst>
          </a:blip>
          <a:srcRect/>
          <a:stretch>
            <a:fillRect/>
          </a:stretch>
        </p:blipFill>
        <p:spPr bwMode="auto">
          <a:xfrm>
            <a:off x="-457200" y="6096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06467" y="1600200"/>
            <a:ext cx="8303362"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CHÀO MỪNG QUÝ THẦY CÔ </a:t>
            </a:r>
          </a:p>
          <a:p>
            <a:pPr algn="ctr"/>
            <a:r>
              <a:rPr lang="en-US" sz="54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VỀ DỰ GIỜ LỚP </a:t>
            </a:r>
            <a:endParaRPr lang="en-US" sz="54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6" name="Picture 19"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0"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63500" y="5661025"/>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058150" y="-889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1"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8147050" y="5530849"/>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00400" y="3722688"/>
            <a:ext cx="3276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962400" y="4114799"/>
            <a:ext cx="481012" cy="646331"/>
          </a:xfrm>
          <a:prstGeom prst="rect">
            <a:avLst/>
          </a:prstGeom>
          <a:noFill/>
        </p:spPr>
        <p:txBody>
          <a:bodyPr wrap="square" rtlCol="0">
            <a:spAutoFit/>
          </a:bodyPr>
          <a:lstStyle/>
          <a:p>
            <a:r>
              <a:rPr lang="en-US" sz="3600" b="1">
                <a:solidFill>
                  <a:srgbClr val="FF0000"/>
                </a:solidFill>
              </a:rPr>
              <a:t>3</a:t>
            </a:r>
          </a:p>
        </p:txBody>
      </p:sp>
      <p:sp>
        <p:nvSpPr>
          <p:cNvPr id="14" name="TextBox 13"/>
          <p:cNvSpPr txBox="1"/>
          <p:nvPr/>
        </p:nvSpPr>
        <p:spPr>
          <a:xfrm>
            <a:off x="4807527" y="4013313"/>
            <a:ext cx="481012" cy="646331"/>
          </a:xfrm>
          <a:prstGeom prst="rect">
            <a:avLst/>
          </a:prstGeom>
          <a:noFill/>
        </p:spPr>
        <p:txBody>
          <a:bodyPr wrap="square" rtlCol="0">
            <a:spAutoFit/>
          </a:bodyPr>
          <a:lstStyle/>
          <a:p>
            <a:r>
              <a:rPr lang="en-US" sz="3600" b="1">
                <a:solidFill>
                  <a:srgbClr val="FF0000"/>
                </a:solidFill>
              </a:rPr>
              <a:t>2</a:t>
            </a:r>
          </a:p>
        </p:txBody>
      </p:sp>
    </p:spTree>
    <p:extLst>
      <p:ext uri="{BB962C8B-B14F-4D97-AF65-F5344CB8AC3E}">
        <p14:creationId xmlns:p14="http://schemas.microsoft.com/office/powerpoint/2010/main" val="252564831"/>
      </p:ext>
    </p:extLst>
  </p:cSld>
  <p:clrMapOvr>
    <a:masterClrMapping/>
  </p:clrMapOvr>
  <p:transition/>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6152"/>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9"/>
          <p:cNvSpPr txBox="1">
            <a:spLocks noChangeArrowheads="1"/>
          </p:cNvSpPr>
          <p:nvPr/>
        </p:nvSpPr>
        <p:spPr bwMode="auto">
          <a:xfrm>
            <a:off x="914400" y="2971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48" name="Text Box 11"/>
          <p:cNvSpPr txBox="1">
            <a:spLocks noChangeArrowheads="1"/>
          </p:cNvSpPr>
          <p:nvPr/>
        </p:nvSpPr>
        <p:spPr bwMode="auto">
          <a:xfrm>
            <a:off x="1447800" y="4724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49" name="Text Box 13"/>
          <p:cNvSpPr txBox="1">
            <a:spLocks noChangeArrowheads="1"/>
          </p:cNvSpPr>
          <p:nvPr/>
        </p:nvSpPr>
        <p:spPr bwMode="auto">
          <a:xfrm>
            <a:off x="2514600" y="472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0" name="Text Box 17"/>
          <p:cNvSpPr txBox="1">
            <a:spLocks noChangeArrowheads="1"/>
          </p:cNvSpPr>
          <p:nvPr/>
        </p:nvSpPr>
        <p:spPr bwMode="auto">
          <a:xfrm>
            <a:off x="2895600" y="3733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2" name="Text Box 25"/>
          <p:cNvSpPr txBox="1">
            <a:spLocks noChangeArrowheads="1"/>
          </p:cNvSpPr>
          <p:nvPr/>
        </p:nvSpPr>
        <p:spPr bwMode="auto">
          <a:xfrm>
            <a:off x="1828800" y="34290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5" name="Text Box 3"/>
          <p:cNvSpPr txBox="1">
            <a:spLocks noChangeArrowheads="1"/>
          </p:cNvSpPr>
          <p:nvPr/>
        </p:nvSpPr>
        <p:spPr bwMode="auto">
          <a:xfrm>
            <a:off x="1066800" y="-49213"/>
            <a:ext cx="7086600" cy="584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a:t>Thứ </a:t>
            </a:r>
            <a:r>
              <a:rPr lang="en-US" sz="3200" smtClean="0"/>
              <a:t>tư, </a:t>
            </a:r>
            <a:r>
              <a:rPr lang="en-US" sz="3200"/>
              <a:t>ngày 5</a:t>
            </a:r>
            <a:r>
              <a:rPr lang="en-US" sz="3200" smtClean="0"/>
              <a:t> </a:t>
            </a:r>
            <a:r>
              <a:rPr lang="en-US" sz="3200"/>
              <a:t>tháng </a:t>
            </a:r>
            <a:r>
              <a:rPr lang="en-US" sz="3200" smtClean="0"/>
              <a:t>10 </a:t>
            </a:r>
            <a:r>
              <a:rPr lang="en-US" sz="3200"/>
              <a:t>năm </a:t>
            </a:r>
            <a:r>
              <a:rPr lang="en-US" sz="3200" smtClean="0"/>
              <a:t>2016</a:t>
            </a:r>
            <a:endParaRPr lang="en-US" sz="3200"/>
          </a:p>
        </p:txBody>
      </p:sp>
      <p:sp>
        <p:nvSpPr>
          <p:cNvPr id="6156" name="Text Box 3"/>
          <p:cNvSpPr txBox="1">
            <a:spLocks noChangeArrowheads="1"/>
          </p:cNvSpPr>
          <p:nvPr/>
        </p:nvSpPr>
        <p:spPr bwMode="auto">
          <a:xfrm>
            <a:off x="2368550" y="438150"/>
            <a:ext cx="3651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7"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8" y="-17463"/>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26999" y="5772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40688" y="-128588"/>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077200" y="5656264"/>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0999" y="1017589"/>
            <a:ext cx="8305801" cy="1015663"/>
          </a:xfrm>
          <a:prstGeom prst="rect">
            <a:avLst/>
          </a:prstGeom>
        </p:spPr>
        <p:txBody>
          <a:bodyPr wrap="square">
            <a:spAutoFit/>
          </a:bodyPr>
          <a:lstStyle/>
          <a:p>
            <a:r>
              <a:rPr lang="en-US" sz="3200" b="1" smtClean="0">
                <a:solidFill>
                  <a:srgbClr val="FF0000"/>
                </a:solidFill>
                <a:latin typeface="Times New Roman" pitchFamily="18" charset="0"/>
                <a:cs typeface="Times New Roman" pitchFamily="18" charset="0"/>
              </a:rPr>
              <a:t>   Ôn </a:t>
            </a:r>
            <a:r>
              <a:rPr lang="en-US" sz="3200" b="1">
                <a:solidFill>
                  <a:srgbClr val="FF0000"/>
                </a:solidFill>
                <a:latin typeface="Times New Roman" pitchFamily="18" charset="0"/>
                <a:cs typeface="Times New Roman" pitchFamily="18" charset="0"/>
              </a:rPr>
              <a:t>về từ chỉ hoạt  động trạng thái. So </a:t>
            </a:r>
            <a:r>
              <a:rPr lang="en-US" sz="3200" b="1" smtClean="0">
                <a:solidFill>
                  <a:srgbClr val="FF0000"/>
                </a:solidFill>
                <a:latin typeface="Times New Roman" pitchFamily="18" charset="0"/>
                <a:cs typeface="Times New Roman" pitchFamily="18" charset="0"/>
              </a:rPr>
              <a:t>sánh</a:t>
            </a:r>
          </a:p>
          <a:p>
            <a:r>
              <a:rPr lang="en-US" sz="2800" u="sng" smtClean="0">
                <a:solidFill>
                  <a:srgbClr val="0070C0"/>
                </a:solidFill>
                <a:latin typeface="Times New Roman" pitchFamily="18" charset="0"/>
                <a:cs typeface="Times New Roman" pitchFamily="18" charset="0"/>
              </a:rPr>
              <a:t>Bài </a:t>
            </a:r>
            <a:r>
              <a:rPr lang="en-US" sz="2600" b="1" u="sng" smtClean="0">
                <a:solidFill>
                  <a:srgbClr val="0070C0"/>
                </a:solidFill>
                <a:latin typeface="Times New Roman" pitchFamily="18" charset="0"/>
                <a:cs typeface="Times New Roman" pitchFamily="18" charset="0"/>
              </a:rPr>
              <a:t>1</a:t>
            </a:r>
            <a:r>
              <a:rPr lang="en-US" sz="2600" b="1" smtClean="0">
                <a:solidFill>
                  <a:srgbClr val="0070C0"/>
                </a:solidFill>
                <a:latin typeface="Times New Roman" pitchFamily="18" charset="0"/>
                <a:cs typeface="Times New Roman" pitchFamily="18" charset="0"/>
              </a:rPr>
              <a:t>:</a:t>
            </a:r>
            <a:endParaRPr lang="en-US" sz="2600">
              <a:solidFill>
                <a:srgbClr val="0070C0"/>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538278748"/>
              </p:ext>
            </p:extLst>
          </p:nvPr>
        </p:nvGraphicFramePr>
        <p:xfrm>
          <a:off x="952500" y="2129125"/>
          <a:ext cx="7623175" cy="3383280"/>
        </p:xfrm>
        <a:graphic>
          <a:graphicData uri="http://schemas.openxmlformats.org/drawingml/2006/table">
            <a:tbl>
              <a:tblPr firstRow="1" bandRow="1"/>
              <a:tblGrid>
                <a:gridCol w="2858690"/>
                <a:gridCol w="1832495"/>
                <a:gridCol w="2931990"/>
              </a:tblGrid>
              <a:tr h="685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1" smtClean="0">
                          <a:solidFill>
                            <a:srgbClr val="FF0000"/>
                          </a:solidFill>
                          <a:latin typeface="Times New Roman" pitchFamily="18" charset="0"/>
                          <a:cs typeface="Times New Roman" pitchFamily="18" charset="0"/>
                        </a:rPr>
                        <a:t>Sự</a:t>
                      </a:r>
                      <a:r>
                        <a:rPr lang="en-US" sz="3200" b="1" baseline="0" smtClean="0">
                          <a:solidFill>
                            <a:srgbClr val="FF0000"/>
                          </a:solidFill>
                          <a:latin typeface="Times New Roman" pitchFamily="18" charset="0"/>
                          <a:cs typeface="Times New Roman" pitchFamily="18" charset="0"/>
                        </a:rPr>
                        <a:t> vật A</a:t>
                      </a:r>
                      <a:endParaRPr lang="en-US" sz="3200" b="1" smtClean="0">
                        <a:solidFill>
                          <a:srgbClr val="FF0000"/>
                        </a:solidFill>
                        <a:latin typeface="Times New Roman" pitchFamily="18" charset="0"/>
                        <a:cs typeface="Times New Roman" pitchFamily="18" charset="0"/>
                      </a:endParaRPr>
                    </a:p>
                  </a:txBody>
                  <a:tcPr/>
                </a:tc>
                <a:tc>
                  <a:txBody>
                    <a:bodyPr/>
                    <a:lstStyle/>
                    <a:p>
                      <a:pPr algn="ctr"/>
                      <a:r>
                        <a:rPr lang="en-US" sz="3200" b="1" smtClean="0">
                          <a:solidFill>
                            <a:srgbClr val="FF0000"/>
                          </a:solidFill>
                          <a:latin typeface="Times New Roman" pitchFamily="18" charset="0"/>
                          <a:cs typeface="Times New Roman" pitchFamily="18" charset="0"/>
                        </a:rPr>
                        <a:t>Từ</a:t>
                      </a:r>
                      <a:r>
                        <a:rPr lang="en-US" sz="3200" b="1" baseline="0" smtClean="0">
                          <a:solidFill>
                            <a:srgbClr val="FF0000"/>
                          </a:solidFill>
                          <a:latin typeface="Times New Roman" pitchFamily="18" charset="0"/>
                          <a:cs typeface="Times New Roman" pitchFamily="18" charset="0"/>
                        </a:rPr>
                        <a:t> so sánh</a:t>
                      </a:r>
                      <a:endParaRPr lang="en-US" sz="3200" b="1">
                        <a:solidFill>
                          <a:srgbClr val="FF0000"/>
                        </a:solidFill>
                        <a:latin typeface="Times New Roman" pitchFamily="18" charset="0"/>
                        <a:cs typeface="Times New Roman" pitchFamily="18" charset="0"/>
                      </a:endParaRPr>
                    </a:p>
                  </a:txBody>
                  <a:tcPr/>
                </a:tc>
                <a:tc>
                  <a:txBody>
                    <a:bodyPr/>
                    <a:lstStyle/>
                    <a:p>
                      <a:pPr algn="ctr"/>
                      <a:r>
                        <a:rPr lang="en-US" sz="3200" b="1" smtClean="0">
                          <a:solidFill>
                            <a:srgbClr val="FF0000"/>
                          </a:solidFill>
                          <a:latin typeface="Times New Roman" pitchFamily="18" charset="0"/>
                          <a:cs typeface="Times New Roman" pitchFamily="18" charset="0"/>
                        </a:rPr>
                        <a:t>Sự</a:t>
                      </a:r>
                      <a:r>
                        <a:rPr lang="en-US" sz="3200" b="1" baseline="0" smtClean="0">
                          <a:solidFill>
                            <a:srgbClr val="FF0000"/>
                          </a:solidFill>
                          <a:latin typeface="Times New Roman" pitchFamily="18" charset="0"/>
                          <a:cs typeface="Times New Roman" pitchFamily="18" charset="0"/>
                        </a:rPr>
                        <a:t> vật B</a:t>
                      </a:r>
                      <a:endParaRPr lang="en-US" sz="3200" b="1">
                        <a:solidFill>
                          <a:srgbClr val="FF0000"/>
                        </a:solidFill>
                        <a:latin typeface="Times New Roman" pitchFamily="18" charset="0"/>
                        <a:cs typeface="Times New Roman" pitchFamily="18" charset="0"/>
                      </a:endParaRPr>
                    </a:p>
                  </a:txBody>
                  <a:tcPr/>
                </a:tc>
              </a:tr>
              <a:tr h="370840">
                <a:tc>
                  <a:txBody>
                    <a:bodyPr/>
                    <a:lstStyle/>
                    <a:p>
                      <a:pPr algn="l"/>
                      <a:r>
                        <a:rPr lang="en-US" sz="3200" b="1" smtClean="0">
                          <a:solidFill>
                            <a:srgbClr val="FF0000"/>
                          </a:solidFill>
                          <a:latin typeface="Times New Roman" pitchFamily="18" charset="0"/>
                          <a:cs typeface="Times New Roman" pitchFamily="18" charset="0"/>
                        </a:rPr>
                        <a:t>M</a:t>
                      </a:r>
                      <a:r>
                        <a:rPr lang="en-US" sz="3200" b="1" smtClean="0">
                          <a:solidFill>
                            <a:srgbClr val="0070C0"/>
                          </a:solidFill>
                          <a:latin typeface="Times New Roman" pitchFamily="18" charset="0"/>
                          <a:cs typeface="Times New Roman" pitchFamily="18" charset="0"/>
                        </a:rPr>
                        <a:t>:a) </a:t>
                      </a:r>
                      <a:r>
                        <a:rPr lang="en-US" sz="3200" b="1" i="1" smtClean="0">
                          <a:solidFill>
                            <a:srgbClr val="0070C0"/>
                          </a:solidFill>
                          <a:latin typeface="Times New Roman" pitchFamily="18" charset="0"/>
                          <a:cs typeface="Times New Roman" pitchFamily="18" charset="0"/>
                        </a:rPr>
                        <a:t>Trẻ</a:t>
                      </a:r>
                      <a:r>
                        <a:rPr lang="en-US" sz="3200" b="1" i="1" baseline="0" smtClean="0">
                          <a:solidFill>
                            <a:srgbClr val="0070C0"/>
                          </a:solidFill>
                          <a:latin typeface="Times New Roman" pitchFamily="18" charset="0"/>
                          <a:cs typeface="Times New Roman" pitchFamily="18" charset="0"/>
                        </a:rPr>
                        <a:t> em</a:t>
                      </a:r>
                      <a:endParaRPr lang="en-US" sz="3200" b="1" i="1">
                        <a:solidFill>
                          <a:srgbClr val="0070C0"/>
                        </a:solidFill>
                        <a:latin typeface="Times New Roman" pitchFamily="18" charset="0"/>
                        <a:cs typeface="Times New Roman" pitchFamily="18" charset="0"/>
                      </a:endParaRPr>
                    </a:p>
                  </a:txBody>
                  <a:tcPr/>
                </a:tc>
                <a:tc>
                  <a:txBody>
                    <a:bodyPr/>
                    <a:lstStyle/>
                    <a:p>
                      <a:pPr algn="ctr"/>
                      <a:r>
                        <a:rPr lang="en-US" sz="3200" b="1" i="1" smtClean="0">
                          <a:solidFill>
                            <a:schemeClr val="tx1"/>
                          </a:solidFill>
                          <a:latin typeface="Times New Roman" pitchFamily="18" charset="0"/>
                          <a:cs typeface="Times New Roman" pitchFamily="18" charset="0"/>
                        </a:rPr>
                        <a:t>như</a:t>
                      </a:r>
                      <a:endParaRPr lang="en-US" sz="3200" b="1" i="1">
                        <a:solidFill>
                          <a:schemeClr val="tx1"/>
                        </a:solidFill>
                        <a:latin typeface="Times New Roman" pitchFamily="18" charset="0"/>
                        <a:cs typeface="Times New Roman" pitchFamily="18" charset="0"/>
                      </a:endParaRPr>
                    </a:p>
                  </a:txBody>
                  <a:tcPr/>
                </a:tc>
                <a:tc>
                  <a:txBody>
                    <a:bodyPr/>
                    <a:lstStyle/>
                    <a:p>
                      <a:pPr algn="l"/>
                      <a:r>
                        <a:rPr lang="en-US" sz="3200" b="1" i="1" smtClean="0">
                          <a:solidFill>
                            <a:srgbClr val="0070C0"/>
                          </a:solidFill>
                          <a:latin typeface="Times New Roman" pitchFamily="18" charset="0"/>
                          <a:cs typeface="Times New Roman" pitchFamily="18" charset="0"/>
                        </a:rPr>
                        <a:t>búp</a:t>
                      </a:r>
                      <a:r>
                        <a:rPr lang="en-US" sz="3200" b="1" i="1" baseline="0" smtClean="0">
                          <a:solidFill>
                            <a:srgbClr val="0070C0"/>
                          </a:solidFill>
                          <a:latin typeface="Times New Roman" pitchFamily="18" charset="0"/>
                          <a:cs typeface="Times New Roman" pitchFamily="18" charset="0"/>
                        </a:rPr>
                        <a:t> trên cành</a:t>
                      </a:r>
                      <a:endParaRPr lang="en-US" sz="3200" b="1" i="1">
                        <a:solidFill>
                          <a:srgbClr val="0070C0"/>
                        </a:solidFill>
                        <a:latin typeface="Times New Roman" pitchFamily="18" charset="0"/>
                        <a:cs typeface="Times New Roman" pitchFamily="18" charset="0"/>
                      </a:endParaRPr>
                    </a:p>
                  </a:txBody>
                  <a:tcPr/>
                </a:tc>
              </a:tr>
              <a:tr h="370840">
                <a:tc>
                  <a:txBody>
                    <a:bodyPr/>
                    <a:lstStyle/>
                    <a:p>
                      <a:pPr algn="l"/>
                      <a:r>
                        <a:rPr lang="en-US" sz="3200" b="1" smtClean="0">
                          <a:solidFill>
                            <a:srgbClr val="0070C0"/>
                          </a:solidFill>
                          <a:latin typeface="Times New Roman" pitchFamily="18" charset="0"/>
                          <a:cs typeface="Times New Roman" pitchFamily="18" charset="0"/>
                        </a:rPr>
                        <a:t>b) Ngôi nhà </a:t>
                      </a:r>
                      <a:endParaRPr lang="en-US" sz="3200" b="1">
                        <a:solidFill>
                          <a:srgbClr val="0070C0"/>
                        </a:solidFill>
                        <a:latin typeface="Times New Roman" pitchFamily="18" charset="0"/>
                        <a:cs typeface="Times New Roman" pitchFamily="18" charset="0"/>
                      </a:endParaRPr>
                    </a:p>
                  </a:txBody>
                  <a:tcPr/>
                </a:tc>
                <a:tc>
                  <a:txBody>
                    <a:bodyPr/>
                    <a:lstStyle/>
                    <a:p>
                      <a:pPr algn="l"/>
                      <a:endParaRPr lang="en-US" sz="3200" b="1">
                        <a:solidFill>
                          <a:schemeClr val="tx1"/>
                        </a:solidFill>
                        <a:latin typeface="Times New Roman" pitchFamily="18" charset="0"/>
                        <a:cs typeface="Times New Roman" pitchFamily="18" charset="0"/>
                      </a:endParaRPr>
                    </a:p>
                  </a:txBody>
                  <a:tcPr/>
                </a:tc>
                <a:tc>
                  <a:txBody>
                    <a:bodyPr/>
                    <a:lstStyle/>
                    <a:p>
                      <a:pPr algn="l"/>
                      <a:r>
                        <a:rPr lang="en-US" sz="3200" b="1" smtClean="0">
                          <a:solidFill>
                            <a:srgbClr val="0070C0"/>
                          </a:solidFill>
                          <a:latin typeface="Times New Roman" pitchFamily="18" charset="0"/>
                          <a:cs typeface="Times New Roman" pitchFamily="18" charset="0"/>
                        </a:rPr>
                        <a:t>trẻ nhỏ</a:t>
                      </a:r>
                      <a:endParaRPr lang="en-US" sz="3200" b="1">
                        <a:solidFill>
                          <a:srgbClr val="0070C0"/>
                        </a:solidFill>
                        <a:latin typeface="Times New Roman" pitchFamily="18" charset="0"/>
                        <a:cs typeface="Times New Roman" pitchFamily="18" charset="0"/>
                      </a:endParaRPr>
                    </a:p>
                  </a:txBody>
                  <a:tcPr/>
                </a:tc>
              </a:tr>
              <a:tr h="370840">
                <a:tc>
                  <a:txBody>
                    <a:bodyPr/>
                    <a:lstStyle/>
                    <a:p>
                      <a:pPr algn="l"/>
                      <a:r>
                        <a:rPr lang="en-US" sz="3200" b="1" smtClean="0">
                          <a:solidFill>
                            <a:srgbClr val="0070C0"/>
                          </a:solidFill>
                          <a:latin typeface="Times New Roman" pitchFamily="18" charset="0"/>
                          <a:cs typeface="Times New Roman" pitchFamily="18" charset="0"/>
                        </a:rPr>
                        <a:t>c) Cây</a:t>
                      </a:r>
                      <a:r>
                        <a:rPr lang="en-US" sz="3200" b="1" baseline="0" smtClean="0">
                          <a:solidFill>
                            <a:srgbClr val="0070C0"/>
                          </a:solidFill>
                          <a:latin typeface="Times New Roman" pitchFamily="18" charset="0"/>
                          <a:cs typeface="Times New Roman" pitchFamily="18" charset="0"/>
                        </a:rPr>
                        <a:t> pơ-mu</a:t>
                      </a:r>
                      <a:endParaRPr lang="en-US" sz="3200" b="1">
                        <a:solidFill>
                          <a:srgbClr val="0070C0"/>
                        </a:solidFill>
                        <a:latin typeface="Times New Roman" pitchFamily="18" charset="0"/>
                        <a:cs typeface="Times New Roman" pitchFamily="18" charset="0"/>
                      </a:endParaRPr>
                    </a:p>
                  </a:txBody>
                  <a:tcPr/>
                </a:tc>
                <a:tc>
                  <a:txBody>
                    <a:bodyPr/>
                    <a:lstStyle/>
                    <a:p>
                      <a:pPr algn="l"/>
                      <a:endParaRPr lang="en-US" sz="3200" b="1">
                        <a:solidFill>
                          <a:schemeClr val="tx1"/>
                        </a:solidFill>
                        <a:latin typeface="Times New Roman" pitchFamily="18" charset="0"/>
                        <a:cs typeface="Times New Roman" pitchFamily="18" charset="0"/>
                      </a:endParaRPr>
                    </a:p>
                  </a:txBody>
                  <a:tcPr/>
                </a:tc>
                <a:tc>
                  <a:txBody>
                    <a:bodyPr/>
                    <a:lstStyle/>
                    <a:p>
                      <a:pPr algn="l"/>
                      <a:r>
                        <a:rPr lang="en-US" sz="3200" b="1" smtClean="0">
                          <a:solidFill>
                            <a:srgbClr val="0070C0"/>
                          </a:solidFill>
                          <a:latin typeface="Times New Roman" pitchFamily="18" charset="0"/>
                          <a:cs typeface="Times New Roman" pitchFamily="18" charset="0"/>
                        </a:rPr>
                        <a:t>người lính</a:t>
                      </a:r>
                      <a:r>
                        <a:rPr lang="en-US" sz="3200" b="1" baseline="0" smtClean="0">
                          <a:solidFill>
                            <a:srgbClr val="0070C0"/>
                          </a:solidFill>
                          <a:latin typeface="Times New Roman" pitchFamily="18" charset="0"/>
                          <a:cs typeface="Times New Roman" pitchFamily="18" charset="0"/>
                        </a:rPr>
                        <a:t> canh</a:t>
                      </a:r>
                      <a:endParaRPr lang="en-US" sz="3200" b="1">
                        <a:solidFill>
                          <a:srgbClr val="0070C0"/>
                        </a:solidFill>
                        <a:latin typeface="Times New Roman" pitchFamily="18" charset="0"/>
                        <a:cs typeface="Times New Roman" pitchFamily="18" charset="0"/>
                      </a:endParaRPr>
                    </a:p>
                  </a:txBody>
                  <a:tcPr/>
                </a:tc>
              </a:tr>
              <a:tr h="370840">
                <a:tc>
                  <a:txBody>
                    <a:bodyPr/>
                    <a:lstStyle/>
                    <a:p>
                      <a:pPr algn="l"/>
                      <a:r>
                        <a:rPr lang="en-US" sz="3200" b="1" smtClean="0">
                          <a:solidFill>
                            <a:srgbClr val="0070C0"/>
                          </a:solidFill>
                          <a:latin typeface="Times New Roman" pitchFamily="18" charset="0"/>
                          <a:cs typeface="Times New Roman" pitchFamily="18" charset="0"/>
                        </a:rPr>
                        <a:t>d) Bà</a:t>
                      </a:r>
                      <a:endParaRPr lang="en-US" sz="3200" b="1">
                        <a:solidFill>
                          <a:srgbClr val="0070C0"/>
                        </a:solidFill>
                        <a:latin typeface="Times New Roman" pitchFamily="18" charset="0"/>
                        <a:cs typeface="Times New Roman" pitchFamily="18" charset="0"/>
                      </a:endParaRPr>
                    </a:p>
                  </a:txBody>
                  <a:tcPr/>
                </a:tc>
                <a:tc>
                  <a:txBody>
                    <a:bodyPr/>
                    <a:lstStyle/>
                    <a:p>
                      <a:pPr algn="l"/>
                      <a:endParaRPr lang="en-US" sz="3200" b="1">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smtClean="0">
                          <a:solidFill>
                            <a:srgbClr val="0070C0"/>
                          </a:solidFill>
                          <a:latin typeface="Times New Roman" pitchFamily="18" charset="0"/>
                          <a:cs typeface="Times New Roman" pitchFamily="18" charset="0"/>
                        </a:rPr>
                        <a:t>quả ngọt</a:t>
                      </a:r>
                    </a:p>
                  </a:txBody>
                  <a:tcPr/>
                </a:tc>
              </a:tr>
            </a:tbl>
          </a:graphicData>
        </a:graphic>
      </p:graphicFrame>
      <p:sp>
        <p:nvSpPr>
          <p:cNvPr id="4" name="TextBox 3"/>
          <p:cNvSpPr txBox="1"/>
          <p:nvPr/>
        </p:nvSpPr>
        <p:spPr>
          <a:xfrm>
            <a:off x="4305300" y="3802995"/>
            <a:ext cx="10287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như</a:t>
            </a:r>
            <a:endParaRPr lang="en-US" sz="2800" b="1">
              <a:latin typeface="Times New Roman" pitchFamily="18" charset="0"/>
              <a:cs typeface="Times New Roman" pitchFamily="18" charset="0"/>
            </a:endParaRPr>
          </a:p>
        </p:txBody>
      </p:sp>
      <p:sp>
        <p:nvSpPr>
          <p:cNvPr id="21" name="TextBox 20"/>
          <p:cNvSpPr txBox="1"/>
          <p:nvPr/>
        </p:nvSpPr>
        <p:spPr>
          <a:xfrm>
            <a:off x="4305300" y="4310340"/>
            <a:ext cx="10287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như</a:t>
            </a:r>
            <a:endParaRPr lang="en-US" sz="2800" b="1">
              <a:latin typeface="Times New Roman" pitchFamily="18" charset="0"/>
              <a:cs typeface="Times New Roman" pitchFamily="18" charset="0"/>
            </a:endParaRPr>
          </a:p>
        </p:txBody>
      </p:sp>
      <p:sp>
        <p:nvSpPr>
          <p:cNvPr id="22" name="TextBox 21"/>
          <p:cNvSpPr txBox="1"/>
          <p:nvPr/>
        </p:nvSpPr>
        <p:spPr>
          <a:xfrm>
            <a:off x="4305300" y="4886980"/>
            <a:ext cx="1028700" cy="523220"/>
          </a:xfrm>
          <a:prstGeom prst="rect">
            <a:avLst/>
          </a:prstGeom>
          <a:noFill/>
        </p:spPr>
        <p:txBody>
          <a:bodyPr wrap="square" rtlCol="0">
            <a:spAutoFit/>
          </a:bodyPr>
          <a:lstStyle/>
          <a:p>
            <a:r>
              <a:rPr lang="en-US" sz="2800" b="1">
                <a:latin typeface="Times New Roman" pitchFamily="18" charset="0"/>
                <a:cs typeface="Times New Roman" pitchFamily="18" charset="0"/>
              </a:rPr>
              <a:t>n</a:t>
            </a:r>
            <a:r>
              <a:rPr lang="en-US" sz="2800" b="1" smtClean="0">
                <a:latin typeface="Times New Roman" pitchFamily="18" charset="0"/>
                <a:cs typeface="Times New Roman" pitchFamily="18" charset="0"/>
              </a:rPr>
              <a:t>hư  </a:t>
            </a:r>
            <a:endParaRPr lang="en-US" sz="2800" b="1">
              <a:latin typeface="Times New Roman" pitchFamily="18" charset="0"/>
              <a:cs typeface="Times New Roman" pitchFamily="18" charset="0"/>
            </a:endParaRPr>
          </a:p>
        </p:txBody>
      </p:sp>
    </p:spTree>
    <p:extLst>
      <p:ext uri="{BB962C8B-B14F-4D97-AF65-F5344CB8AC3E}">
        <p14:creationId xmlns:p14="http://schemas.microsoft.com/office/powerpoint/2010/main" val="40680410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1">
                                            <p:txEl>
                                              <p:pRg st="0" end="0"/>
                                            </p:txEl>
                                          </p:spTgt>
                                        </p:tgtEl>
                                        <p:attrNameLst>
                                          <p:attrName>style.visibility</p:attrName>
                                        </p:attrNameLst>
                                      </p:cBhvr>
                                      <p:to>
                                        <p:strVal val="visible"/>
                                      </p:to>
                                    </p:set>
                                    <p:animEffect transition="in" filter="fade">
                                      <p:cBhvr>
                                        <p:cTn id="14" dur="1000"/>
                                        <p:tgtEl>
                                          <p:spTgt spid="21">
                                            <p:txEl>
                                              <p:pRg st="0" end="0"/>
                                            </p:txEl>
                                          </p:spTgt>
                                        </p:tgtEl>
                                      </p:cBhvr>
                                    </p:animEffect>
                                    <p:anim calcmode="lin" valueType="num">
                                      <p:cBhvr>
                                        <p:cTn id="15"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2">
                                            <p:txEl>
                                              <p:pRg st="0" end="0"/>
                                            </p:txEl>
                                          </p:spTgt>
                                        </p:tgtEl>
                                        <p:attrNameLst>
                                          <p:attrName>style.visibility</p:attrName>
                                        </p:attrNameLst>
                                      </p:cBhvr>
                                      <p:to>
                                        <p:strVal val="visible"/>
                                      </p:to>
                                    </p:set>
                                    <p:animEffect transition="in" filter="fade">
                                      <p:cBhvr>
                                        <p:cTn id="21" dur="1000"/>
                                        <p:tgtEl>
                                          <p:spTgt spid="22">
                                            <p:txEl>
                                              <p:pRg st="0" end="0"/>
                                            </p:txEl>
                                          </p:spTgt>
                                        </p:tgtEl>
                                      </p:cBhvr>
                                    </p:animEffect>
                                    <p:anim calcmode="lin" valueType="num">
                                      <p:cBhvr>
                                        <p:cTn id="22"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9"/>
          <p:cNvSpPr txBox="1">
            <a:spLocks noChangeArrowheads="1"/>
          </p:cNvSpPr>
          <p:nvPr/>
        </p:nvSpPr>
        <p:spPr bwMode="auto">
          <a:xfrm>
            <a:off x="914400" y="2971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48" name="Text Box 11"/>
          <p:cNvSpPr txBox="1">
            <a:spLocks noChangeArrowheads="1"/>
          </p:cNvSpPr>
          <p:nvPr/>
        </p:nvSpPr>
        <p:spPr bwMode="auto">
          <a:xfrm>
            <a:off x="1447800" y="4724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49" name="Text Box 13"/>
          <p:cNvSpPr txBox="1">
            <a:spLocks noChangeArrowheads="1"/>
          </p:cNvSpPr>
          <p:nvPr/>
        </p:nvSpPr>
        <p:spPr bwMode="auto">
          <a:xfrm>
            <a:off x="2514600" y="472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0" name="Text Box 17"/>
          <p:cNvSpPr txBox="1">
            <a:spLocks noChangeArrowheads="1"/>
          </p:cNvSpPr>
          <p:nvPr/>
        </p:nvSpPr>
        <p:spPr bwMode="auto">
          <a:xfrm>
            <a:off x="2895600" y="3733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2" name="Text Box 25"/>
          <p:cNvSpPr txBox="1">
            <a:spLocks noChangeArrowheads="1"/>
          </p:cNvSpPr>
          <p:nvPr/>
        </p:nvSpPr>
        <p:spPr bwMode="auto">
          <a:xfrm>
            <a:off x="1828800" y="34290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3" name="Text Box 27"/>
          <p:cNvSpPr txBox="1">
            <a:spLocks noChangeArrowheads="1"/>
          </p:cNvSpPr>
          <p:nvPr/>
        </p:nvSpPr>
        <p:spPr bwMode="auto">
          <a:xfrm>
            <a:off x="3886200" y="556260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a:latin typeface=".VnTime" pitchFamily="34" charset="0"/>
            </a:endParaRPr>
          </a:p>
        </p:txBody>
      </p:sp>
      <p:sp>
        <p:nvSpPr>
          <p:cNvPr id="6155" name="Text Box 3"/>
          <p:cNvSpPr txBox="1">
            <a:spLocks noChangeArrowheads="1"/>
          </p:cNvSpPr>
          <p:nvPr/>
        </p:nvSpPr>
        <p:spPr bwMode="auto">
          <a:xfrm>
            <a:off x="1066800" y="-49213"/>
            <a:ext cx="7086600" cy="584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a:t>Thứ </a:t>
            </a:r>
            <a:r>
              <a:rPr lang="en-US" sz="3200" smtClean="0"/>
              <a:t>tư, </a:t>
            </a:r>
            <a:r>
              <a:rPr lang="en-US" sz="3200"/>
              <a:t>ngày 5</a:t>
            </a:r>
            <a:r>
              <a:rPr lang="en-US" sz="3200" smtClean="0"/>
              <a:t> </a:t>
            </a:r>
            <a:r>
              <a:rPr lang="en-US" sz="3200"/>
              <a:t>tháng </a:t>
            </a:r>
            <a:r>
              <a:rPr lang="en-US" sz="3200" smtClean="0"/>
              <a:t>10 </a:t>
            </a:r>
            <a:r>
              <a:rPr lang="en-US" sz="3200"/>
              <a:t>năm </a:t>
            </a:r>
            <a:r>
              <a:rPr lang="en-US" sz="3200" smtClean="0"/>
              <a:t>2016</a:t>
            </a:r>
            <a:endParaRPr lang="en-US" sz="3200"/>
          </a:p>
        </p:txBody>
      </p:sp>
      <p:sp>
        <p:nvSpPr>
          <p:cNvPr id="6156" name="Text Box 3"/>
          <p:cNvSpPr txBox="1">
            <a:spLocks noChangeArrowheads="1"/>
          </p:cNvSpPr>
          <p:nvPr/>
        </p:nvSpPr>
        <p:spPr bwMode="auto">
          <a:xfrm>
            <a:off x="2368550" y="438150"/>
            <a:ext cx="3651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7"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75" y="127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28588" y="5751514"/>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50213" y="-98425"/>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077200" y="56832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0999" y="1017589"/>
            <a:ext cx="8305801" cy="1015663"/>
          </a:xfrm>
          <a:prstGeom prst="rect">
            <a:avLst/>
          </a:prstGeom>
        </p:spPr>
        <p:txBody>
          <a:bodyPr wrap="square">
            <a:spAutoFit/>
          </a:bodyPr>
          <a:lstStyle/>
          <a:p>
            <a:r>
              <a:rPr lang="en-US" sz="3200" b="1" smtClean="0">
                <a:solidFill>
                  <a:srgbClr val="FF0000"/>
                </a:solidFill>
                <a:latin typeface="Times New Roman" pitchFamily="18" charset="0"/>
                <a:cs typeface="Times New Roman" pitchFamily="18" charset="0"/>
              </a:rPr>
              <a:t>   Ôn </a:t>
            </a:r>
            <a:r>
              <a:rPr lang="en-US" sz="3200" b="1">
                <a:solidFill>
                  <a:srgbClr val="FF0000"/>
                </a:solidFill>
                <a:latin typeface="Times New Roman" pitchFamily="18" charset="0"/>
                <a:cs typeface="Times New Roman" pitchFamily="18" charset="0"/>
              </a:rPr>
              <a:t>về từ chỉ hoạt </a:t>
            </a:r>
            <a:r>
              <a:rPr lang="en-US" sz="3200" b="1" smtClean="0">
                <a:solidFill>
                  <a:srgbClr val="FF0000"/>
                </a:solidFill>
                <a:latin typeface="Times New Roman" pitchFamily="18" charset="0"/>
                <a:cs typeface="Times New Roman" pitchFamily="18" charset="0"/>
              </a:rPr>
              <a:t>động </a:t>
            </a:r>
            <a:r>
              <a:rPr lang="en-US" sz="3200" b="1">
                <a:solidFill>
                  <a:srgbClr val="FF0000"/>
                </a:solidFill>
                <a:latin typeface="Times New Roman" pitchFamily="18" charset="0"/>
                <a:cs typeface="Times New Roman" pitchFamily="18" charset="0"/>
              </a:rPr>
              <a:t>trạng thái. So </a:t>
            </a:r>
            <a:r>
              <a:rPr lang="en-US" sz="3200" b="1" smtClean="0">
                <a:solidFill>
                  <a:srgbClr val="FF0000"/>
                </a:solidFill>
                <a:latin typeface="Times New Roman" pitchFamily="18" charset="0"/>
                <a:cs typeface="Times New Roman" pitchFamily="18" charset="0"/>
              </a:rPr>
              <a:t>sánh</a:t>
            </a:r>
          </a:p>
          <a:p>
            <a:r>
              <a:rPr lang="en-US" sz="2800" u="sng" smtClean="0">
                <a:solidFill>
                  <a:srgbClr val="0070C0"/>
                </a:solidFill>
                <a:latin typeface="Times New Roman" pitchFamily="18" charset="0"/>
                <a:cs typeface="Times New Roman" pitchFamily="18" charset="0"/>
              </a:rPr>
              <a:t>Bài </a:t>
            </a:r>
            <a:r>
              <a:rPr lang="en-US" sz="2600" b="1" u="sng" smtClean="0">
                <a:solidFill>
                  <a:srgbClr val="0070C0"/>
                </a:solidFill>
                <a:latin typeface="Times New Roman" pitchFamily="18" charset="0"/>
                <a:cs typeface="Times New Roman" pitchFamily="18" charset="0"/>
              </a:rPr>
              <a:t>1</a:t>
            </a:r>
            <a:r>
              <a:rPr lang="en-US" sz="2600" b="1" smtClean="0">
                <a:solidFill>
                  <a:srgbClr val="0070C0"/>
                </a:solidFill>
                <a:latin typeface="Times New Roman" pitchFamily="18" charset="0"/>
                <a:cs typeface="Times New Roman" pitchFamily="18" charset="0"/>
              </a:rPr>
              <a:t>:</a:t>
            </a:r>
            <a:endParaRPr lang="en-US" sz="2600">
              <a:solidFill>
                <a:srgbClr val="0070C0"/>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27821334"/>
              </p:ext>
            </p:extLst>
          </p:nvPr>
        </p:nvGraphicFramePr>
        <p:xfrm>
          <a:off x="1104900" y="2225040"/>
          <a:ext cx="7162800" cy="2590800"/>
        </p:xfrm>
        <a:graphic>
          <a:graphicData uri="http://schemas.openxmlformats.org/drawingml/2006/table">
            <a:tbl>
              <a:tblPr firstRow="1" bandRow="1"/>
              <a:tblGrid>
                <a:gridCol w="2032000"/>
                <a:gridCol w="2501900"/>
                <a:gridCol w="2628900"/>
              </a:tblGrid>
              <a:tr h="370840">
                <a:tc>
                  <a:txBody>
                    <a:bodyPr/>
                    <a:lstStyle/>
                    <a:p>
                      <a:pPr algn="ctr"/>
                      <a:r>
                        <a:rPr lang="en-US" sz="2800" b="1" smtClean="0">
                          <a:latin typeface="Times New Roman" pitchFamily="18" charset="0"/>
                          <a:cs typeface="Times New Roman" pitchFamily="18" charset="0"/>
                        </a:rPr>
                        <a:t>Câu</a:t>
                      </a:r>
                      <a:endParaRPr lang="en-US" sz="2800" b="1">
                        <a:latin typeface="Times New Roman" pitchFamily="18" charset="0"/>
                        <a:cs typeface="Times New Roman" pitchFamily="18" charset="0"/>
                      </a:endParaRPr>
                    </a:p>
                  </a:txBody>
                  <a:tcPr/>
                </a:tc>
                <a:tc>
                  <a:txBody>
                    <a:bodyPr/>
                    <a:lstStyle/>
                    <a:p>
                      <a:pPr algn="ctr"/>
                      <a:r>
                        <a:rPr lang="en-US" sz="2800" b="1" smtClean="0">
                          <a:latin typeface="Times New Roman" pitchFamily="18" charset="0"/>
                          <a:cs typeface="Times New Roman" pitchFamily="18" charset="0"/>
                        </a:rPr>
                        <a:t>Sự</a:t>
                      </a:r>
                      <a:r>
                        <a:rPr lang="en-US" sz="2800" b="1" baseline="0" smtClean="0">
                          <a:latin typeface="Times New Roman" pitchFamily="18" charset="0"/>
                          <a:cs typeface="Times New Roman" pitchFamily="18" charset="0"/>
                        </a:rPr>
                        <a:t> vật</a:t>
                      </a:r>
                      <a:endParaRPr lang="en-US" sz="2800" b="1">
                        <a:latin typeface="Times New Roman" pitchFamily="18" charset="0"/>
                        <a:cs typeface="Times New Roman" pitchFamily="18" charset="0"/>
                      </a:endParaRPr>
                    </a:p>
                  </a:txBody>
                  <a:tcPr/>
                </a:tc>
                <a:tc>
                  <a:txBody>
                    <a:bodyPr/>
                    <a:lstStyle/>
                    <a:p>
                      <a:pPr algn="ctr"/>
                      <a:r>
                        <a:rPr lang="en-US" sz="2800" b="1" smtClean="0">
                          <a:latin typeface="Times New Roman" pitchFamily="18" charset="0"/>
                          <a:cs typeface="Times New Roman" pitchFamily="18" charset="0"/>
                        </a:rPr>
                        <a:t>Con người</a:t>
                      </a:r>
                      <a:endParaRPr lang="en-US" sz="2800" b="1">
                        <a:latin typeface="Times New Roman" pitchFamily="18" charset="0"/>
                        <a:cs typeface="Times New Roman" pitchFamily="18" charset="0"/>
                      </a:endParaRPr>
                    </a:p>
                  </a:txBody>
                  <a:tcPr/>
                </a:tc>
              </a:tr>
              <a:tr h="370840">
                <a:tc>
                  <a:txBody>
                    <a:bodyPr/>
                    <a:lstStyle/>
                    <a:p>
                      <a:pPr algn="ctr"/>
                      <a:r>
                        <a:rPr lang="en-US" sz="2800" b="1" smtClean="0">
                          <a:solidFill>
                            <a:srgbClr val="0070C0"/>
                          </a:solidFill>
                          <a:latin typeface="Times New Roman" pitchFamily="18" charset="0"/>
                          <a:cs typeface="Times New Roman" pitchFamily="18" charset="0"/>
                        </a:rPr>
                        <a:t>a</a:t>
                      </a:r>
                      <a:endParaRPr lang="en-US" sz="2800" b="1">
                        <a:solidFill>
                          <a:srgbClr val="0070C0"/>
                        </a:solidFill>
                        <a:latin typeface="Times New Roman" pitchFamily="18" charset="0"/>
                        <a:cs typeface="Times New Roman" pitchFamily="18" charset="0"/>
                      </a:endParaRPr>
                    </a:p>
                  </a:txBody>
                  <a:tcPr/>
                </a:tc>
                <a:tc>
                  <a:txBody>
                    <a:bodyPr/>
                    <a:lstStyle/>
                    <a:p>
                      <a:pPr algn="ctr"/>
                      <a:endParaRPr lang="en-US" sz="2800" b="1">
                        <a:solidFill>
                          <a:srgbClr val="0070C0"/>
                        </a:solidFill>
                        <a:latin typeface="Times New Roman" pitchFamily="18" charset="0"/>
                        <a:cs typeface="Times New Roman" pitchFamily="18" charset="0"/>
                      </a:endParaRPr>
                    </a:p>
                  </a:txBody>
                  <a:tcPr/>
                </a:tc>
                <a:tc>
                  <a:txBody>
                    <a:bodyPr/>
                    <a:lstStyle/>
                    <a:p>
                      <a:pPr algn="ctr"/>
                      <a:endParaRPr lang="en-US" sz="2800" b="1">
                        <a:solidFill>
                          <a:srgbClr val="0070C0"/>
                        </a:solidFill>
                        <a:latin typeface="Times New Roman" pitchFamily="18" charset="0"/>
                        <a:cs typeface="Times New Roman" pitchFamily="18" charset="0"/>
                      </a:endParaRPr>
                    </a:p>
                  </a:txBody>
                  <a:tcPr/>
                </a:tc>
              </a:tr>
              <a:tr h="370840">
                <a:tc>
                  <a:txBody>
                    <a:bodyPr/>
                    <a:lstStyle/>
                    <a:p>
                      <a:pPr algn="ctr"/>
                      <a:r>
                        <a:rPr lang="en-US" sz="2800" b="1" smtClean="0">
                          <a:solidFill>
                            <a:srgbClr val="0070C0"/>
                          </a:solidFill>
                          <a:latin typeface="Times New Roman" pitchFamily="18" charset="0"/>
                          <a:cs typeface="Times New Roman" pitchFamily="18" charset="0"/>
                        </a:rPr>
                        <a:t>b</a:t>
                      </a:r>
                      <a:endParaRPr lang="en-US" sz="2800" b="1">
                        <a:solidFill>
                          <a:srgbClr val="0070C0"/>
                        </a:solidFill>
                        <a:latin typeface="Times New Roman" pitchFamily="18" charset="0"/>
                        <a:cs typeface="Times New Roman" pitchFamily="18" charset="0"/>
                      </a:endParaRPr>
                    </a:p>
                  </a:txBody>
                  <a:tcPr/>
                </a:tc>
                <a:tc>
                  <a:txBody>
                    <a:bodyPr/>
                    <a:lstStyle/>
                    <a:p>
                      <a:pPr algn="ctr"/>
                      <a:endParaRPr lang="en-US" sz="2800" b="1">
                        <a:solidFill>
                          <a:srgbClr val="0070C0"/>
                        </a:solidFill>
                        <a:latin typeface="Times New Roman" pitchFamily="18" charset="0"/>
                        <a:cs typeface="Times New Roman" pitchFamily="18" charset="0"/>
                      </a:endParaRPr>
                    </a:p>
                  </a:txBody>
                  <a:tcPr/>
                </a:tc>
                <a:tc>
                  <a:txBody>
                    <a:bodyPr/>
                    <a:lstStyle/>
                    <a:p>
                      <a:pPr algn="ctr"/>
                      <a:endParaRPr lang="en-US" sz="2800" b="1">
                        <a:solidFill>
                          <a:srgbClr val="0070C0"/>
                        </a:solidFill>
                        <a:latin typeface="Times New Roman" pitchFamily="18" charset="0"/>
                        <a:cs typeface="Times New Roman" pitchFamily="18" charset="0"/>
                      </a:endParaRPr>
                    </a:p>
                  </a:txBody>
                  <a:tcPr/>
                </a:tc>
              </a:tr>
              <a:tr h="370840">
                <a:tc>
                  <a:txBody>
                    <a:bodyPr/>
                    <a:lstStyle/>
                    <a:p>
                      <a:pPr algn="ctr"/>
                      <a:r>
                        <a:rPr lang="en-US" sz="2800" b="1" smtClean="0">
                          <a:solidFill>
                            <a:srgbClr val="0070C0"/>
                          </a:solidFill>
                          <a:latin typeface="Times New Roman" pitchFamily="18" charset="0"/>
                          <a:cs typeface="Times New Roman" pitchFamily="18" charset="0"/>
                        </a:rPr>
                        <a:t>c</a:t>
                      </a:r>
                      <a:endParaRPr lang="en-US" sz="2800" b="1">
                        <a:solidFill>
                          <a:srgbClr val="0070C0"/>
                        </a:solidFill>
                        <a:latin typeface="Times New Roman" pitchFamily="18" charset="0"/>
                        <a:cs typeface="Times New Roman" pitchFamily="18" charset="0"/>
                      </a:endParaRPr>
                    </a:p>
                  </a:txBody>
                  <a:tcPr/>
                </a:tc>
                <a:tc>
                  <a:txBody>
                    <a:bodyPr/>
                    <a:lstStyle/>
                    <a:p>
                      <a:pPr algn="ctr"/>
                      <a:endParaRPr lang="en-US" sz="2800" b="1">
                        <a:solidFill>
                          <a:srgbClr val="0070C0"/>
                        </a:solidFill>
                        <a:latin typeface="Times New Roman" pitchFamily="18" charset="0"/>
                        <a:cs typeface="Times New Roman" pitchFamily="18" charset="0"/>
                      </a:endParaRPr>
                    </a:p>
                  </a:txBody>
                  <a:tcPr/>
                </a:tc>
                <a:tc>
                  <a:txBody>
                    <a:bodyPr/>
                    <a:lstStyle/>
                    <a:p>
                      <a:pPr algn="ctr"/>
                      <a:endParaRPr lang="en-US" sz="2800" b="1">
                        <a:solidFill>
                          <a:srgbClr val="0070C0"/>
                        </a:solidFill>
                        <a:latin typeface="Times New Roman" pitchFamily="18" charset="0"/>
                        <a:cs typeface="Times New Roman" pitchFamily="18" charset="0"/>
                      </a:endParaRPr>
                    </a:p>
                  </a:txBody>
                  <a:tcPr/>
                </a:tc>
              </a:tr>
              <a:tr h="370840">
                <a:tc>
                  <a:txBody>
                    <a:bodyPr/>
                    <a:lstStyle/>
                    <a:p>
                      <a:pPr algn="ctr"/>
                      <a:r>
                        <a:rPr lang="en-US" sz="2800" b="1" smtClean="0">
                          <a:solidFill>
                            <a:srgbClr val="0070C0"/>
                          </a:solidFill>
                          <a:latin typeface="Times New Roman" pitchFamily="18" charset="0"/>
                          <a:cs typeface="Times New Roman" pitchFamily="18" charset="0"/>
                        </a:rPr>
                        <a:t>d</a:t>
                      </a:r>
                      <a:endParaRPr lang="en-US" sz="2800" b="1">
                        <a:solidFill>
                          <a:srgbClr val="0070C0"/>
                        </a:solidFill>
                        <a:latin typeface="Times New Roman" pitchFamily="18" charset="0"/>
                        <a:cs typeface="Times New Roman" pitchFamily="18" charset="0"/>
                      </a:endParaRPr>
                    </a:p>
                  </a:txBody>
                  <a:tcPr/>
                </a:tc>
                <a:tc>
                  <a:txBody>
                    <a:bodyPr/>
                    <a:lstStyle/>
                    <a:p>
                      <a:pPr algn="ctr"/>
                      <a:endParaRPr lang="en-US" sz="2800" b="1">
                        <a:solidFill>
                          <a:srgbClr val="0070C0"/>
                        </a:solidFill>
                        <a:latin typeface="Times New Roman" pitchFamily="18" charset="0"/>
                        <a:cs typeface="Times New Roman" pitchFamily="18" charset="0"/>
                      </a:endParaRPr>
                    </a:p>
                  </a:txBody>
                  <a:tcPr/>
                </a:tc>
                <a:tc>
                  <a:txBody>
                    <a:bodyPr/>
                    <a:lstStyle/>
                    <a:p>
                      <a:pPr algn="ctr"/>
                      <a:endParaRPr lang="en-US" sz="2800" b="1">
                        <a:solidFill>
                          <a:srgbClr val="0070C0"/>
                        </a:solidFill>
                        <a:latin typeface="Times New Roman" pitchFamily="18" charset="0"/>
                        <a:cs typeface="Times New Roman" pitchFamily="18" charset="0"/>
                      </a:endParaRPr>
                    </a:p>
                  </a:txBody>
                  <a:tcPr/>
                </a:tc>
              </a:tr>
            </a:tbl>
          </a:graphicData>
        </a:graphic>
      </p:graphicFrame>
      <p:sp>
        <p:nvSpPr>
          <p:cNvPr id="3" name="TextBox 2"/>
          <p:cNvSpPr txBox="1"/>
          <p:nvPr/>
        </p:nvSpPr>
        <p:spPr>
          <a:xfrm>
            <a:off x="3143250" y="2710190"/>
            <a:ext cx="2343150" cy="523220"/>
          </a:xfrm>
          <a:prstGeom prst="rect">
            <a:avLst/>
          </a:prstGeom>
          <a:noFill/>
        </p:spPr>
        <p:txBody>
          <a:bodyPr wrap="square" rtlCol="0">
            <a:spAutoFit/>
          </a:bodyPr>
          <a:lstStyle/>
          <a:p>
            <a:pPr algn="ctr"/>
            <a:r>
              <a:rPr lang="en-US" sz="2800" b="1">
                <a:solidFill>
                  <a:srgbClr val="0070C0"/>
                </a:solidFill>
                <a:latin typeface="Times New Roman" pitchFamily="18" charset="0"/>
                <a:cs typeface="Times New Roman" pitchFamily="18" charset="0"/>
              </a:rPr>
              <a:t>búp trên cành</a:t>
            </a:r>
          </a:p>
        </p:txBody>
      </p:sp>
      <p:sp>
        <p:nvSpPr>
          <p:cNvPr id="4" name="TextBox 3"/>
          <p:cNvSpPr txBox="1"/>
          <p:nvPr/>
        </p:nvSpPr>
        <p:spPr>
          <a:xfrm>
            <a:off x="6019800" y="2710190"/>
            <a:ext cx="1600200" cy="523220"/>
          </a:xfrm>
          <a:prstGeom prst="rect">
            <a:avLst/>
          </a:prstGeom>
          <a:noFill/>
        </p:spPr>
        <p:txBody>
          <a:bodyPr wrap="square" rtlCol="0">
            <a:spAutoFit/>
          </a:bodyPr>
          <a:lstStyle/>
          <a:p>
            <a:pPr algn="ctr"/>
            <a:r>
              <a:rPr lang="en-US" sz="2800" b="1">
                <a:solidFill>
                  <a:srgbClr val="0070C0"/>
                </a:solidFill>
                <a:latin typeface="Times New Roman" pitchFamily="18" charset="0"/>
                <a:cs typeface="Times New Roman" pitchFamily="18" charset="0"/>
              </a:rPr>
              <a:t>trẻ em</a:t>
            </a:r>
          </a:p>
        </p:txBody>
      </p:sp>
      <p:sp>
        <p:nvSpPr>
          <p:cNvPr id="5" name="TextBox 4"/>
          <p:cNvSpPr txBox="1"/>
          <p:nvPr/>
        </p:nvSpPr>
        <p:spPr>
          <a:xfrm>
            <a:off x="3352800" y="3242935"/>
            <a:ext cx="2095500" cy="523220"/>
          </a:xfrm>
          <a:prstGeom prst="rect">
            <a:avLst/>
          </a:prstGeom>
          <a:noFill/>
        </p:spPr>
        <p:txBody>
          <a:bodyPr wrap="square" rtlCol="0">
            <a:spAutoFit/>
          </a:bodyPr>
          <a:lstStyle/>
          <a:p>
            <a:pPr algn="ctr"/>
            <a:r>
              <a:rPr lang="en-US" sz="2800" b="1">
                <a:solidFill>
                  <a:srgbClr val="0070C0"/>
                </a:solidFill>
                <a:latin typeface="Times New Roman" pitchFamily="18" charset="0"/>
                <a:cs typeface="Times New Roman" pitchFamily="18" charset="0"/>
              </a:rPr>
              <a:t>ngôi nhà</a:t>
            </a:r>
          </a:p>
        </p:txBody>
      </p:sp>
      <p:sp>
        <p:nvSpPr>
          <p:cNvPr id="8" name="TextBox 7"/>
          <p:cNvSpPr txBox="1"/>
          <p:nvPr/>
        </p:nvSpPr>
        <p:spPr>
          <a:xfrm>
            <a:off x="3352800" y="3794730"/>
            <a:ext cx="2057400" cy="523220"/>
          </a:xfrm>
          <a:prstGeom prst="rect">
            <a:avLst/>
          </a:prstGeom>
          <a:noFill/>
        </p:spPr>
        <p:txBody>
          <a:bodyPr wrap="square" rtlCol="0">
            <a:spAutoFit/>
          </a:bodyPr>
          <a:lstStyle/>
          <a:p>
            <a:pPr algn="ctr"/>
            <a:r>
              <a:rPr lang="en-US" sz="2800" b="1">
                <a:solidFill>
                  <a:srgbClr val="0070C0"/>
                </a:solidFill>
                <a:latin typeface="Times New Roman" pitchFamily="18" charset="0"/>
                <a:cs typeface="Times New Roman" pitchFamily="18" charset="0"/>
              </a:rPr>
              <a:t>cây pơ-mu</a:t>
            </a:r>
          </a:p>
        </p:txBody>
      </p:sp>
      <p:sp>
        <p:nvSpPr>
          <p:cNvPr id="9" name="TextBox 8"/>
          <p:cNvSpPr txBox="1"/>
          <p:nvPr/>
        </p:nvSpPr>
        <p:spPr>
          <a:xfrm>
            <a:off x="5638801" y="3794730"/>
            <a:ext cx="2590800" cy="523220"/>
          </a:xfrm>
          <a:prstGeom prst="rect">
            <a:avLst/>
          </a:prstGeom>
          <a:noFill/>
        </p:spPr>
        <p:txBody>
          <a:bodyPr wrap="square" rtlCol="0">
            <a:spAutoFit/>
          </a:bodyPr>
          <a:lstStyle/>
          <a:p>
            <a:pPr algn="ctr"/>
            <a:r>
              <a:rPr lang="en-US" sz="2800" b="1">
                <a:solidFill>
                  <a:srgbClr val="0070C0"/>
                </a:solidFill>
                <a:latin typeface="Times New Roman" pitchFamily="18" charset="0"/>
                <a:cs typeface="Times New Roman" pitchFamily="18" charset="0"/>
              </a:rPr>
              <a:t>người lính canh</a:t>
            </a:r>
          </a:p>
        </p:txBody>
      </p:sp>
      <p:sp>
        <p:nvSpPr>
          <p:cNvPr id="10" name="TextBox 9"/>
          <p:cNvSpPr txBox="1"/>
          <p:nvPr/>
        </p:nvSpPr>
        <p:spPr>
          <a:xfrm>
            <a:off x="3467100" y="4317950"/>
            <a:ext cx="1676400" cy="523220"/>
          </a:xfrm>
          <a:prstGeom prst="rect">
            <a:avLst/>
          </a:prstGeom>
          <a:noFill/>
        </p:spPr>
        <p:txBody>
          <a:bodyPr wrap="square" rtlCol="0">
            <a:spAutoFit/>
          </a:bodyPr>
          <a:lstStyle/>
          <a:p>
            <a:pPr algn="ctr"/>
            <a:r>
              <a:rPr lang="en-US" sz="2800" b="1">
                <a:solidFill>
                  <a:srgbClr val="0070C0"/>
                </a:solidFill>
                <a:latin typeface="Times New Roman" pitchFamily="18" charset="0"/>
                <a:cs typeface="Times New Roman" pitchFamily="18" charset="0"/>
              </a:rPr>
              <a:t>quả ngọt</a:t>
            </a:r>
          </a:p>
        </p:txBody>
      </p:sp>
      <p:sp>
        <p:nvSpPr>
          <p:cNvPr id="11" name="TextBox 10"/>
          <p:cNvSpPr txBox="1"/>
          <p:nvPr/>
        </p:nvSpPr>
        <p:spPr>
          <a:xfrm>
            <a:off x="6115050" y="4317950"/>
            <a:ext cx="1752600" cy="523220"/>
          </a:xfrm>
          <a:prstGeom prst="rect">
            <a:avLst/>
          </a:prstGeom>
          <a:noFill/>
        </p:spPr>
        <p:txBody>
          <a:bodyPr wrap="square" rtlCol="0">
            <a:spAutoFit/>
          </a:bodyPr>
          <a:lstStyle/>
          <a:p>
            <a:pPr algn="ctr"/>
            <a:r>
              <a:rPr lang="en-US" sz="2800" b="1">
                <a:solidFill>
                  <a:srgbClr val="0070C0"/>
                </a:solidFill>
                <a:latin typeface="Times New Roman" pitchFamily="18" charset="0"/>
                <a:cs typeface="Times New Roman" pitchFamily="18" charset="0"/>
              </a:rPr>
              <a:t>Bà</a:t>
            </a:r>
          </a:p>
        </p:txBody>
      </p:sp>
      <p:sp>
        <p:nvSpPr>
          <p:cNvPr id="12" name="TextBox 11"/>
          <p:cNvSpPr txBox="1"/>
          <p:nvPr/>
        </p:nvSpPr>
        <p:spPr>
          <a:xfrm>
            <a:off x="5791199" y="3242935"/>
            <a:ext cx="2076451" cy="523220"/>
          </a:xfrm>
          <a:prstGeom prst="rect">
            <a:avLst/>
          </a:prstGeom>
          <a:noFill/>
        </p:spPr>
        <p:txBody>
          <a:bodyPr wrap="square" rtlCol="0">
            <a:spAutoFit/>
          </a:bodyPr>
          <a:lstStyle/>
          <a:p>
            <a:pPr algn="ctr"/>
            <a:r>
              <a:rPr lang="en-US" sz="2800" b="1">
                <a:solidFill>
                  <a:srgbClr val="0070C0"/>
                </a:solidFill>
                <a:latin typeface="Times New Roman" pitchFamily="18" charset="0"/>
                <a:cs typeface="Times New Roman" pitchFamily="18" charset="0"/>
              </a:rPr>
              <a:t>trẻ nhỏ</a:t>
            </a:r>
          </a:p>
        </p:txBody>
      </p:sp>
    </p:spTree>
    <p:extLst>
      <p:ext uri="{BB962C8B-B14F-4D97-AF65-F5344CB8AC3E}">
        <p14:creationId xmlns:p14="http://schemas.microsoft.com/office/powerpoint/2010/main" val="24082570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fade">
                                      <p:cBhvr>
                                        <p:cTn id="21" dur="1000"/>
                                        <p:tgtEl>
                                          <p:spTgt spid="5">
                                            <p:txEl>
                                              <p:pRg st="0" end="0"/>
                                            </p:txEl>
                                          </p:spTgt>
                                        </p:tgtEl>
                                      </p:cBhvr>
                                    </p:animEffect>
                                    <p:anim calcmode="lin" valueType="num">
                                      <p:cBhvr>
                                        <p:cTn id="2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
                                            <p:txEl>
                                              <p:pRg st="0" end="0"/>
                                            </p:txEl>
                                          </p:spTgt>
                                        </p:tgtEl>
                                        <p:attrNameLst>
                                          <p:attrName>style.visibility</p:attrName>
                                        </p:attrNameLst>
                                      </p:cBhvr>
                                      <p:to>
                                        <p:strVal val="visible"/>
                                      </p:to>
                                    </p:set>
                                    <p:animEffect transition="in" filter="fade">
                                      <p:cBhvr>
                                        <p:cTn id="28" dur="1000"/>
                                        <p:tgtEl>
                                          <p:spTgt spid="12">
                                            <p:txEl>
                                              <p:pRg st="0" end="0"/>
                                            </p:txEl>
                                          </p:spTgt>
                                        </p:tgtEl>
                                      </p:cBhvr>
                                    </p:animEffect>
                                    <p:anim calcmode="lin" valueType="num">
                                      <p:cBhvr>
                                        <p:cTn id="29"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Effect transition="in" filter="fade">
                                      <p:cBhvr>
                                        <p:cTn id="35" dur="1000"/>
                                        <p:tgtEl>
                                          <p:spTgt spid="8">
                                            <p:txEl>
                                              <p:pRg st="0" end="0"/>
                                            </p:txEl>
                                          </p:spTgt>
                                        </p:tgtEl>
                                      </p:cBhvr>
                                    </p:animEffect>
                                    <p:anim calcmode="lin" valueType="num">
                                      <p:cBhvr>
                                        <p:cTn id="36"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1000"/>
                                        <p:tgtEl>
                                          <p:spTgt spid="9">
                                            <p:txEl>
                                              <p:pRg st="0" end="0"/>
                                            </p:txEl>
                                          </p:spTgt>
                                        </p:tgtEl>
                                      </p:cBhvr>
                                    </p:animEffect>
                                    <p:anim calcmode="lin" valueType="num">
                                      <p:cBhvr>
                                        <p:cTn id="4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0">
                                            <p:txEl>
                                              <p:pRg st="0" end="0"/>
                                            </p:txEl>
                                          </p:spTgt>
                                        </p:tgtEl>
                                        <p:attrNameLst>
                                          <p:attrName>style.visibility</p:attrName>
                                        </p:attrNameLst>
                                      </p:cBhvr>
                                      <p:to>
                                        <p:strVal val="visible"/>
                                      </p:to>
                                    </p:set>
                                    <p:animEffect transition="in" filter="fade">
                                      <p:cBhvr>
                                        <p:cTn id="49" dur="1000"/>
                                        <p:tgtEl>
                                          <p:spTgt spid="10">
                                            <p:txEl>
                                              <p:pRg st="0" end="0"/>
                                            </p:txEl>
                                          </p:spTgt>
                                        </p:tgtEl>
                                      </p:cBhvr>
                                    </p:animEffect>
                                    <p:anim calcmode="lin" valueType="num">
                                      <p:cBhvr>
                                        <p:cTn id="50"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1">
                                            <p:txEl>
                                              <p:pRg st="0" end="0"/>
                                            </p:txEl>
                                          </p:spTgt>
                                        </p:tgtEl>
                                        <p:attrNameLst>
                                          <p:attrName>style.visibility</p:attrName>
                                        </p:attrNameLst>
                                      </p:cBhvr>
                                      <p:to>
                                        <p:strVal val="visible"/>
                                      </p:to>
                                    </p:set>
                                    <p:animEffect transition="in" filter="fade">
                                      <p:cBhvr>
                                        <p:cTn id="56" dur="1000"/>
                                        <p:tgtEl>
                                          <p:spTgt spid="11">
                                            <p:txEl>
                                              <p:pRg st="0" end="0"/>
                                            </p:txEl>
                                          </p:spTgt>
                                        </p:tgtEl>
                                      </p:cBhvr>
                                    </p:animEffect>
                                    <p:anim calcmode="lin" valueType="num">
                                      <p:cBhvr>
                                        <p:cTn id="57"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9"/>
          <p:cNvSpPr txBox="1">
            <a:spLocks noChangeArrowheads="1"/>
          </p:cNvSpPr>
          <p:nvPr/>
        </p:nvSpPr>
        <p:spPr bwMode="auto">
          <a:xfrm>
            <a:off x="914400" y="2971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48" name="Text Box 11"/>
          <p:cNvSpPr txBox="1">
            <a:spLocks noChangeArrowheads="1"/>
          </p:cNvSpPr>
          <p:nvPr/>
        </p:nvSpPr>
        <p:spPr bwMode="auto">
          <a:xfrm>
            <a:off x="1447800" y="4724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49" name="Text Box 13"/>
          <p:cNvSpPr txBox="1">
            <a:spLocks noChangeArrowheads="1"/>
          </p:cNvSpPr>
          <p:nvPr/>
        </p:nvSpPr>
        <p:spPr bwMode="auto">
          <a:xfrm>
            <a:off x="2514600" y="472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0" name="Text Box 17"/>
          <p:cNvSpPr txBox="1">
            <a:spLocks noChangeArrowheads="1"/>
          </p:cNvSpPr>
          <p:nvPr/>
        </p:nvSpPr>
        <p:spPr bwMode="auto">
          <a:xfrm>
            <a:off x="2895600" y="3733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2" name="Text Box 25"/>
          <p:cNvSpPr txBox="1">
            <a:spLocks noChangeArrowheads="1"/>
          </p:cNvSpPr>
          <p:nvPr/>
        </p:nvSpPr>
        <p:spPr bwMode="auto">
          <a:xfrm>
            <a:off x="1828800" y="34290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5" name="Text Box 3"/>
          <p:cNvSpPr txBox="1">
            <a:spLocks noChangeArrowheads="1"/>
          </p:cNvSpPr>
          <p:nvPr/>
        </p:nvSpPr>
        <p:spPr bwMode="auto">
          <a:xfrm>
            <a:off x="1066800" y="-49213"/>
            <a:ext cx="7086600" cy="584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a:t>Thứ </a:t>
            </a:r>
            <a:r>
              <a:rPr lang="en-US" sz="3200" smtClean="0"/>
              <a:t>tư, </a:t>
            </a:r>
            <a:r>
              <a:rPr lang="en-US" sz="3200"/>
              <a:t>ngày 5</a:t>
            </a:r>
            <a:r>
              <a:rPr lang="en-US" sz="3200" smtClean="0"/>
              <a:t> </a:t>
            </a:r>
            <a:r>
              <a:rPr lang="en-US" sz="3200"/>
              <a:t>tháng </a:t>
            </a:r>
            <a:r>
              <a:rPr lang="en-US" sz="3200" smtClean="0"/>
              <a:t>10 </a:t>
            </a:r>
            <a:r>
              <a:rPr lang="en-US" sz="3200"/>
              <a:t>năm </a:t>
            </a:r>
            <a:r>
              <a:rPr lang="en-US" sz="3200" smtClean="0"/>
              <a:t>2016</a:t>
            </a:r>
            <a:endParaRPr lang="en-US" sz="3200"/>
          </a:p>
        </p:txBody>
      </p:sp>
      <p:sp>
        <p:nvSpPr>
          <p:cNvPr id="6156" name="Text Box 3"/>
          <p:cNvSpPr txBox="1">
            <a:spLocks noChangeArrowheads="1"/>
          </p:cNvSpPr>
          <p:nvPr/>
        </p:nvSpPr>
        <p:spPr bwMode="auto">
          <a:xfrm>
            <a:off x="2368550" y="438150"/>
            <a:ext cx="3651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7"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8" y="-49213"/>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96838" y="5764214"/>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58150" y="-889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124825" y="5694364"/>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485899" y="1066800"/>
            <a:ext cx="6843713" cy="523220"/>
          </a:xfrm>
          <a:prstGeom prst="rect">
            <a:avLst/>
          </a:prstGeom>
        </p:spPr>
        <p:txBody>
          <a:bodyPr wrap="square">
            <a:spAutoFit/>
          </a:bodyPr>
          <a:lstStyle/>
          <a:p>
            <a:r>
              <a:rPr lang="en-US" sz="2800" b="1">
                <a:solidFill>
                  <a:srgbClr val="FF0000"/>
                </a:solidFill>
                <a:latin typeface="Times New Roman" pitchFamily="18" charset="0"/>
                <a:cs typeface="Times New Roman" pitchFamily="18" charset="0"/>
              </a:rPr>
              <a:t>Ôn về từ chỉ hoạt  động trạng thái. So </a:t>
            </a:r>
            <a:r>
              <a:rPr lang="en-US" sz="2800" b="1" smtClean="0">
                <a:solidFill>
                  <a:srgbClr val="FF0000"/>
                </a:solidFill>
                <a:latin typeface="Times New Roman" pitchFamily="18" charset="0"/>
                <a:cs typeface="Times New Roman" pitchFamily="18" charset="0"/>
              </a:rPr>
              <a:t>sánh</a:t>
            </a:r>
          </a:p>
        </p:txBody>
      </p:sp>
      <p:graphicFrame>
        <p:nvGraphicFramePr>
          <p:cNvPr id="29" name="Group 20"/>
          <p:cNvGraphicFramePr>
            <a:graphicFrameLocks noGrp="1"/>
          </p:cNvGraphicFramePr>
          <p:nvPr>
            <p:extLst>
              <p:ext uri="{D42A27DB-BD31-4B8C-83A1-F6EECF244321}">
                <p14:modId xmlns:p14="http://schemas.microsoft.com/office/powerpoint/2010/main" val="627622112"/>
              </p:ext>
            </p:extLst>
          </p:nvPr>
        </p:nvGraphicFramePr>
        <p:xfrm>
          <a:off x="152401" y="2696443"/>
          <a:ext cx="8839200" cy="3379942"/>
        </p:xfrm>
        <a:graphic>
          <a:graphicData uri="http://schemas.openxmlformats.org/drawingml/2006/table">
            <a:tbl>
              <a:tblPr/>
              <a:tblGrid>
                <a:gridCol w="4267200"/>
                <a:gridCol w="4572000"/>
              </a:tblGrid>
              <a:tr h="149469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sz="2800" b="1" i="1" smtClean="0">
                          <a:solidFill>
                            <a:srgbClr val="0070C0"/>
                          </a:solidFill>
                          <a:latin typeface="Times New Roman" pitchFamily="18" charset="0"/>
                          <a:cs typeface="Times New Roman" pitchFamily="18" charset="0"/>
                        </a:rPr>
                        <a:t>a.Chỉ</a:t>
                      </a:r>
                      <a:r>
                        <a:rPr lang="en-US" sz="2800" b="1" i="1" baseline="0" smtClean="0">
                          <a:solidFill>
                            <a:srgbClr val="0070C0"/>
                          </a:solidFill>
                          <a:latin typeface="Times New Roman" pitchFamily="18" charset="0"/>
                          <a:cs typeface="Times New Roman" pitchFamily="18" charset="0"/>
                        </a:rPr>
                        <a:t> hoạt động chơi bóng của các bạn nhỏ.</a:t>
                      </a:r>
                      <a:endParaRPr lang="en-US" sz="2800" b="1" i="1" smtClean="0">
                        <a:solidFill>
                          <a:srgbClr val="0070C0"/>
                        </a:solidFill>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sz="2800" b="1" i="1" smtClean="0">
                          <a:solidFill>
                            <a:srgbClr val="0070C0"/>
                          </a:solidFill>
                          <a:latin typeface="Times New Roman" pitchFamily="18" charset="0"/>
                          <a:cs typeface="Times New Roman" pitchFamily="18" charset="0"/>
                        </a:rPr>
                        <a:t>b. Chỉ</a:t>
                      </a:r>
                      <a:r>
                        <a:rPr lang="en-US" sz="2800" b="1" i="1" baseline="0" smtClean="0">
                          <a:solidFill>
                            <a:srgbClr val="0070C0"/>
                          </a:solidFill>
                          <a:latin typeface="Times New Roman" pitchFamily="18" charset="0"/>
                          <a:cs typeface="Times New Roman" pitchFamily="18" charset="0"/>
                        </a:rPr>
                        <a:t> thái độ của Quang và các bạn khi vô tình gây ra tai nạn cho cụ già.</a:t>
                      </a:r>
                      <a:endParaRPr lang="en-US" sz="2800" b="1" i="1" smtClean="0">
                        <a:solidFill>
                          <a:srgbClr val="0070C0"/>
                        </a:solidFill>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852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TextBox 20"/>
          <p:cNvSpPr txBox="1"/>
          <p:nvPr/>
        </p:nvSpPr>
        <p:spPr>
          <a:xfrm>
            <a:off x="208671" y="4691390"/>
            <a:ext cx="3859213" cy="1384995"/>
          </a:xfrm>
          <a:prstGeom prst="rect">
            <a:avLst/>
          </a:prstGeom>
          <a:noFill/>
        </p:spPr>
        <p:txBody>
          <a:bodyPr wrap="square" rtlCol="0">
            <a:spAutoFit/>
          </a:bodyPr>
          <a:lstStyle/>
          <a:p>
            <a:r>
              <a:rPr lang="en-US" sz="2800" b="1">
                <a:latin typeface="Times New Roman" pitchFamily="18" charset="0"/>
                <a:cs typeface="Times New Roman" pitchFamily="18" charset="0"/>
              </a:rPr>
              <a:t>c</a:t>
            </a:r>
            <a:r>
              <a:rPr lang="en-US" sz="2800" b="1" smtClean="0">
                <a:latin typeface="Times New Roman" pitchFamily="18" charset="0"/>
                <a:cs typeface="Times New Roman" pitchFamily="18" charset="0"/>
              </a:rPr>
              <a:t>ướp bóng, dẫn bóng, chuyền bóng, dốc bóng, chơi bóng, sút bóng.</a:t>
            </a:r>
          </a:p>
        </p:txBody>
      </p:sp>
      <p:sp>
        <p:nvSpPr>
          <p:cNvPr id="22" name="TextBox 21"/>
          <p:cNvSpPr txBox="1"/>
          <p:nvPr/>
        </p:nvSpPr>
        <p:spPr>
          <a:xfrm>
            <a:off x="4420772" y="4191000"/>
            <a:ext cx="24638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M:</a:t>
            </a:r>
            <a:r>
              <a:rPr lang="en-US" sz="2800" b="1" smtClean="0">
                <a:solidFill>
                  <a:srgbClr val="FF0000"/>
                </a:solidFill>
                <a:latin typeface="Times New Roman" pitchFamily="18" charset="0"/>
                <a:cs typeface="Times New Roman" pitchFamily="18" charset="0"/>
              </a:rPr>
              <a:t> hoảng sợ,</a:t>
            </a:r>
            <a:endParaRPr lang="en-US" sz="2800" b="1">
              <a:solidFill>
                <a:srgbClr val="FF0000"/>
              </a:solidFill>
              <a:latin typeface="Times New Roman" pitchFamily="18" charset="0"/>
              <a:cs typeface="Times New Roman" pitchFamily="18" charset="0"/>
            </a:endParaRPr>
          </a:p>
        </p:txBody>
      </p:sp>
      <p:sp>
        <p:nvSpPr>
          <p:cNvPr id="23" name="TextBox 22"/>
          <p:cNvSpPr txBox="1"/>
          <p:nvPr/>
        </p:nvSpPr>
        <p:spPr>
          <a:xfrm>
            <a:off x="152400" y="1600200"/>
            <a:ext cx="8969375" cy="954107"/>
          </a:xfrm>
          <a:prstGeom prst="rect">
            <a:avLst/>
          </a:prstGeom>
          <a:noFill/>
        </p:spPr>
        <p:txBody>
          <a:bodyPr wrap="square" rtlCol="0">
            <a:spAutoFit/>
          </a:bodyPr>
          <a:lstStyle/>
          <a:p>
            <a:r>
              <a:rPr lang="en-US" sz="2800" b="1" u="sng" smtClean="0">
                <a:solidFill>
                  <a:srgbClr val="0070C0"/>
                </a:solidFill>
                <a:latin typeface="Times New Roman" pitchFamily="18" charset="0"/>
                <a:cs typeface="Times New Roman" pitchFamily="18" charset="0"/>
              </a:rPr>
              <a:t>Bài 2: </a:t>
            </a:r>
            <a:r>
              <a:rPr lang="en-US" sz="2800" b="1" smtClean="0">
                <a:solidFill>
                  <a:srgbClr val="0070C0"/>
                </a:solidFill>
                <a:latin typeface="Times New Roman" pitchFamily="18" charset="0"/>
                <a:cs typeface="Times New Roman" pitchFamily="18" charset="0"/>
              </a:rPr>
              <a:t>Đọc </a:t>
            </a:r>
            <a:r>
              <a:rPr lang="en-US" sz="2800" b="1">
                <a:solidFill>
                  <a:srgbClr val="0070C0"/>
                </a:solidFill>
                <a:latin typeface="Times New Roman" pitchFamily="18" charset="0"/>
                <a:cs typeface="Times New Roman" pitchFamily="18" charset="0"/>
              </a:rPr>
              <a:t>lại bài tập đọc </a:t>
            </a:r>
            <a:r>
              <a:rPr lang="en-US" sz="2800" b="1" i="1">
                <a:solidFill>
                  <a:srgbClr val="0070C0"/>
                </a:solidFill>
                <a:latin typeface="Times New Roman" pitchFamily="18" charset="0"/>
                <a:cs typeface="Times New Roman" pitchFamily="18" charset="0"/>
              </a:rPr>
              <a:t>Trận bóng dưới lòng đường</a:t>
            </a:r>
            <a:r>
              <a:rPr lang="en-US" sz="2800" b="1">
                <a:solidFill>
                  <a:srgbClr val="0070C0"/>
                </a:solidFill>
                <a:latin typeface="Times New Roman" pitchFamily="18" charset="0"/>
                <a:cs typeface="Times New Roman" pitchFamily="18" charset="0"/>
              </a:rPr>
              <a:t>. Tìm các từ ngữ</a:t>
            </a:r>
            <a:r>
              <a:rPr lang="en-US" sz="2800" b="1" smtClean="0">
                <a:solidFill>
                  <a:srgbClr val="0070C0"/>
                </a:solidFill>
                <a:latin typeface="Times New Roman" pitchFamily="18" charset="0"/>
                <a:cs typeface="Times New Roman" pitchFamily="18" charset="0"/>
              </a:rPr>
              <a:t>:</a:t>
            </a:r>
            <a:endParaRPr lang="en-US" sz="2800" b="1">
              <a:solidFill>
                <a:srgbClr val="0070C0"/>
              </a:solidFill>
              <a:latin typeface="Times New Roman" pitchFamily="18" charset="0"/>
              <a:cs typeface="Times New Roman" pitchFamily="18" charset="0"/>
            </a:endParaRPr>
          </a:p>
        </p:txBody>
      </p:sp>
      <p:sp>
        <p:nvSpPr>
          <p:cNvPr id="24" name="TextBox 23"/>
          <p:cNvSpPr txBox="1"/>
          <p:nvPr/>
        </p:nvSpPr>
        <p:spPr>
          <a:xfrm>
            <a:off x="4420772" y="4860667"/>
            <a:ext cx="2589628"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sợ tái cả người</a:t>
            </a:r>
            <a:endParaRPr lang="en-US" sz="2800" b="1">
              <a:latin typeface="Times New Roman" pitchFamily="18" charset="0"/>
              <a:cs typeface="Times New Roman" pitchFamily="18" charset="0"/>
            </a:endParaRPr>
          </a:p>
        </p:txBody>
      </p:sp>
      <p:sp>
        <p:nvSpPr>
          <p:cNvPr id="2" name="Rectangle 1"/>
          <p:cNvSpPr/>
          <p:nvPr/>
        </p:nvSpPr>
        <p:spPr>
          <a:xfrm>
            <a:off x="278764" y="4191000"/>
            <a:ext cx="2351926" cy="523220"/>
          </a:xfrm>
          <a:prstGeom prst="rect">
            <a:avLst/>
          </a:prstGeom>
        </p:spPr>
        <p:txBody>
          <a:bodyPr wrap="none">
            <a:spAutoFit/>
          </a:bodyPr>
          <a:lstStyle/>
          <a:p>
            <a:pPr lvl="0" fontAlgn="base">
              <a:spcBef>
                <a:spcPct val="20000"/>
              </a:spcBef>
              <a:spcAft>
                <a:spcPct val="0"/>
              </a:spcAft>
            </a:pPr>
            <a:r>
              <a:rPr lang="en-US" sz="2800" b="1">
                <a:latin typeface=".VnTime" pitchFamily="34" charset="0"/>
              </a:rPr>
              <a:t>M: </a:t>
            </a:r>
            <a:r>
              <a:rPr lang="en-US" sz="2800" b="1">
                <a:solidFill>
                  <a:srgbClr val="FF0000"/>
                </a:solidFill>
                <a:latin typeface="Times New Roman" pitchFamily="18" charset="0"/>
                <a:cs typeface="Times New Roman" pitchFamily="18" charset="0"/>
              </a:rPr>
              <a:t>bấm bóng,</a:t>
            </a:r>
            <a:endParaRPr lang="en-US" sz="2800">
              <a:latin typeface=".VnTime" pitchFamily="34" charset="0"/>
            </a:endParaRPr>
          </a:p>
        </p:txBody>
      </p:sp>
    </p:spTree>
    <p:extLst>
      <p:ext uri="{BB962C8B-B14F-4D97-AF65-F5344CB8AC3E}">
        <p14:creationId xmlns:p14="http://schemas.microsoft.com/office/powerpoint/2010/main" val="1240834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amond(in)">
                                      <p:cBhvr>
                                        <p:cTn id="7" dur="20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1">
                                            <p:txEl>
                                              <p:pRg st="0" end="0"/>
                                            </p:txEl>
                                          </p:spTgt>
                                        </p:tgtEl>
                                        <p:attrNameLst>
                                          <p:attrName>style.visibility</p:attrName>
                                        </p:attrNameLst>
                                      </p:cBhvr>
                                      <p:to>
                                        <p:strVal val="visible"/>
                                      </p:to>
                                    </p:set>
                                    <p:animEffect transition="in" filter="fade">
                                      <p:cBhvr>
                                        <p:cTn id="17" dur="1000"/>
                                        <p:tgtEl>
                                          <p:spTgt spid="21">
                                            <p:txEl>
                                              <p:pRg st="0" end="0"/>
                                            </p:txEl>
                                          </p:spTgt>
                                        </p:tgtEl>
                                      </p:cBhvr>
                                    </p:animEffect>
                                    <p:anim calcmode="lin" valueType="num">
                                      <p:cBhvr>
                                        <p:cTn id="18"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2">
                                            <p:txEl>
                                              <p:pRg st="0" end="0"/>
                                            </p:txEl>
                                          </p:spTgt>
                                        </p:tgtEl>
                                        <p:attrNameLst>
                                          <p:attrName>style.visibility</p:attrName>
                                        </p:attrNameLst>
                                      </p:cBhvr>
                                      <p:to>
                                        <p:strVal val="visible"/>
                                      </p:to>
                                    </p:set>
                                    <p:animEffect transition="in" filter="fade">
                                      <p:cBhvr>
                                        <p:cTn id="24" dur="1000"/>
                                        <p:tgtEl>
                                          <p:spTgt spid="22">
                                            <p:txEl>
                                              <p:pRg st="0" end="0"/>
                                            </p:txEl>
                                          </p:spTgt>
                                        </p:tgtEl>
                                      </p:cBhvr>
                                    </p:animEffect>
                                    <p:anim calcmode="lin" valueType="num">
                                      <p:cBhvr>
                                        <p:cTn id="25"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4">
                                            <p:txEl>
                                              <p:pRg st="0" end="0"/>
                                            </p:txEl>
                                          </p:spTgt>
                                        </p:tgtEl>
                                        <p:attrNameLst>
                                          <p:attrName>style.visibility</p:attrName>
                                        </p:attrNameLst>
                                      </p:cBhvr>
                                      <p:to>
                                        <p:strVal val="visible"/>
                                      </p:to>
                                    </p:set>
                                    <p:animEffect transition="in" filter="fade">
                                      <p:cBhvr>
                                        <p:cTn id="31" dur="1000"/>
                                        <p:tgtEl>
                                          <p:spTgt spid="24">
                                            <p:txEl>
                                              <p:pRg st="0" end="0"/>
                                            </p:txEl>
                                          </p:spTgt>
                                        </p:tgtEl>
                                      </p:cBhvr>
                                    </p:animEffect>
                                    <p:anim calcmode="lin" valueType="num">
                                      <p:cBhvr>
                                        <p:cTn id="32"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11"/>
          <p:cNvSpPr txBox="1">
            <a:spLocks noChangeArrowheads="1"/>
          </p:cNvSpPr>
          <p:nvPr/>
        </p:nvSpPr>
        <p:spPr bwMode="auto">
          <a:xfrm>
            <a:off x="1447800" y="4724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2" name="Text Box 25"/>
          <p:cNvSpPr txBox="1">
            <a:spLocks noChangeArrowheads="1"/>
          </p:cNvSpPr>
          <p:nvPr/>
        </p:nvSpPr>
        <p:spPr bwMode="auto">
          <a:xfrm>
            <a:off x="1828800" y="34290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6153" name="Text Box 27"/>
          <p:cNvSpPr txBox="1">
            <a:spLocks noChangeArrowheads="1"/>
          </p:cNvSpPr>
          <p:nvPr/>
        </p:nvSpPr>
        <p:spPr bwMode="auto">
          <a:xfrm>
            <a:off x="3886200" y="556260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a:latin typeface=".VnTime" pitchFamily="34" charset="0"/>
            </a:endParaRPr>
          </a:p>
        </p:txBody>
      </p:sp>
      <p:sp>
        <p:nvSpPr>
          <p:cNvPr id="6155" name="Text Box 3"/>
          <p:cNvSpPr txBox="1">
            <a:spLocks noChangeArrowheads="1"/>
          </p:cNvSpPr>
          <p:nvPr/>
        </p:nvSpPr>
        <p:spPr bwMode="auto">
          <a:xfrm>
            <a:off x="1066800" y="-49213"/>
            <a:ext cx="7086600" cy="584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a:t>Thứ </a:t>
            </a:r>
            <a:r>
              <a:rPr lang="en-US" sz="3200" smtClean="0"/>
              <a:t>tư, </a:t>
            </a:r>
            <a:r>
              <a:rPr lang="en-US" sz="3200"/>
              <a:t>ngày 5</a:t>
            </a:r>
            <a:r>
              <a:rPr lang="en-US" sz="3200" smtClean="0"/>
              <a:t> </a:t>
            </a:r>
            <a:r>
              <a:rPr lang="en-US" sz="3200"/>
              <a:t>tháng </a:t>
            </a:r>
            <a:r>
              <a:rPr lang="en-US" sz="3200" smtClean="0"/>
              <a:t>10 </a:t>
            </a:r>
            <a:r>
              <a:rPr lang="en-US" sz="3200"/>
              <a:t>năm </a:t>
            </a:r>
            <a:r>
              <a:rPr lang="en-US" sz="3200" smtClean="0"/>
              <a:t>2016</a:t>
            </a:r>
            <a:endParaRPr lang="en-US" sz="3200"/>
          </a:p>
        </p:txBody>
      </p:sp>
      <p:sp>
        <p:nvSpPr>
          <p:cNvPr id="6156" name="Text Box 3"/>
          <p:cNvSpPr txBox="1">
            <a:spLocks noChangeArrowheads="1"/>
          </p:cNvSpPr>
          <p:nvPr/>
        </p:nvSpPr>
        <p:spPr bwMode="auto">
          <a:xfrm>
            <a:off x="2368550" y="438150"/>
            <a:ext cx="3651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7"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75" y="127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28588" y="5751514"/>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50213" y="-98425"/>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077200" y="56832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0999" y="1017589"/>
            <a:ext cx="8305801" cy="1015663"/>
          </a:xfrm>
          <a:prstGeom prst="rect">
            <a:avLst/>
          </a:prstGeom>
        </p:spPr>
        <p:txBody>
          <a:bodyPr wrap="square">
            <a:spAutoFit/>
          </a:bodyPr>
          <a:lstStyle/>
          <a:p>
            <a:r>
              <a:rPr lang="en-US" sz="3200" b="1" smtClean="0">
                <a:solidFill>
                  <a:srgbClr val="FF0000"/>
                </a:solidFill>
                <a:latin typeface="Times New Roman" pitchFamily="18" charset="0"/>
                <a:cs typeface="Times New Roman" pitchFamily="18" charset="0"/>
              </a:rPr>
              <a:t>   Ôn </a:t>
            </a:r>
            <a:r>
              <a:rPr lang="en-US" sz="3200" b="1">
                <a:solidFill>
                  <a:srgbClr val="FF0000"/>
                </a:solidFill>
                <a:latin typeface="Times New Roman" pitchFamily="18" charset="0"/>
                <a:cs typeface="Times New Roman" pitchFamily="18" charset="0"/>
              </a:rPr>
              <a:t>về từ chỉ hoạt </a:t>
            </a:r>
            <a:r>
              <a:rPr lang="en-US" sz="3200" b="1" smtClean="0">
                <a:solidFill>
                  <a:srgbClr val="FF0000"/>
                </a:solidFill>
                <a:latin typeface="Times New Roman" pitchFamily="18" charset="0"/>
                <a:cs typeface="Times New Roman" pitchFamily="18" charset="0"/>
              </a:rPr>
              <a:t>động </a:t>
            </a:r>
            <a:r>
              <a:rPr lang="en-US" sz="3200" b="1">
                <a:solidFill>
                  <a:srgbClr val="FF0000"/>
                </a:solidFill>
                <a:latin typeface="Times New Roman" pitchFamily="18" charset="0"/>
                <a:cs typeface="Times New Roman" pitchFamily="18" charset="0"/>
              </a:rPr>
              <a:t>trạng thái. So </a:t>
            </a:r>
            <a:r>
              <a:rPr lang="en-US" sz="3200" b="1" smtClean="0">
                <a:solidFill>
                  <a:srgbClr val="FF0000"/>
                </a:solidFill>
                <a:latin typeface="Times New Roman" pitchFamily="18" charset="0"/>
                <a:cs typeface="Times New Roman" pitchFamily="18" charset="0"/>
              </a:rPr>
              <a:t>sánh</a:t>
            </a:r>
          </a:p>
          <a:p>
            <a:r>
              <a:rPr lang="en-US" sz="2800" b="1" u="sng" smtClean="0">
                <a:solidFill>
                  <a:srgbClr val="0070C0"/>
                </a:solidFill>
                <a:latin typeface="Times New Roman" pitchFamily="18" charset="0"/>
                <a:cs typeface="Times New Roman" pitchFamily="18" charset="0"/>
              </a:rPr>
              <a:t>Bài </a:t>
            </a:r>
            <a:r>
              <a:rPr lang="en-US" sz="2600" b="1" u="sng" smtClean="0">
                <a:solidFill>
                  <a:srgbClr val="0070C0"/>
                </a:solidFill>
                <a:latin typeface="Times New Roman" pitchFamily="18" charset="0"/>
                <a:cs typeface="Times New Roman" pitchFamily="18" charset="0"/>
              </a:rPr>
              <a:t>1</a:t>
            </a:r>
            <a:r>
              <a:rPr lang="en-US" sz="2600" b="1" smtClean="0">
                <a:solidFill>
                  <a:srgbClr val="0070C0"/>
                </a:solidFill>
                <a:latin typeface="Times New Roman" pitchFamily="18" charset="0"/>
                <a:cs typeface="Times New Roman" pitchFamily="18" charset="0"/>
              </a:rPr>
              <a:t>:</a:t>
            </a:r>
            <a:endParaRPr lang="en-US" sz="2600">
              <a:solidFill>
                <a:srgbClr val="0070C0"/>
              </a:solidFill>
              <a:latin typeface="Times New Roman" pitchFamily="18" charset="0"/>
              <a:cs typeface="Times New Roman" pitchFamily="18" charset="0"/>
            </a:endParaRPr>
          </a:p>
        </p:txBody>
      </p:sp>
      <p:sp>
        <p:nvSpPr>
          <p:cNvPr id="24" name="TextBox 23"/>
          <p:cNvSpPr txBox="1"/>
          <p:nvPr/>
        </p:nvSpPr>
        <p:spPr>
          <a:xfrm>
            <a:off x="381000" y="2093893"/>
            <a:ext cx="8969375" cy="954107"/>
          </a:xfrm>
          <a:prstGeom prst="rect">
            <a:avLst/>
          </a:prstGeom>
          <a:noFill/>
        </p:spPr>
        <p:txBody>
          <a:bodyPr wrap="square" rtlCol="0">
            <a:spAutoFit/>
          </a:bodyPr>
          <a:lstStyle/>
          <a:p>
            <a:r>
              <a:rPr lang="en-US" sz="2800" b="1" u="sng" smtClean="0">
                <a:solidFill>
                  <a:srgbClr val="0070C0"/>
                </a:solidFill>
                <a:latin typeface="Times New Roman" pitchFamily="18" charset="0"/>
                <a:cs typeface="Times New Roman" pitchFamily="18" charset="0"/>
              </a:rPr>
              <a:t>Bài 2: </a:t>
            </a:r>
            <a:r>
              <a:rPr lang="en-US" sz="2800" b="1" smtClean="0">
                <a:solidFill>
                  <a:srgbClr val="0070C0"/>
                </a:solidFill>
                <a:latin typeface="Times New Roman" pitchFamily="18" charset="0"/>
                <a:cs typeface="Times New Roman" pitchFamily="18" charset="0"/>
              </a:rPr>
              <a:t>Đọc </a:t>
            </a:r>
            <a:r>
              <a:rPr lang="en-US" sz="2800" b="1">
                <a:solidFill>
                  <a:srgbClr val="0070C0"/>
                </a:solidFill>
                <a:latin typeface="Times New Roman" pitchFamily="18" charset="0"/>
                <a:cs typeface="Times New Roman" pitchFamily="18" charset="0"/>
              </a:rPr>
              <a:t>lại bài tập đọc </a:t>
            </a:r>
            <a:r>
              <a:rPr lang="en-US" sz="2800" b="1" i="1">
                <a:solidFill>
                  <a:srgbClr val="0070C0"/>
                </a:solidFill>
                <a:latin typeface="Times New Roman" pitchFamily="18" charset="0"/>
                <a:cs typeface="Times New Roman" pitchFamily="18" charset="0"/>
              </a:rPr>
              <a:t>Trận bóng dưới lòng đường</a:t>
            </a:r>
            <a:r>
              <a:rPr lang="en-US" sz="2800" b="1">
                <a:solidFill>
                  <a:srgbClr val="0070C0"/>
                </a:solidFill>
                <a:latin typeface="Times New Roman" pitchFamily="18" charset="0"/>
                <a:cs typeface="Times New Roman" pitchFamily="18" charset="0"/>
              </a:rPr>
              <a:t>. Tìm các từ ngữ</a:t>
            </a:r>
            <a:r>
              <a:rPr lang="en-US" sz="2800" b="1" smtClean="0">
                <a:solidFill>
                  <a:srgbClr val="0070C0"/>
                </a:solidFill>
                <a:latin typeface="Times New Roman" pitchFamily="18" charset="0"/>
                <a:cs typeface="Times New Roman" pitchFamily="18" charset="0"/>
              </a:rPr>
              <a:t>:</a:t>
            </a:r>
            <a:endParaRPr lang="en-US" sz="2800" b="1">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53454260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533400" y="1143000"/>
            <a:ext cx="8077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0"/>
              </a:spcBef>
            </a:pPr>
            <a:r>
              <a:rPr lang="en-US" sz="2800">
                <a:solidFill>
                  <a:srgbClr val="3333CC"/>
                </a:solidFill>
              </a:rPr>
              <a:t>   </a:t>
            </a:r>
          </a:p>
        </p:txBody>
      </p:sp>
      <p:pic>
        <p:nvPicPr>
          <p:cNvPr id="15363" name="Picture 11" descr="BAR4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974800"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11" descr="BAR4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V="1">
            <a:off x="0" y="6694488"/>
            <a:ext cx="18135600" cy="16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AutoShape 5"/>
          <p:cNvSpPr>
            <a:spLocks noChangeArrowheads="1"/>
          </p:cNvSpPr>
          <p:nvPr/>
        </p:nvSpPr>
        <p:spPr bwMode="auto">
          <a:xfrm>
            <a:off x="217488" y="1524000"/>
            <a:ext cx="9383712" cy="1752600"/>
          </a:xfrm>
          <a:prstGeom prst="cloudCallout">
            <a:avLst>
              <a:gd name="adj1" fmla="val -6093"/>
              <a:gd name="adj2" fmla="val 90403"/>
            </a:avLst>
          </a:prstGeom>
          <a:solidFill>
            <a:schemeClr val="bg1"/>
          </a:solidFill>
          <a:ln w="50800" cap="rnd">
            <a:solidFill>
              <a:srgbClr val="0000FF"/>
            </a:solidFill>
            <a:prstDash val="sysDot"/>
            <a:round/>
            <a:headEnd/>
            <a:tailEnd/>
          </a:ln>
        </p:spPr>
        <p:txBody>
          <a:bodyPr/>
          <a:lstStyle/>
          <a:p>
            <a:pPr>
              <a:spcBef>
                <a:spcPct val="0"/>
              </a:spcBef>
            </a:pPr>
            <a:r>
              <a:rPr lang="en-US" sz="3200" b="1" smtClean="0">
                <a:latin typeface="Times New Roman" pitchFamily="18" charset="0"/>
                <a:cs typeface="Times New Roman" pitchFamily="18" charset="0"/>
              </a:rPr>
              <a:t>Đây con sông như dòng sữa mẹ</a:t>
            </a:r>
          </a:p>
          <a:p>
            <a:pPr>
              <a:spcBef>
                <a:spcPct val="0"/>
              </a:spcBef>
            </a:pPr>
            <a:r>
              <a:rPr lang="en-US" sz="3200" b="1" smtClean="0">
                <a:latin typeface="Times New Roman" pitchFamily="18" charset="0"/>
                <a:cs typeface="Times New Roman" pitchFamily="18" charset="0"/>
              </a:rPr>
              <a:t>Nước về xanh ruộng lúa vườn cây.</a:t>
            </a:r>
            <a:endParaRPr lang="en-US" sz="3200" b="1">
              <a:latin typeface="Times New Roman" pitchFamily="18" charset="0"/>
              <a:cs typeface="Times New Roman" pitchFamily="18" charset="0"/>
            </a:endParaRPr>
          </a:p>
        </p:txBody>
      </p:sp>
      <p:sp>
        <p:nvSpPr>
          <p:cNvPr id="57350" name="Rectangle 6"/>
          <p:cNvSpPr>
            <a:spLocks noChangeArrowheads="1"/>
          </p:cNvSpPr>
          <p:nvPr/>
        </p:nvSpPr>
        <p:spPr bwMode="auto">
          <a:xfrm>
            <a:off x="536917" y="5206425"/>
            <a:ext cx="4876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prstDash val="sysDot"/>
                <a:miter lim="800000"/>
                <a:headEnd type="none" w="sm" len="sm"/>
                <a:tailEnd type="none" w="sm" len="sm"/>
              </a14:hiddenLine>
            </a:ext>
          </a:extLst>
        </p:spPr>
        <p:txBody>
          <a:bodyPr wrap="square">
            <a:spAutoFit/>
          </a:bodyPr>
          <a:lstStyle/>
          <a:p>
            <a:r>
              <a:rPr lang="en-US" sz="3200" b="1" smtClean="0">
                <a:latin typeface="Times New Roman" pitchFamily="18" charset="0"/>
                <a:cs typeface="Times New Roman" pitchFamily="18" charset="0"/>
              </a:rPr>
              <a:t>c</a:t>
            </a:r>
            <a:r>
              <a:rPr lang="en-US" sz="3200" b="1">
                <a:latin typeface="Times New Roman" pitchFamily="18" charset="0"/>
                <a:cs typeface="Times New Roman" pitchFamily="18" charset="0"/>
              </a:rPr>
              <a:t>.</a:t>
            </a:r>
            <a:r>
              <a:rPr lang="en-US" sz="3200" b="1" smtClean="0">
                <a:latin typeface="Times New Roman" pitchFamily="18" charset="0"/>
                <a:cs typeface="Times New Roman" pitchFamily="18" charset="0"/>
              </a:rPr>
              <a:t> </a:t>
            </a:r>
            <a:r>
              <a:rPr lang="en-US" sz="3200" b="1">
                <a:latin typeface="Times New Roman" pitchFamily="18" charset="0"/>
                <a:cs typeface="Times New Roman" pitchFamily="18" charset="0"/>
              </a:rPr>
              <a:t>con sông </a:t>
            </a:r>
            <a:r>
              <a:rPr lang="en-US" sz="3200" b="1" smtClean="0">
                <a:latin typeface="Times New Roman" pitchFamily="18" charset="0"/>
                <a:cs typeface="Times New Roman" pitchFamily="18" charset="0"/>
              </a:rPr>
              <a:t>- dòng </a:t>
            </a:r>
            <a:r>
              <a:rPr lang="en-US" sz="3200" b="1">
                <a:latin typeface="Times New Roman" pitchFamily="18" charset="0"/>
                <a:cs typeface="Times New Roman" pitchFamily="18" charset="0"/>
              </a:rPr>
              <a:t>sữa </a:t>
            </a:r>
            <a:r>
              <a:rPr lang="en-US" sz="3200" b="1" smtClean="0">
                <a:latin typeface="Times New Roman" pitchFamily="18" charset="0"/>
                <a:cs typeface="Times New Roman" pitchFamily="18" charset="0"/>
              </a:rPr>
              <a:t>mẹ</a:t>
            </a:r>
          </a:p>
        </p:txBody>
      </p:sp>
      <p:sp>
        <p:nvSpPr>
          <p:cNvPr id="57351" name="Rectangle 7"/>
          <p:cNvSpPr>
            <a:spLocks noChangeArrowheads="1"/>
          </p:cNvSpPr>
          <p:nvPr/>
        </p:nvSpPr>
        <p:spPr bwMode="auto">
          <a:xfrm>
            <a:off x="533399" y="4256782"/>
            <a:ext cx="449580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prstDash val="sysDot"/>
                <a:miter lim="800000"/>
                <a:headEnd type="none" w="sm" len="sm"/>
                <a:tailEnd type="none" w="sm" len="sm"/>
              </a14:hiddenLine>
            </a:ext>
          </a:extLst>
        </p:spPr>
        <p:txBody>
          <a:bodyPr wrap="square">
            <a:spAutoFit/>
          </a:bodyPr>
          <a:lstStyle/>
          <a:p>
            <a:r>
              <a:rPr lang="en-US" sz="3200" b="1" smtClean="0">
                <a:latin typeface="Times New Roman" pitchFamily="18" charset="0"/>
                <a:cs typeface="Times New Roman" pitchFamily="18" charset="0"/>
              </a:rPr>
              <a:t>a. con </a:t>
            </a:r>
            <a:r>
              <a:rPr lang="en-US" sz="3200" b="1">
                <a:latin typeface="Times New Roman" pitchFamily="18" charset="0"/>
                <a:cs typeface="Times New Roman" pitchFamily="18" charset="0"/>
              </a:rPr>
              <a:t>sông </a:t>
            </a:r>
            <a:r>
              <a:rPr lang="en-US" sz="3200" b="1" smtClean="0">
                <a:latin typeface="Times New Roman" pitchFamily="18" charset="0"/>
                <a:cs typeface="Times New Roman" pitchFamily="18" charset="0"/>
              </a:rPr>
              <a:t>–ruộng lúa</a:t>
            </a:r>
          </a:p>
          <a:p>
            <a:r>
              <a:rPr lang="en-US" sz="3200" b="1" smtClean="0">
                <a:latin typeface="Times New Roman" pitchFamily="18" charset="0"/>
                <a:cs typeface="Times New Roman" pitchFamily="18" charset="0"/>
              </a:rPr>
              <a:t>b. </a:t>
            </a:r>
            <a:r>
              <a:rPr lang="en-US" sz="3200" b="1">
                <a:latin typeface="Times New Roman" pitchFamily="18" charset="0"/>
                <a:cs typeface="Times New Roman" pitchFamily="18" charset="0"/>
              </a:rPr>
              <a:t>dòng </a:t>
            </a:r>
            <a:r>
              <a:rPr lang="en-US" sz="3200" b="1" smtClean="0">
                <a:latin typeface="Times New Roman" pitchFamily="18" charset="0"/>
                <a:cs typeface="Times New Roman" pitchFamily="18" charset="0"/>
              </a:rPr>
              <a:t>sữa – vườn cây</a:t>
            </a:r>
            <a:endParaRPr lang="en-US" sz="3200" b="1">
              <a:latin typeface="Times New Roman" pitchFamily="18" charset="0"/>
              <a:cs typeface="Times New Roman" pitchFamily="18" charset="0"/>
            </a:endParaRPr>
          </a:p>
        </p:txBody>
      </p:sp>
      <p:sp>
        <p:nvSpPr>
          <p:cNvPr id="8" name="Rectangle 7"/>
          <p:cNvSpPr/>
          <p:nvPr/>
        </p:nvSpPr>
        <p:spPr>
          <a:xfrm>
            <a:off x="1143000" y="695980"/>
            <a:ext cx="7233006" cy="523220"/>
          </a:xfrm>
          <a:prstGeom prst="rect">
            <a:avLst/>
          </a:prstGeom>
        </p:spPr>
        <p:txBody>
          <a:bodyPr wrap="none">
            <a:spAutoFit/>
          </a:bodyPr>
          <a:lstStyle/>
          <a:p>
            <a:r>
              <a:rPr lang="en-US" sz="2800" b="1" smtClean="0">
                <a:solidFill>
                  <a:srgbClr val="0070C0"/>
                </a:solidFill>
                <a:latin typeface="Times New Roman" pitchFamily="18" charset="0"/>
                <a:cs typeface="Times New Roman" pitchFamily="18" charset="0"/>
              </a:rPr>
              <a:t>Tìm hình ảnh so sánh trong câu thơ dưới đây:</a:t>
            </a:r>
            <a:endParaRPr lang="en-US" sz="2800" b="1">
              <a:solidFill>
                <a:srgbClr val="0070C0"/>
              </a:solidFill>
              <a:latin typeface="Times New Roman" pitchFamily="18" charset="0"/>
              <a:cs typeface="Times New Roman" pitchFamily="18" charset="0"/>
            </a:endParaRPr>
          </a:p>
        </p:txBody>
      </p:sp>
      <p:pic>
        <p:nvPicPr>
          <p:cNvPr id="9" name="Picture 19"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488" y="2222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0"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338138" y="5484813"/>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2"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7831138" y="57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1"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7920038" y="5399088"/>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7062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350"/>
                                        </p:tgtEl>
                                        <p:attrNameLst>
                                          <p:attrName>style.visibility</p:attrName>
                                        </p:attrNameLst>
                                      </p:cBhvr>
                                      <p:to>
                                        <p:strVal val="visible"/>
                                      </p:to>
                                    </p:set>
                                    <p:animEffect transition="in" filter="checkerboard(across)">
                                      <p:cBhvr>
                                        <p:cTn id="7" dur="500"/>
                                        <p:tgtEl>
                                          <p:spTgt spid="5735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7351"/>
                                        </p:tgtEl>
                                        <p:attrNameLst>
                                          <p:attrName>style.visibility</p:attrName>
                                        </p:attrNameLst>
                                      </p:cBhvr>
                                      <p:to>
                                        <p:strVal val="visible"/>
                                      </p:to>
                                    </p:set>
                                    <p:animEffect transition="in" filter="checkerboard(across)">
                                      <p:cBhvr>
                                        <p:cTn id="10" dur="500"/>
                                        <p:tgtEl>
                                          <p:spTgt spid="5735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mph" presetSubtype="2" fill="hold" grpId="1" nodeType="clickEffect">
                                  <p:stCondLst>
                                    <p:cond delay="0"/>
                                  </p:stCondLst>
                                  <p:childTnLst>
                                    <p:animClr clrSpc="rgb" dir="cw">
                                      <p:cBhvr override="childStyle">
                                        <p:cTn id="14" dur="500" fill="hold"/>
                                        <p:tgtEl>
                                          <p:spTgt spid="57350"/>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0" grpId="0"/>
      <p:bldP spid="57350" grpId="1"/>
      <p:bldP spid="573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533400" y="1143000"/>
            <a:ext cx="8077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0"/>
              </a:spcBef>
            </a:pPr>
            <a:r>
              <a:rPr lang="en-US" sz="2800">
                <a:solidFill>
                  <a:srgbClr val="3333CC"/>
                </a:solidFill>
              </a:rPr>
              <a:t>   </a:t>
            </a:r>
          </a:p>
        </p:txBody>
      </p:sp>
      <p:pic>
        <p:nvPicPr>
          <p:cNvPr id="14339" name="Picture 11" descr="BAR4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0218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11" descr="BAR4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V="1">
            <a:off x="0" y="6672263"/>
            <a:ext cx="20650200"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6" name="Rectangle 6"/>
          <p:cNvSpPr>
            <a:spLocks noChangeArrowheads="1"/>
          </p:cNvSpPr>
          <p:nvPr/>
        </p:nvSpPr>
        <p:spPr bwMode="auto">
          <a:xfrm>
            <a:off x="1600200" y="4800600"/>
            <a:ext cx="3276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prstDash val="sysDot"/>
                <a:miter lim="800000"/>
                <a:headEnd type="none" w="sm" len="sm"/>
                <a:tailEnd type="none" w="sm" len="sm"/>
              </a14:hiddenLine>
            </a:ext>
          </a:extLst>
        </p:spPr>
        <p:txBody>
          <a:bodyPr wrap="square">
            <a:spAutoFit/>
          </a:bodyPr>
          <a:lstStyle/>
          <a:p>
            <a:r>
              <a:rPr lang="en-US" sz="3200" b="1" smtClean="0">
                <a:latin typeface="Times New Roman" pitchFamily="18" charset="0"/>
                <a:cs typeface="Times New Roman" pitchFamily="18" charset="0"/>
              </a:rPr>
              <a:t>c. </a:t>
            </a:r>
            <a:r>
              <a:rPr lang="en-US" sz="3200" b="1">
                <a:latin typeface="Times New Roman" pitchFamily="18" charset="0"/>
                <a:cs typeface="Times New Roman" pitchFamily="18" charset="0"/>
              </a:rPr>
              <a:t>quê </a:t>
            </a:r>
            <a:r>
              <a:rPr lang="en-US" sz="3200" b="1" smtClean="0">
                <a:latin typeface="Times New Roman" pitchFamily="18" charset="0"/>
                <a:cs typeface="Times New Roman" pitchFamily="18" charset="0"/>
              </a:rPr>
              <a:t>hương-</a:t>
            </a:r>
            <a:r>
              <a:rPr lang="en-US" sz="3200" b="1">
                <a:latin typeface="Times New Roman" pitchFamily="18" charset="0"/>
                <a:cs typeface="Times New Roman" pitchFamily="18" charset="0"/>
              </a:rPr>
              <a:t>mẹ </a:t>
            </a:r>
            <a:r>
              <a:rPr lang="en-US" sz="3200" b="1" smtClean="0">
                <a:latin typeface="Times New Roman" pitchFamily="18" charset="0"/>
                <a:cs typeface="Times New Roman" pitchFamily="18" charset="0"/>
              </a:rPr>
              <a:t>                         </a:t>
            </a:r>
            <a:endParaRPr lang="en-US" sz="3200" b="1">
              <a:latin typeface="Times New Roman" pitchFamily="18" charset="0"/>
              <a:cs typeface="Times New Roman" pitchFamily="18" charset="0"/>
            </a:endParaRPr>
          </a:p>
        </p:txBody>
      </p:sp>
      <p:sp>
        <p:nvSpPr>
          <p:cNvPr id="56327" name="Rectangle 7"/>
          <p:cNvSpPr>
            <a:spLocks noChangeArrowheads="1"/>
          </p:cNvSpPr>
          <p:nvPr/>
        </p:nvSpPr>
        <p:spPr bwMode="auto">
          <a:xfrm>
            <a:off x="1600200" y="3733800"/>
            <a:ext cx="462756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prstDash val="sysDot"/>
                <a:miter lim="800000"/>
                <a:headEnd type="none" w="sm" len="sm"/>
                <a:tailEnd type="none" w="sm" len="sm"/>
              </a14:hiddenLine>
            </a:ext>
          </a:extLst>
        </p:spPr>
        <p:txBody>
          <a:bodyPr wrap="square">
            <a:spAutoFit/>
          </a:bodyPr>
          <a:lstStyle/>
          <a:p>
            <a:r>
              <a:rPr lang="en-US" sz="3200" b="1" smtClean="0">
                <a:latin typeface="Times New Roman" pitchFamily="18" charset="0"/>
                <a:cs typeface="Times New Roman" pitchFamily="18" charset="0"/>
              </a:rPr>
              <a:t>a. quê hương – người      b. mẹ - người</a:t>
            </a:r>
            <a:endParaRPr lang="en-US" sz="3200" b="1">
              <a:latin typeface="Times New Roman" pitchFamily="18" charset="0"/>
              <a:cs typeface="Times New Roman" pitchFamily="18" charset="0"/>
            </a:endParaRPr>
          </a:p>
        </p:txBody>
      </p:sp>
      <p:sp>
        <p:nvSpPr>
          <p:cNvPr id="8" name="Rectangle 7"/>
          <p:cNvSpPr/>
          <p:nvPr/>
        </p:nvSpPr>
        <p:spPr>
          <a:xfrm>
            <a:off x="914400" y="924580"/>
            <a:ext cx="7233006" cy="523220"/>
          </a:xfrm>
          <a:prstGeom prst="rect">
            <a:avLst/>
          </a:prstGeom>
        </p:spPr>
        <p:txBody>
          <a:bodyPr wrap="none">
            <a:spAutoFit/>
          </a:bodyPr>
          <a:lstStyle/>
          <a:p>
            <a:r>
              <a:rPr lang="en-US" sz="2800" b="1">
                <a:solidFill>
                  <a:srgbClr val="0070C0"/>
                </a:solidFill>
                <a:latin typeface="Times New Roman" pitchFamily="18" charset="0"/>
                <a:cs typeface="Times New Roman" pitchFamily="18" charset="0"/>
              </a:rPr>
              <a:t>Tìm hình ảnh so sánh trong câu thơ dưới đây:</a:t>
            </a:r>
          </a:p>
        </p:txBody>
      </p:sp>
      <p:pic>
        <p:nvPicPr>
          <p:cNvPr id="9" name="Picture 19"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488" y="2222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0"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338138" y="5484813"/>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2"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7831138" y="57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1"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7920038" y="5399088"/>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rizontal Scroll 2"/>
          <p:cNvSpPr/>
          <p:nvPr/>
        </p:nvSpPr>
        <p:spPr>
          <a:xfrm>
            <a:off x="715963" y="1662113"/>
            <a:ext cx="7613649" cy="1690687"/>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14400" y="1955690"/>
            <a:ext cx="7504113" cy="1077218"/>
          </a:xfrm>
          <a:prstGeom prst="rect">
            <a:avLst/>
          </a:prstGeom>
        </p:spPr>
        <p:txBody>
          <a:bodyPr wrap="square">
            <a:spAutoFit/>
          </a:bodyPr>
          <a:lstStyle/>
          <a:p>
            <a:pPr algn="ctr">
              <a:spcBef>
                <a:spcPct val="0"/>
              </a:spcBef>
            </a:pPr>
            <a:r>
              <a:rPr lang="en-US" sz="3200" b="1" smtClean="0">
                <a:latin typeface="Times New Roman" pitchFamily="18" charset="0"/>
                <a:cs typeface="Times New Roman" pitchFamily="18" charset="0"/>
              </a:rPr>
              <a:t>Quê hương mỗi người chỉ một</a:t>
            </a:r>
          </a:p>
          <a:p>
            <a:pPr>
              <a:spcBef>
                <a:spcPct val="0"/>
              </a:spcBef>
            </a:pPr>
            <a:r>
              <a:rPr lang="en-US" sz="3200" b="1">
                <a:latin typeface="Times New Roman" pitchFamily="18" charset="0"/>
                <a:cs typeface="Times New Roman" pitchFamily="18" charset="0"/>
              </a:rPr>
              <a:t> </a:t>
            </a:r>
            <a:r>
              <a:rPr lang="en-US" sz="3200" b="1" smtClean="0">
                <a:latin typeface="Times New Roman" pitchFamily="18" charset="0"/>
                <a:cs typeface="Times New Roman" pitchFamily="18" charset="0"/>
              </a:rPr>
              <a:t>          Như là chỉ một mẹ thôi.</a:t>
            </a:r>
            <a:endParaRPr lang="en-US" sz="3200" b="1">
              <a:latin typeface="Times New Roman" pitchFamily="18" charset="0"/>
              <a:cs typeface="Times New Roman" pitchFamily="18" charset="0"/>
            </a:endParaRPr>
          </a:p>
        </p:txBody>
      </p:sp>
    </p:spTree>
    <p:extLst>
      <p:ext uri="{BB962C8B-B14F-4D97-AF65-F5344CB8AC3E}">
        <p14:creationId xmlns:p14="http://schemas.microsoft.com/office/powerpoint/2010/main" val="3684012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326"/>
                                        </p:tgtEl>
                                        <p:attrNameLst>
                                          <p:attrName>style.visibility</p:attrName>
                                        </p:attrNameLst>
                                      </p:cBhvr>
                                      <p:to>
                                        <p:strVal val="visible"/>
                                      </p:to>
                                    </p:set>
                                    <p:animEffect transition="in" filter="checkerboard(across)">
                                      <p:cBhvr>
                                        <p:cTn id="12" dur="500"/>
                                        <p:tgtEl>
                                          <p:spTgt spid="56326"/>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56327"/>
                                        </p:tgtEl>
                                        <p:attrNameLst>
                                          <p:attrName>style.visibility</p:attrName>
                                        </p:attrNameLst>
                                      </p:cBhvr>
                                      <p:to>
                                        <p:strVal val="visible"/>
                                      </p:to>
                                    </p:set>
                                    <p:animEffect transition="in" filter="checkerboard(across)">
                                      <p:cBhvr>
                                        <p:cTn id="15" dur="500"/>
                                        <p:tgtEl>
                                          <p:spTgt spid="5632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mph" presetSubtype="2" fill="hold" grpId="1" nodeType="clickEffect">
                                  <p:stCondLst>
                                    <p:cond delay="0"/>
                                  </p:stCondLst>
                                  <p:childTnLst>
                                    <p:animClr clrSpc="rgb" dir="cw">
                                      <p:cBhvr override="childStyle">
                                        <p:cTn id="19" dur="500" fill="hold"/>
                                        <p:tgtEl>
                                          <p:spTgt spid="56326"/>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6" grpId="0"/>
      <p:bldP spid="56326" grpId="1"/>
      <p:bldP spid="56327"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533400" y="1143000"/>
            <a:ext cx="8077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0"/>
              </a:spcBef>
            </a:pPr>
            <a:r>
              <a:rPr lang="en-US" sz="2800">
                <a:solidFill>
                  <a:srgbClr val="3333CC"/>
                </a:solidFill>
              </a:rPr>
              <a:t>   </a:t>
            </a:r>
          </a:p>
        </p:txBody>
      </p:sp>
      <p:pic>
        <p:nvPicPr>
          <p:cNvPr id="14339" name="Picture 11" descr="BAR4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0218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11" descr="BAR4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V="1">
            <a:off x="0" y="6672263"/>
            <a:ext cx="20650200"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6" name="Rectangle 6"/>
          <p:cNvSpPr>
            <a:spLocks noChangeArrowheads="1"/>
          </p:cNvSpPr>
          <p:nvPr/>
        </p:nvSpPr>
        <p:spPr bwMode="auto">
          <a:xfrm>
            <a:off x="1447800" y="5632757"/>
            <a:ext cx="19994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prstDash val="sysDot"/>
                <a:miter lim="800000"/>
                <a:headEnd type="none" w="sm" len="sm"/>
                <a:tailEnd type="none" w="sm" len="sm"/>
              </a14:hiddenLine>
            </a:ext>
          </a:extLst>
        </p:spPr>
        <p:txBody>
          <a:bodyPr wrap="square">
            <a:spAutoFit/>
          </a:bodyPr>
          <a:lstStyle/>
          <a:p>
            <a:r>
              <a:rPr lang="en-US" sz="3200" b="1" smtClean="0">
                <a:latin typeface="Times New Roman" pitchFamily="18" charset="0"/>
                <a:cs typeface="Times New Roman" pitchFamily="18" charset="0"/>
              </a:rPr>
              <a:t>a. câu a</a:t>
            </a:r>
            <a:endParaRPr lang="en-US" sz="3200" b="1">
              <a:latin typeface="Times New Roman" pitchFamily="18" charset="0"/>
              <a:cs typeface="Times New Roman" pitchFamily="18" charset="0"/>
            </a:endParaRPr>
          </a:p>
        </p:txBody>
      </p:sp>
      <p:sp>
        <p:nvSpPr>
          <p:cNvPr id="56327" name="Rectangle 7"/>
          <p:cNvSpPr>
            <a:spLocks noChangeArrowheads="1"/>
          </p:cNvSpPr>
          <p:nvPr/>
        </p:nvSpPr>
        <p:spPr bwMode="auto">
          <a:xfrm>
            <a:off x="3962400" y="5663625"/>
            <a:ext cx="46472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prstDash val="sysDot"/>
                <a:miter lim="800000"/>
                <a:headEnd type="none" w="sm" len="sm"/>
                <a:tailEnd type="none" w="sm" len="sm"/>
              </a14:hiddenLine>
            </a:ext>
          </a:extLst>
        </p:spPr>
        <p:txBody>
          <a:bodyPr wrap="square">
            <a:spAutoFit/>
          </a:bodyPr>
          <a:lstStyle/>
          <a:p>
            <a:r>
              <a:rPr lang="en-US" sz="3200" b="1" smtClean="0">
                <a:latin typeface="Times New Roman" pitchFamily="18" charset="0"/>
                <a:cs typeface="Times New Roman" pitchFamily="18" charset="0"/>
              </a:rPr>
              <a:t>b. câu b               c. câu c</a:t>
            </a:r>
            <a:endParaRPr lang="en-US" sz="3200" b="1">
              <a:latin typeface="Times New Roman" pitchFamily="18" charset="0"/>
              <a:cs typeface="Times New Roman" pitchFamily="18" charset="0"/>
            </a:endParaRPr>
          </a:p>
        </p:txBody>
      </p:sp>
      <p:sp>
        <p:nvSpPr>
          <p:cNvPr id="8" name="Rectangle 7"/>
          <p:cNvSpPr/>
          <p:nvPr/>
        </p:nvSpPr>
        <p:spPr>
          <a:xfrm>
            <a:off x="533400" y="644610"/>
            <a:ext cx="8608832" cy="1077218"/>
          </a:xfrm>
          <a:prstGeom prst="rect">
            <a:avLst/>
          </a:prstGeom>
        </p:spPr>
        <p:txBody>
          <a:bodyPr wrap="none">
            <a:spAutoFit/>
          </a:bodyPr>
          <a:lstStyle/>
          <a:p>
            <a:r>
              <a:rPr lang="en-US" sz="2800" b="1" smtClean="0">
                <a:solidFill>
                  <a:srgbClr val="0070C0"/>
                </a:solidFill>
                <a:latin typeface="Times New Roman" pitchFamily="18" charset="0"/>
                <a:cs typeface="Times New Roman" pitchFamily="18" charset="0"/>
              </a:rPr>
              <a:t> </a:t>
            </a:r>
            <a:r>
              <a:rPr lang="en-US" sz="3200" b="1" smtClean="0">
                <a:solidFill>
                  <a:srgbClr val="FF0000"/>
                </a:solidFill>
                <a:latin typeface="Times New Roman" pitchFamily="18" charset="0"/>
                <a:cs typeface="Times New Roman" pitchFamily="18" charset="0"/>
              </a:rPr>
              <a:t>Trong </a:t>
            </a:r>
            <a:r>
              <a:rPr lang="en-US" sz="3200" b="1">
                <a:solidFill>
                  <a:srgbClr val="FF0000"/>
                </a:solidFill>
                <a:latin typeface="Times New Roman" pitchFamily="18" charset="0"/>
                <a:cs typeface="Times New Roman" pitchFamily="18" charset="0"/>
              </a:rPr>
              <a:t>các câu dưới đây, câu nào không có hình </a:t>
            </a:r>
            <a:endParaRPr lang="en-US" sz="3200" b="1" smtClean="0">
              <a:solidFill>
                <a:srgbClr val="FF0000"/>
              </a:solidFill>
              <a:latin typeface="Times New Roman" pitchFamily="18" charset="0"/>
              <a:cs typeface="Times New Roman" pitchFamily="18" charset="0"/>
            </a:endParaRPr>
          </a:p>
          <a:p>
            <a:r>
              <a:rPr lang="en-US" sz="3200" b="1" smtClean="0">
                <a:solidFill>
                  <a:srgbClr val="FF0000"/>
                </a:solidFill>
                <a:latin typeface="Times New Roman" pitchFamily="18" charset="0"/>
                <a:cs typeface="Times New Roman" pitchFamily="18" charset="0"/>
              </a:rPr>
              <a:t>ảnh </a:t>
            </a:r>
            <a:r>
              <a:rPr lang="en-US" sz="3200" b="1">
                <a:solidFill>
                  <a:srgbClr val="FF0000"/>
                </a:solidFill>
                <a:latin typeface="Times New Roman" pitchFamily="18" charset="0"/>
                <a:cs typeface="Times New Roman" pitchFamily="18" charset="0"/>
              </a:rPr>
              <a:t>so sánh?</a:t>
            </a:r>
          </a:p>
        </p:txBody>
      </p:sp>
      <p:sp>
        <p:nvSpPr>
          <p:cNvPr id="15" name="Rectangle 14"/>
          <p:cNvSpPr/>
          <p:nvPr/>
        </p:nvSpPr>
        <p:spPr>
          <a:xfrm>
            <a:off x="76200" y="1548348"/>
            <a:ext cx="8534400" cy="3785652"/>
          </a:xfrm>
          <a:prstGeom prst="rect">
            <a:avLst/>
          </a:prstGeom>
        </p:spPr>
        <p:txBody>
          <a:bodyPr wrap="square">
            <a:spAutoFit/>
          </a:bodyPr>
          <a:lstStyle/>
          <a:p>
            <a:pPr>
              <a:spcBef>
                <a:spcPct val="0"/>
              </a:spcBef>
            </a:pPr>
            <a:r>
              <a:rPr lang="en-US" sz="3000" b="1" smtClean="0">
                <a:latin typeface="Times New Roman" pitchFamily="18" charset="0"/>
                <a:cs typeface="Times New Roman" pitchFamily="18" charset="0"/>
              </a:rPr>
              <a:t>            a</a:t>
            </a:r>
            <a:r>
              <a:rPr lang="en-US" sz="3000" b="1">
                <a:latin typeface="Times New Roman" pitchFamily="18" charset="0"/>
                <a:cs typeface="Times New Roman" pitchFamily="18" charset="0"/>
              </a:rPr>
              <a:t>. </a:t>
            </a:r>
            <a:r>
              <a:rPr lang="en-US" sz="3000" b="1" smtClean="0">
                <a:latin typeface="Times New Roman" pitchFamily="18" charset="0"/>
                <a:cs typeface="Times New Roman" pitchFamily="18" charset="0"/>
              </a:rPr>
              <a:t>            Xa </a:t>
            </a:r>
            <a:r>
              <a:rPr lang="en-US" sz="3000" b="1">
                <a:latin typeface="Times New Roman" pitchFamily="18" charset="0"/>
                <a:cs typeface="Times New Roman" pitchFamily="18" charset="0"/>
              </a:rPr>
              <a:t>con bố nhớ biết bao</a:t>
            </a:r>
          </a:p>
          <a:p>
            <a:pPr>
              <a:spcBef>
                <a:spcPct val="0"/>
              </a:spcBef>
            </a:pPr>
            <a:r>
              <a:rPr lang="en-US" sz="3000" b="1">
                <a:latin typeface="Times New Roman" pitchFamily="18" charset="0"/>
                <a:cs typeface="Times New Roman" pitchFamily="18" charset="0"/>
              </a:rPr>
              <a:t>                  Nhưng mà chỉ nhớ việc nào bé ngoan</a:t>
            </a:r>
          </a:p>
          <a:p>
            <a:pPr>
              <a:spcBef>
                <a:spcPct val="0"/>
              </a:spcBef>
            </a:pPr>
            <a:r>
              <a:rPr lang="en-US" sz="3000" b="1" smtClean="0">
                <a:latin typeface="Times New Roman" pitchFamily="18" charset="0"/>
                <a:cs typeface="Times New Roman" pitchFamily="18" charset="0"/>
              </a:rPr>
              <a:t>                      </a:t>
            </a:r>
          </a:p>
          <a:p>
            <a:pPr>
              <a:spcBef>
                <a:spcPct val="0"/>
              </a:spcBef>
            </a:pPr>
            <a:r>
              <a:rPr lang="en-US" sz="3000" b="1">
                <a:latin typeface="Times New Roman" pitchFamily="18" charset="0"/>
                <a:cs typeface="Times New Roman" pitchFamily="18" charset="0"/>
              </a:rPr>
              <a:t> </a:t>
            </a:r>
            <a:r>
              <a:rPr lang="en-US" sz="3000" b="1" smtClean="0">
                <a:latin typeface="Times New Roman" pitchFamily="18" charset="0"/>
                <a:cs typeface="Times New Roman" pitchFamily="18" charset="0"/>
              </a:rPr>
              <a:t>            b.          Quê hương mỗi người chỉ một</a:t>
            </a:r>
          </a:p>
          <a:p>
            <a:pPr algn="ctr">
              <a:spcBef>
                <a:spcPct val="0"/>
              </a:spcBef>
            </a:pPr>
            <a:r>
              <a:rPr lang="en-US" sz="3000" b="1" smtClean="0">
                <a:latin typeface="Times New Roman" pitchFamily="18" charset="0"/>
                <a:cs typeface="Times New Roman" pitchFamily="18" charset="0"/>
              </a:rPr>
              <a:t>  Như là chỉ một mẹ thôi</a:t>
            </a:r>
          </a:p>
          <a:p>
            <a:pPr>
              <a:spcBef>
                <a:spcPct val="0"/>
              </a:spcBef>
            </a:pPr>
            <a:r>
              <a:rPr lang="en-US" sz="3000" b="1" smtClean="0">
                <a:latin typeface="Times New Roman" pitchFamily="18" charset="0"/>
                <a:cs typeface="Times New Roman" pitchFamily="18" charset="0"/>
              </a:rPr>
              <a:t>                           </a:t>
            </a:r>
          </a:p>
          <a:p>
            <a:pPr>
              <a:spcBef>
                <a:spcPct val="0"/>
              </a:spcBef>
            </a:pPr>
            <a:r>
              <a:rPr lang="en-US" sz="3000" b="1" smtClean="0">
                <a:latin typeface="Times New Roman" pitchFamily="18" charset="0"/>
                <a:cs typeface="Times New Roman" pitchFamily="18" charset="0"/>
              </a:rPr>
              <a:t>             c.             Bóng tre rợp mát vai người</a:t>
            </a:r>
          </a:p>
          <a:p>
            <a:pPr algn="ctr">
              <a:spcBef>
                <a:spcPct val="0"/>
              </a:spcBef>
            </a:pPr>
            <a:r>
              <a:rPr lang="en-US" sz="3000" b="1" smtClean="0">
                <a:latin typeface="Times New Roman" pitchFamily="18" charset="0"/>
                <a:cs typeface="Times New Roman" pitchFamily="18" charset="0"/>
              </a:rPr>
              <a:t>                Vầng trăng như lá thuyền trôi êm đềm.                                         </a:t>
            </a:r>
            <a:endParaRPr lang="en-US" sz="3000" b="1">
              <a:latin typeface="Times New Roman" pitchFamily="18" charset="0"/>
              <a:cs typeface="Times New Roman" pitchFamily="18" charset="0"/>
            </a:endParaRPr>
          </a:p>
        </p:txBody>
      </p:sp>
    </p:spTree>
    <p:extLst>
      <p:ext uri="{BB962C8B-B14F-4D97-AF65-F5344CB8AC3E}">
        <p14:creationId xmlns:p14="http://schemas.microsoft.com/office/powerpoint/2010/main" val="157653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326"/>
                                        </p:tgtEl>
                                        <p:attrNameLst>
                                          <p:attrName>style.visibility</p:attrName>
                                        </p:attrNameLst>
                                      </p:cBhvr>
                                      <p:to>
                                        <p:strVal val="visible"/>
                                      </p:to>
                                    </p:set>
                                    <p:animEffect transition="in" filter="checkerboard(across)">
                                      <p:cBhvr>
                                        <p:cTn id="12" dur="500"/>
                                        <p:tgtEl>
                                          <p:spTgt spid="56326"/>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56327"/>
                                        </p:tgtEl>
                                        <p:attrNameLst>
                                          <p:attrName>style.visibility</p:attrName>
                                        </p:attrNameLst>
                                      </p:cBhvr>
                                      <p:to>
                                        <p:strVal val="visible"/>
                                      </p:to>
                                    </p:set>
                                    <p:animEffect transition="in" filter="checkerboard(across)">
                                      <p:cBhvr>
                                        <p:cTn id="15" dur="500"/>
                                        <p:tgtEl>
                                          <p:spTgt spid="5632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mph" presetSubtype="2" fill="hold" grpId="1" nodeType="clickEffect">
                                  <p:stCondLst>
                                    <p:cond delay="0"/>
                                  </p:stCondLst>
                                  <p:childTnLst>
                                    <p:animClr clrSpc="rgb" dir="cw">
                                      <p:cBhvr override="childStyle">
                                        <p:cTn id="19" dur="500" fill="hold"/>
                                        <p:tgtEl>
                                          <p:spTgt spid="56326"/>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6" grpId="0"/>
      <p:bldP spid="56326" grpId="1"/>
      <p:bldP spid="56327"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152400"/>
            <a:ext cx="7467600" cy="95410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tư, ngày 5 tháng 10 năm 2016</a:t>
            </a:r>
          </a:p>
          <a:p>
            <a:pPr algn="ctr"/>
            <a:r>
              <a:rPr lang="en-US" sz="2800" b="1" u="sng" smtClean="0">
                <a:latin typeface="Times New Roman" pitchFamily="18" charset="0"/>
                <a:cs typeface="Times New Roman" pitchFamily="18" charset="0"/>
              </a:rPr>
              <a:t>Luyện từ và câu</a:t>
            </a:r>
          </a:p>
        </p:txBody>
      </p:sp>
      <p:pic>
        <p:nvPicPr>
          <p:cNvPr id="11"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4233" y="5690767"/>
            <a:ext cx="1126284"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58150" y="-889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965174" y="5545137"/>
            <a:ext cx="1178826" cy="138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0363200" y="1143000"/>
            <a:ext cx="533400" cy="369332"/>
          </a:xfrm>
          <a:prstGeom prst="rect">
            <a:avLst/>
          </a:prstGeom>
          <a:noFill/>
        </p:spPr>
        <p:txBody>
          <a:bodyPr wrap="square" rtlCol="0">
            <a:spAutoFit/>
          </a:bodyPr>
          <a:lstStyle/>
          <a:p>
            <a:endParaRPr lang="en-US"/>
          </a:p>
        </p:txBody>
      </p:sp>
      <p:pic>
        <p:nvPicPr>
          <p:cNvPr id="10" name="Picture 9" descr="732562ff.gif"/>
          <p:cNvPicPr>
            <a:picLocks noChangeAspect="1"/>
          </p:cNvPicPr>
          <p:nvPr/>
        </p:nvPicPr>
        <p:blipFill>
          <a:blip r:embed="rId3"/>
          <a:stretch>
            <a:fillRect/>
          </a:stretch>
        </p:blipFill>
        <p:spPr>
          <a:xfrm>
            <a:off x="1066800" y="3581400"/>
            <a:ext cx="7467600" cy="1676400"/>
          </a:xfrm>
          <a:prstGeom prst="rect">
            <a:avLst/>
          </a:prstGeom>
        </p:spPr>
      </p:pic>
      <p:sp>
        <p:nvSpPr>
          <p:cNvPr id="15" name="TextBox 14"/>
          <p:cNvSpPr txBox="1"/>
          <p:nvPr/>
        </p:nvSpPr>
        <p:spPr>
          <a:xfrm>
            <a:off x="1079951" y="1981200"/>
            <a:ext cx="7467600" cy="1752600"/>
          </a:xfrm>
          <a:prstGeom prst="rect">
            <a:avLst/>
          </a:prstGeom>
          <a:noFill/>
        </p:spPr>
        <p:txBody>
          <a:bodyPr wrap="square" rtlCol="0">
            <a:prstTxWarp prst="textChevron">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CẢM ƠN CÁC THẦY CÔ VÀ CÁC EM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8835082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0.70"/>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Line 9"/>
          <p:cNvSpPr>
            <a:spLocks noChangeShapeType="1"/>
          </p:cNvSpPr>
          <p:nvPr/>
        </p:nvSpPr>
        <p:spPr bwMode="auto">
          <a:xfrm>
            <a:off x="2133600" y="2438400"/>
            <a:ext cx="0" cy="0"/>
          </a:xfrm>
          <a:prstGeom prst="line">
            <a:avLst/>
          </a:prstGeom>
          <a:noFill/>
          <a:ln w="12700" cap="rnd">
            <a:solidFill>
              <a:srgbClr val="FF3300"/>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pic>
        <p:nvPicPr>
          <p:cNvPr id="10" name="Picture 19"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762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0"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25400" y="5811083"/>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2"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134350" y="-889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1"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8147050" y="5683249"/>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57201" y="155912"/>
            <a:ext cx="8229600" cy="6617196"/>
          </a:xfrm>
          <a:prstGeom prst="rect">
            <a:avLst/>
          </a:prstGeom>
        </p:spPr>
        <p:txBody>
          <a:bodyPr wrap="square">
            <a:spAutoFit/>
          </a:bodyPr>
          <a:lstStyle/>
          <a:p>
            <a:r>
              <a:rPr lang="en-US" sz="2800" b="1" smtClean="0">
                <a:solidFill>
                  <a:srgbClr val="0070C0"/>
                </a:solidFill>
                <a:latin typeface="Times New Roman" pitchFamily="18" charset="0"/>
                <a:cs typeface="Times New Roman" pitchFamily="18" charset="0"/>
              </a:rPr>
              <a:t>                     </a:t>
            </a:r>
            <a:r>
              <a:rPr lang="en-US" sz="2400" b="1" smtClean="0">
                <a:solidFill>
                  <a:srgbClr val="0070C0"/>
                </a:solidFill>
                <a:latin typeface="Times New Roman" pitchFamily="18" charset="0"/>
                <a:cs typeface="Times New Roman" pitchFamily="18" charset="0"/>
              </a:rPr>
              <a:t>Trận bóng dưới lòng đường                           </a:t>
            </a:r>
            <a:r>
              <a:rPr lang="en-US" sz="2400" b="1">
                <a:solidFill>
                  <a:srgbClr val="0070C0"/>
                </a:solidFill>
                <a:latin typeface="Times New Roman" pitchFamily="18" charset="0"/>
                <a:cs typeface="Times New Roman" pitchFamily="18" charset="0"/>
              </a:rPr>
              <a:t> </a:t>
            </a:r>
            <a:r>
              <a:rPr lang="en-US" sz="2400" b="1" smtClean="0">
                <a:solidFill>
                  <a:srgbClr val="0070C0"/>
                </a:solidFill>
                <a:latin typeface="Times New Roman" pitchFamily="18" charset="0"/>
                <a:cs typeface="Times New Roman" pitchFamily="18" charset="0"/>
              </a:rPr>
              <a:t>   </a:t>
            </a:r>
            <a:r>
              <a:rPr lang="en-US" sz="2400">
                <a:solidFill>
                  <a:srgbClr val="0070C0"/>
                </a:solidFill>
                <a:latin typeface="Times New Roman" pitchFamily="18" charset="0"/>
                <a:cs typeface="Times New Roman" pitchFamily="18" charset="0"/>
              </a:rPr>
              <a:t> </a:t>
            </a:r>
            <a:r>
              <a:rPr lang="en-US" sz="2400" smtClean="0">
                <a:solidFill>
                  <a:srgbClr val="0070C0"/>
                </a:solidFill>
                <a:latin typeface="Times New Roman" pitchFamily="18" charset="0"/>
                <a:cs typeface="Times New Roman" pitchFamily="18" charset="0"/>
              </a:rPr>
              <a:t>                  </a:t>
            </a:r>
            <a:r>
              <a:rPr lang="en-US" smtClean="0">
                <a:solidFill>
                  <a:srgbClr val="0070C0"/>
                </a:solidFill>
                <a:latin typeface="Times New Roman" pitchFamily="18" charset="0"/>
                <a:cs typeface="Times New Roman" pitchFamily="18" charset="0"/>
              </a:rPr>
              <a:t>	</a:t>
            </a:r>
          </a:p>
          <a:p>
            <a:r>
              <a:rPr lang="en-US">
                <a:solidFill>
                  <a:srgbClr val="0070C0"/>
                </a:solidFill>
                <a:latin typeface="Times New Roman" pitchFamily="18" charset="0"/>
                <a:cs typeface="Times New Roman" pitchFamily="18" charset="0"/>
              </a:rPr>
              <a:t> </a:t>
            </a:r>
            <a:r>
              <a:rPr lang="en-US" smtClean="0">
                <a:solidFill>
                  <a:srgbClr val="0070C0"/>
                </a:solidFill>
                <a:latin typeface="Times New Roman" pitchFamily="18" charset="0"/>
                <a:cs typeface="Times New Roman" pitchFamily="18" charset="0"/>
              </a:rPr>
              <a:t>   </a:t>
            </a:r>
            <a:r>
              <a:rPr lang="en-US" b="1" smtClean="0">
                <a:solidFill>
                  <a:srgbClr val="0070C0"/>
                </a:solidFill>
                <a:latin typeface="Times New Roman" pitchFamily="18" charset="0"/>
                <a:cs typeface="Times New Roman" pitchFamily="18" charset="0"/>
              </a:rPr>
              <a:t>1. Trận bóng vừa bắt đầu thì Quang cướp được bóng. Quang bấm nhẹ bóng sang cánh phải cho Vũ. Vũ dẫn bóng lên. Bốn, năm cầu thủ đội bạn lao đến. Vũ ngần ngừ giây lát. Chợt nhận ra cánh trái trống hẳn đi, Vũ chuyền bóng cho Long. Long như chỉ đợi có vậy, dốc bóng nhanh về phía khung thành đối phương. Cái đầu húi cua của cậu bé chúi về phía trước. Bỗng một tiếng “kít...ít” làm cậu sững lại. Chỉ chút nữa thì cậu đã tông phải xe gắn máy. Bác đi xe nổi nóng làm cả bọn chạy tán loạn.</a:t>
            </a:r>
          </a:p>
          <a:p>
            <a:r>
              <a:rPr lang="en-US" b="1">
                <a:solidFill>
                  <a:srgbClr val="0070C0"/>
                </a:solidFill>
                <a:latin typeface="Times New Roman" pitchFamily="18" charset="0"/>
                <a:cs typeface="Times New Roman" pitchFamily="18" charset="0"/>
              </a:rPr>
              <a:t> </a:t>
            </a:r>
            <a:r>
              <a:rPr lang="en-US" b="1" smtClean="0">
                <a:solidFill>
                  <a:srgbClr val="0070C0"/>
                </a:solidFill>
                <a:latin typeface="Times New Roman" pitchFamily="18" charset="0"/>
                <a:cs typeface="Times New Roman" pitchFamily="18" charset="0"/>
              </a:rPr>
              <a:t>   2. Nhưng chỉ được một lát, bọn trẻ hết sợ, lại hò nhau xuống lòng đường. Lần này Quang quyết định chơi bóng bổng. Còn cách khung thành chừng năm mét, em co chân sút rất mạnh, quả bóng vút lên, nhưng lại đi chệch lên vỉa hè và đập vào đầu một cụ già. Cụ lảo đảo, ôm lấy đầu và khuỵu xuống. Một bác đứng tuổi vội đỡ lấy cụ. Bác quát to:</a:t>
            </a:r>
          </a:p>
          <a:p>
            <a:r>
              <a:rPr lang="en-US" b="1">
                <a:solidFill>
                  <a:srgbClr val="0070C0"/>
                </a:solidFill>
                <a:latin typeface="Times New Roman" pitchFamily="18" charset="0"/>
                <a:cs typeface="Times New Roman" pitchFamily="18" charset="0"/>
              </a:rPr>
              <a:t> </a:t>
            </a:r>
            <a:r>
              <a:rPr lang="en-US" b="1" smtClean="0">
                <a:solidFill>
                  <a:srgbClr val="0070C0"/>
                </a:solidFill>
                <a:latin typeface="Times New Roman" pitchFamily="18" charset="0"/>
                <a:cs typeface="Times New Roman" pitchFamily="18" charset="0"/>
              </a:rPr>
              <a:t>    - Chỗ này là chỗ chơi bóng à ?</a:t>
            </a:r>
          </a:p>
          <a:p>
            <a:r>
              <a:rPr lang="en-US" b="1" smtClean="0">
                <a:solidFill>
                  <a:srgbClr val="0070C0"/>
                </a:solidFill>
                <a:latin typeface="Times New Roman" pitchFamily="18" charset="0"/>
                <a:cs typeface="Times New Roman" pitchFamily="18" charset="0"/>
              </a:rPr>
              <a:t>     Đám học trò hoảng sợ bỏ chạy.</a:t>
            </a:r>
            <a:endParaRPr lang="en-US" b="1">
              <a:solidFill>
                <a:srgbClr val="0070C0"/>
              </a:solidFill>
              <a:latin typeface="Times New Roman" pitchFamily="18" charset="0"/>
              <a:cs typeface="Times New Roman" pitchFamily="18" charset="0"/>
            </a:endParaRPr>
          </a:p>
          <a:p>
            <a:r>
              <a:rPr lang="en-US" b="1" smtClean="0">
                <a:solidFill>
                  <a:srgbClr val="0070C0"/>
                </a:solidFill>
                <a:latin typeface="Times New Roman" pitchFamily="18" charset="0"/>
                <a:cs typeface="Times New Roman" pitchFamily="18" charset="0"/>
              </a:rPr>
              <a:t>     3. Từ một gốc cây, Quang lén nhìn sang. Bác đứng tuổi xuýt xoa, hỏi han ông cụ. Một chiếc xích lô xịch tới. Bác đứng tuổi vừa dìu ông cụ lên xe, vừa bực bội:</a:t>
            </a:r>
          </a:p>
          <a:p>
            <a:r>
              <a:rPr lang="en-US" b="1">
                <a:solidFill>
                  <a:srgbClr val="0070C0"/>
                </a:solidFill>
                <a:latin typeface="Times New Roman" pitchFamily="18" charset="0"/>
                <a:cs typeface="Times New Roman" pitchFamily="18" charset="0"/>
              </a:rPr>
              <a:t> </a:t>
            </a:r>
            <a:r>
              <a:rPr lang="en-US" b="1" smtClean="0">
                <a:solidFill>
                  <a:srgbClr val="0070C0"/>
                </a:solidFill>
                <a:latin typeface="Times New Roman" pitchFamily="18" charset="0"/>
                <a:cs typeface="Times New Roman" pitchFamily="18" charset="0"/>
              </a:rPr>
              <a:t>    - Thật là quá quắt !</a:t>
            </a:r>
          </a:p>
          <a:p>
            <a:r>
              <a:rPr lang="en-US" b="1">
                <a:solidFill>
                  <a:srgbClr val="0070C0"/>
                </a:solidFill>
                <a:latin typeface="Times New Roman" pitchFamily="18" charset="0"/>
                <a:cs typeface="Times New Roman" pitchFamily="18" charset="0"/>
              </a:rPr>
              <a:t> </a:t>
            </a:r>
            <a:r>
              <a:rPr lang="en-US" b="1" smtClean="0">
                <a:solidFill>
                  <a:srgbClr val="0070C0"/>
                </a:solidFill>
                <a:latin typeface="Times New Roman" pitchFamily="18" charset="0"/>
                <a:cs typeface="Times New Roman" pitchFamily="18" charset="0"/>
              </a:rPr>
              <a:t>     Quang sợ tái cả người. Bỗng cậu thấy cái lưng còng của ông cụ sao giống lưng ông nội thế. Cậu bé vừa chạy theo chiếc xích lô, vừa mếu máo:</a:t>
            </a:r>
          </a:p>
          <a:p>
            <a:r>
              <a:rPr lang="en-US" b="1">
                <a:solidFill>
                  <a:srgbClr val="0070C0"/>
                </a:solidFill>
                <a:latin typeface="Times New Roman" pitchFamily="18" charset="0"/>
                <a:cs typeface="Times New Roman" pitchFamily="18" charset="0"/>
              </a:rPr>
              <a:t> </a:t>
            </a:r>
            <a:r>
              <a:rPr lang="en-US" b="1" smtClean="0">
                <a:solidFill>
                  <a:srgbClr val="0070C0"/>
                </a:solidFill>
                <a:latin typeface="Times New Roman" pitchFamily="18" charset="0"/>
                <a:cs typeface="Times New Roman" pitchFamily="18" charset="0"/>
              </a:rPr>
              <a:t>    - Ông ơi... Cụ ơi...! Cháu xin lỗi cụ.</a:t>
            </a:r>
          </a:p>
          <a:p>
            <a:r>
              <a:rPr lang="en-US" b="1">
                <a:solidFill>
                  <a:srgbClr val="0070C0"/>
                </a:solidFill>
                <a:latin typeface="Times New Roman" pitchFamily="18" charset="0"/>
                <a:cs typeface="Times New Roman" pitchFamily="18" charset="0"/>
              </a:rPr>
              <a:t> </a:t>
            </a:r>
            <a:r>
              <a:rPr lang="en-US" b="1" smtClean="0">
                <a:solidFill>
                  <a:srgbClr val="0070C0"/>
                </a:solidFill>
                <a:latin typeface="Times New Roman" pitchFamily="18" charset="0"/>
                <a:cs typeface="Times New Roman" pitchFamily="18" charset="0"/>
              </a:rPr>
              <a:t>                                                                                  </a:t>
            </a:r>
            <a:r>
              <a:rPr lang="en-US" b="1" i="1" smtClean="0">
                <a:solidFill>
                  <a:srgbClr val="0070C0"/>
                </a:solidFill>
                <a:latin typeface="Times New Roman" pitchFamily="18" charset="0"/>
                <a:cs typeface="Times New Roman" pitchFamily="18" charset="0"/>
              </a:rPr>
              <a:t>Nguyễn Minh</a:t>
            </a:r>
            <a:endParaRPr lang="en-US" b="1" i="1">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4162618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981200"/>
            <a:ext cx="7620000" cy="1938992"/>
          </a:xfrm>
          <a:prstGeom prst="rect">
            <a:avLst/>
          </a:prstGeom>
          <a:noFill/>
        </p:spPr>
        <p:txBody>
          <a:bodyPr wrap="square" rtlCol="0">
            <a:spAutoFit/>
          </a:bodyPr>
          <a:lstStyle/>
          <a:p>
            <a:pPr algn="ctr"/>
            <a:r>
              <a:rPr lang="en-US" sz="6000" b="1" smtClean="0">
                <a:solidFill>
                  <a:srgbClr val="0070C0"/>
                </a:solidFill>
                <a:latin typeface="Times New Roman" pitchFamily="18" charset="0"/>
                <a:cs typeface="Times New Roman" pitchFamily="18" charset="0"/>
              </a:rPr>
              <a:t>TRÒ CHƠI: </a:t>
            </a:r>
          </a:p>
          <a:p>
            <a:pPr algn="ctr"/>
            <a:r>
              <a:rPr lang="en-US" sz="6000" b="1" smtClean="0">
                <a:solidFill>
                  <a:srgbClr val="0070C0"/>
                </a:solidFill>
                <a:latin typeface="Times New Roman" pitchFamily="18" charset="0"/>
                <a:cs typeface="Times New Roman" pitchFamily="18" charset="0"/>
              </a:rPr>
              <a:t>AI NHANH HƠN</a:t>
            </a:r>
            <a:endParaRPr lang="en-US" sz="6000" b="1">
              <a:solidFill>
                <a:srgbClr val="0070C0"/>
              </a:solidFill>
              <a:latin typeface="Times New Roman" pitchFamily="18" charset="0"/>
              <a:cs typeface="Times New Roman" pitchFamily="18" charset="0"/>
            </a:endParaRPr>
          </a:p>
        </p:txBody>
      </p:sp>
      <p:pic>
        <p:nvPicPr>
          <p:cNvPr id="3"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7488" y="2222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338138" y="5484813"/>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831138" y="57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920038" y="5399088"/>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560525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836612" y="0"/>
            <a:ext cx="7083425" cy="111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b="1" dirty="0" err="1" smtClean="0"/>
              <a:t>Thứ</a:t>
            </a:r>
            <a:r>
              <a:rPr lang="en-US" sz="2800" b="1" dirty="0" smtClean="0"/>
              <a:t>  </a:t>
            </a:r>
            <a:r>
              <a:rPr lang="en-US" sz="2800" b="1" dirty="0" err="1" smtClean="0"/>
              <a:t>năm</a:t>
            </a:r>
            <a:r>
              <a:rPr lang="en-US" sz="2800" b="1" dirty="0" smtClean="0"/>
              <a:t>, </a:t>
            </a:r>
            <a:r>
              <a:rPr lang="vi-VN" sz="2800" b="1" dirty="0" smtClean="0"/>
              <a:t> ngày</a:t>
            </a:r>
            <a:r>
              <a:rPr lang="en-US" sz="2800" b="1" dirty="0" smtClean="0"/>
              <a:t> </a:t>
            </a:r>
            <a:r>
              <a:rPr lang="vi-VN" sz="2800" b="1" dirty="0" smtClean="0"/>
              <a:t> </a:t>
            </a:r>
            <a:r>
              <a:rPr lang="en-US" sz="2800" b="1" dirty="0"/>
              <a:t>3</a:t>
            </a:r>
            <a:r>
              <a:rPr lang="en-US" sz="2800" b="1" dirty="0" smtClean="0"/>
              <a:t> </a:t>
            </a:r>
            <a:r>
              <a:rPr lang="vi-VN" sz="2800" b="1" dirty="0" smtClean="0"/>
              <a:t> tháng</a:t>
            </a:r>
            <a:r>
              <a:rPr lang="en-US" sz="2800" b="1" dirty="0" smtClean="0"/>
              <a:t> </a:t>
            </a:r>
            <a:r>
              <a:rPr lang="vi-VN" sz="2800" b="1" dirty="0" smtClean="0"/>
              <a:t> 1</a:t>
            </a:r>
            <a:r>
              <a:rPr lang="en-US" sz="2800" b="1" dirty="0"/>
              <a:t>1</a:t>
            </a:r>
            <a:r>
              <a:rPr lang="en-US" sz="2800" b="1" dirty="0" smtClean="0"/>
              <a:t> </a:t>
            </a:r>
            <a:r>
              <a:rPr lang="vi-VN" sz="2800" b="1" dirty="0" smtClean="0"/>
              <a:t> </a:t>
            </a:r>
            <a:r>
              <a:rPr lang="en-US" sz="2800" b="1" dirty="0" err="1"/>
              <a:t>năm</a:t>
            </a:r>
            <a:r>
              <a:rPr lang="en-US" sz="2800" b="1" dirty="0"/>
              <a:t> </a:t>
            </a:r>
            <a:r>
              <a:rPr lang="en-US" sz="2800" b="1" dirty="0" smtClean="0"/>
              <a:t> 2016</a:t>
            </a:r>
            <a:endParaRPr lang="en-US" sz="2800" b="1" dirty="0"/>
          </a:p>
          <a:p>
            <a:pPr algn="ctr">
              <a:lnSpc>
                <a:spcPct val="50000"/>
              </a:lnSpc>
              <a:spcBef>
                <a:spcPct val="50000"/>
              </a:spcBef>
            </a:pPr>
            <a:r>
              <a:rPr lang="en-US" sz="3600" b="1" u="sng" dirty="0" err="1" smtClean="0"/>
              <a:t>Luyện</a:t>
            </a:r>
            <a:r>
              <a:rPr lang="en-US" sz="3600" b="1" u="sng" dirty="0" smtClean="0"/>
              <a:t> </a:t>
            </a:r>
            <a:r>
              <a:rPr lang="en-US" sz="3600" b="1" u="sng" dirty="0" err="1" smtClean="0"/>
              <a:t>từ</a:t>
            </a:r>
            <a:r>
              <a:rPr lang="en-US" sz="3600" b="1" u="sng" dirty="0" smtClean="0"/>
              <a:t> </a:t>
            </a:r>
            <a:r>
              <a:rPr lang="en-US" sz="3600" b="1" u="sng" dirty="0" err="1" smtClean="0"/>
              <a:t>và</a:t>
            </a:r>
            <a:r>
              <a:rPr lang="en-US" sz="3600" b="1" u="sng" dirty="0" smtClean="0"/>
              <a:t> </a:t>
            </a:r>
            <a:r>
              <a:rPr lang="en-US" sz="3600" b="1" u="sng" dirty="0" err="1" smtClean="0"/>
              <a:t>câu</a:t>
            </a:r>
            <a:endParaRPr lang="en-US" sz="3600" b="1" u="sng" dirty="0"/>
          </a:p>
        </p:txBody>
      </p:sp>
      <p:sp>
        <p:nvSpPr>
          <p:cNvPr id="3075" name="AutoShape 3"/>
          <p:cNvSpPr>
            <a:spLocks noChangeArrowheads="1"/>
          </p:cNvSpPr>
          <p:nvPr/>
        </p:nvSpPr>
        <p:spPr bwMode="auto">
          <a:xfrm>
            <a:off x="836612" y="1295400"/>
            <a:ext cx="4191000" cy="762000"/>
          </a:xfrm>
          <a:prstGeom prst="flowChartTerminator">
            <a:avLst/>
          </a:prstGeom>
          <a:ln>
            <a:solidFill>
              <a:schemeClr val="bg1"/>
            </a:solidFill>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n-US" sz="2800" b="1" u="sng">
                <a:solidFill>
                  <a:srgbClr val="FF0000"/>
                </a:solidFill>
                <a:latin typeface="Times New Roman" pitchFamily="18" charset="0"/>
                <a:cs typeface="Times New Roman" pitchFamily="18" charset="0"/>
              </a:rPr>
              <a:t>KIỂM TRA BÀI CŨ:</a:t>
            </a:r>
          </a:p>
        </p:txBody>
      </p:sp>
      <p:sp>
        <p:nvSpPr>
          <p:cNvPr id="6148" name="Text Box 4"/>
          <p:cNvSpPr txBox="1">
            <a:spLocks noChangeArrowheads="1"/>
          </p:cNvSpPr>
          <p:nvPr/>
        </p:nvSpPr>
        <p:spPr bwMode="auto">
          <a:xfrm>
            <a:off x="152400" y="2362200"/>
            <a:ext cx="937260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AutoNum type="arabicPeriod"/>
            </a:pPr>
            <a:r>
              <a:rPr lang="en-US" sz="2800" b="1" smtClean="0"/>
              <a:t>Thêm dấu phẩy vào chỗ thích hợp trong mỗi câu sau</a:t>
            </a:r>
            <a:endParaRPr lang="en-US" sz="2800" b="1"/>
          </a:p>
          <a:p>
            <a:pPr marL="0" indent="0">
              <a:spcBef>
                <a:spcPct val="50000"/>
              </a:spcBef>
            </a:pPr>
            <a:r>
              <a:rPr lang="en-US" sz="2800" b="1">
                <a:solidFill>
                  <a:srgbClr val="C00000"/>
                </a:solidFill>
              </a:rPr>
              <a:t> </a:t>
            </a:r>
            <a:r>
              <a:rPr lang="en-US" sz="2800" b="1" smtClean="0">
                <a:solidFill>
                  <a:srgbClr val="0070C0"/>
                </a:solidFill>
              </a:rPr>
              <a:t>a. Bạn Ngân  bạn Huy và bạn Vy đều là học sinh lớp 3/2.</a:t>
            </a:r>
          </a:p>
          <a:p>
            <a:pPr>
              <a:spcBef>
                <a:spcPct val="50000"/>
              </a:spcBef>
            </a:pPr>
            <a:r>
              <a:rPr lang="en-US" sz="2800" b="1" smtClean="0">
                <a:solidFill>
                  <a:srgbClr val="0070C0"/>
                </a:solidFill>
              </a:rPr>
              <a:t> b. Hai bạn trai lớp em đều khỏe mạnh  thông minh và hay giúp đỡ bạn.</a:t>
            </a:r>
          </a:p>
          <a:p>
            <a:pPr>
              <a:spcBef>
                <a:spcPct val="50000"/>
              </a:spcBef>
            </a:pPr>
            <a:r>
              <a:rPr lang="en-US" sz="2800" b="1" smtClean="0">
                <a:solidFill>
                  <a:srgbClr val="0070C0"/>
                </a:solidFill>
              </a:rPr>
              <a:t> c. Ông em  bố em và chú em đều là công nhân.</a:t>
            </a:r>
            <a:endParaRPr lang="en-US" sz="2800" b="1">
              <a:solidFill>
                <a:srgbClr val="0070C0"/>
              </a:solidFill>
            </a:endParaRPr>
          </a:p>
        </p:txBody>
      </p:sp>
      <p:pic>
        <p:nvPicPr>
          <p:cNvPr id="14"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63" y="-61912"/>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88900" y="5772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166100" y="-1079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070850" y="5607049"/>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133600" y="2873514"/>
            <a:ext cx="304800" cy="707886"/>
          </a:xfrm>
          <a:prstGeom prst="rect">
            <a:avLst/>
          </a:prstGeom>
          <a:noFill/>
        </p:spPr>
        <p:txBody>
          <a:bodyPr wrap="square" rtlCol="0">
            <a:spAutoFit/>
          </a:bodyPr>
          <a:lstStyle/>
          <a:p>
            <a:r>
              <a:rPr lang="en-US" sz="4000" b="1" smtClean="0">
                <a:solidFill>
                  <a:srgbClr val="FF0000"/>
                </a:solidFill>
                <a:latin typeface="Times New Roman" pitchFamily="18" charset="0"/>
                <a:cs typeface="Times New Roman" pitchFamily="18" charset="0"/>
              </a:rPr>
              <a:t>,</a:t>
            </a:r>
            <a:endParaRPr lang="en-US" sz="4000" b="1">
              <a:solidFill>
                <a:srgbClr val="FF0000"/>
              </a:solidFill>
              <a:latin typeface="Times New Roman" pitchFamily="18" charset="0"/>
              <a:cs typeface="Times New Roman" pitchFamily="18" charset="0"/>
            </a:endParaRPr>
          </a:p>
        </p:txBody>
      </p:sp>
      <p:sp>
        <p:nvSpPr>
          <p:cNvPr id="3" name="TextBox 2"/>
          <p:cNvSpPr txBox="1"/>
          <p:nvPr/>
        </p:nvSpPr>
        <p:spPr>
          <a:xfrm>
            <a:off x="6009801" y="3544669"/>
            <a:ext cx="162399"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
        <p:nvSpPr>
          <p:cNvPr id="4" name="TextBox 3"/>
          <p:cNvSpPr txBox="1"/>
          <p:nvPr/>
        </p:nvSpPr>
        <p:spPr>
          <a:xfrm>
            <a:off x="1752600" y="4572000"/>
            <a:ext cx="381000" cy="703263"/>
          </a:xfrm>
          <a:prstGeom prst="rect">
            <a:avLst/>
          </a:prstGeom>
          <a:noFill/>
        </p:spPr>
        <p:txBody>
          <a:bodyPr wrap="square" rtlCol="0">
            <a:spAutoFit/>
          </a:bodyPr>
          <a:lstStyle/>
          <a:p>
            <a:r>
              <a:rPr lang="en-US" sz="4000" b="1" smtClean="0">
                <a:solidFill>
                  <a:srgbClr val="FF0000"/>
                </a:solidFill>
                <a:latin typeface="Times New Roman" pitchFamily="18" charset="0"/>
                <a:cs typeface="Times New Roman" pitchFamily="18" charset="0"/>
              </a:rPr>
              <a:t>,</a:t>
            </a:r>
            <a:endParaRPr lang="en-US" sz="40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37196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arn(inVertical)">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148"/>
                                        </p:tgtEl>
                                        <p:attrNameLst>
                                          <p:attrName>style.visibility</p:attrName>
                                        </p:attrNameLst>
                                      </p:cBhvr>
                                      <p:to>
                                        <p:strVal val="visible"/>
                                      </p:to>
                                    </p:set>
                                    <p:animEffect transition="in" filter="randombar(horizontal)">
                                      <p:cBhvr>
                                        <p:cTn id="12" dur="500"/>
                                        <p:tgtEl>
                                          <p:spTgt spid="614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fade">
                                      <p:cBhvr>
                                        <p:cTn id="17" dur="1000"/>
                                        <p:tgtEl>
                                          <p:spTgt spid="2">
                                            <p:txEl>
                                              <p:pRg st="0" end="0"/>
                                            </p:txEl>
                                          </p:spTgt>
                                        </p:tgtEl>
                                      </p:cBhvr>
                                    </p:animEffect>
                                    <p:anim calcmode="lin" valueType="num">
                                      <p:cBhvr>
                                        <p:cTn id="1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tgtEl>
                                          <p:spTgt spid="4">
                                            <p:txEl>
                                              <p:pRg st="0" end="0"/>
                                            </p:txEl>
                                          </p:spTgt>
                                        </p:tgtEl>
                                      </p:cBhvr>
                                    </p:animEffect>
                                    <p:anim calcmode="lin" valueType="num">
                                      <p:cBhvr>
                                        <p:cTn id="3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836612" y="0"/>
            <a:ext cx="7083425"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b="1" smtClean="0"/>
              <a:t>Thứ  tư, </a:t>
            </a:r>
            <a:r>
              <a:rPr lang="vi-VN" sz="2800" b="1" smtClean="0"/>
              <a:t> ngày</a:t>
            </a:r>
            <a:r>
              <a:rPr lang="en-US" sz="2800" b="1" smtClean="0"/>
              <a:t> </a:t>
            </a:r>
            <a:r>
              <a:rPr lang="vi-VN" sz="2800" b="1" smtClean="0"/>
              <a:t> </a:t>
            </a:r>
            <a:r>
              <a:rPr lang="en-US" sz="2800" b="1"/>
              <a:t>5</a:t>
            </a:r>
            <a:r>
              <a:rPr lang="en-US" sz="2800" b="1" smtClean="0"/>
              <a:t> </a:t>
            </a:r>
            <a:r>
              <a:rPr lang="vi-VN" sz="2800" b="1" smtClean="0"/>
              <a:t> tháng</a:t>
            </a:r>
            <a:r>
              <a:rPr lang="en-US" sz="2800" b="1" smtClean="0"/>
              <a:t> </a:t>
            </a:r>
            <a:r>
              <a:rPr lang="vi-VN" sz="2800" b="1" smtClean="0"/>
              <a:t> </a:t>
            </a:r>
            <a:r>
              <a:rPr lang="vi-VN" sz="2800" b="1"/>
              <a:t>1</a:t>
            </a:r>
            <a:r>
              <a:rPr lang="en-US" sz="2800" b="1" smtClean="0"/>
              <a:t>0 </a:t>
            </a:r>
            <a:r>
              <a:rPr lang="vi-VN" sz="2800" b="1" smtClean="0"/>
              <a:t> </a:t>
            </a:r>
            <a:r>
              <a:rPr lang="en-US" sz="2800" b="1"/>
              <a:t>năm </a:t>
            </a:r>
            <a:r>
              <a:rPr lang="en-US" sz="2800" b="1" smtClean="0"/>
              <a:t> 2016</a:t>
            </a:r>
            <a:endParaRPr lang="en-US" sz="2800" b="1"/>
          </a:p>
          <a:p>
            <a:pPr algn="ctr">
              <a:lnSpc>
                <a:spcPct val="50000"/>
              </a:lnSpc>
              <a:spcBef>
                <a:spcPct val="50000"/>
              </a:spcBef>
            </a:pPr>
            <a:r>
              <a:rPr lang="en-US" sz="3600" b="1" u="sng"/>
              <a:t>Luyện từ và câu</a:t>
            </a:r>
          </a:p>
        </p:txBody>
      </p:sp>
      <p:sp>
        <p:nvSpPr>
          <p:cNvPr id="3075" name="AutoShape 3"/>
          <p:cNvSpPr>
            <a:spLocks noChangeArrowheads="1"/>
          </p:cNvSpPr>
          <p:nvPr/>
        </p:nvSpPr>
        <p:spPr bwMode="auto">
          <a:xfrm>
            <a:off x="17463" y="1295400"/>
            <a:ext cx="8821737" cy="762000"/>
          </a:xfrm>
          <a:prstGeom prst="flowChartTerminator">
            <a:avLst/>
          </a:prstGeom>
          <a:ln>
            <a:solidFill>
              <a:schemeClr val="bg1"/>
            </a:solidFill>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n-US" sz="3200" b="1" smtClean="0">
                <a:solidFill>
                  <a:srgbClr val="FF0000"/>
                </a:solidFill>
                <a:latin typeface="Times New Roman" pitchFamily="18" charset="0"/>
                <a:cs typeface="Times New Roman" pitchFamily="18" charset="0"/>
              </a:rPr>
              <a:t>Ôn tập về từ chỉ hoạt động, trạng thái. So sánh</a:t>
            </a:r>
            <a:endParaRPr lang="en-US" sz="3200" b="1">
              <a:solidFill>
                <a:srgbClr val="FF0000"/>
              </a:solidFill>
              <a:latin typeface="Times New Roman" pitchFamily="18" charset="0"/>
              <a:cs typeface="Times New Roman" pitchFamily="18" charset="0"/>
            </a:endParaRPr>
          </a:p>
        </p:txBody>
      </p:sp>
      <p:pic>
        <p:nvPicPr>
          <p:cNvPr id="14"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63" y="-61912"/>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88900" y="5772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166100" y="-1079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070850" y="5607049"/>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00986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arn(inVertical)">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9"/>
          <p:cNvSpPr txBox="1">
            <a:spLocks noChangeArrowheads="1"/>
          </p:cNvSpPr>
          <p:nvPr/>
        </p:nvSpPr>
        <p:spPr bwMode="auto">
          <a:xfrm>
            <a:off x="2209800" y="2871520"/>
            <a:ext cx="1143000" cy="457200"/>
          </a:xfrm>
          <a:prstGeom prst="rect">
            <a:avLst/>
          </a:prstGeom>
          <a:solidFill>
            <a:schemeClr val="bg1"/>
          </a:solidFill>
          <a:ln>
            <a:noFill/>
          </a:ln>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0" name="Text Box 13"/>
          <p:cNvSpPr txBox="1">
            <a:spLocks noChangeArrowheads="1"/>
          </p:cNvSpPr>
          <p:nvPr/>
        </p:nvSpPr>
        <p:spPr bwMode="auto">
          <a:xfrm>
            <a:off x="3810000" y="4624120"/>
            <a:ext cx="1295400" cy="457200"/>
          </a:xfrm>
          <a:prstGeom prst="rect">
            <a:avLst/>
          </a:prstGeom>
          <a:solidFill>
            <a:schemeClr val="bg1"/>
          </a:solidFill>
          <a:ln>
            <a:noFill/>
          </a:ln>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1" name="Text Box 17"/>
          <p:cNvSpPr txBox="1">
            <a:spLocks noChangeArrowheads="1"/>
          </p:cNvSpPr>
          <p:nvPr/>
        </p:nvSpPr>
        <p:spPr bwMode="auto">
          <a:xfrm>
            <a:off x="4191000" y="3633520"/>
            <a:ext cx="1143000" cy="457200"/>
          </a:xfrm>
          <a:prstGeom prst="rect">
            <a:avLst/>
          </a:prstGeom>
          <a:solidFill>
            <a:schemeClr val="bg1"/>
          </a:solidFill>
          <a:ln>
            <a:noFill/>
          </a:ln>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2" name="Text Box 25"/>
          <p:cNvSpPr txBox="1">
            <a:spLocks noChangeArrowheads="1"/>
          </p:cNvSpPr>
          <p:nvPr/>
        </p:nvSpPr>
        <p:spPr bwMode="auto">
          <a:xfrm>
            <a:off x="3124200" y="3328720"/>
            <a:ext cx="1524000" cy="457200"/>
          </a:xfrm>
          <a:prstGeom prst="rect">
            <a:avLst/>
          </a:prstGeom>
          <a:solidFill>
            <a:schemeClr val="bg1"/>
          </a:solidFill>
          <a:ln>
            <a:noFill/>
          </a:ln>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3" name="Text Box 27"/>
          <p:cNvSpPr txBox="1">
            <a:spLocks noChangeArrowheads="1"/>
          </p:cNvSpPr>
          <p:nvPr/>
        </p:nvSpPr>
        <p:spPr bwMode="auto">
          <a:xfrm>
            <a:off x="5181600" y="546232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a:latin typeface=".VnTime" pitchFamily="34" charset="0"/>
            </a:endParaRPr>
          </a:p>
        </p:txBody>
      </p:sp>
      <p:sp>
        <p:nvSpPr>
          <p:cNvPr id="4105" name="Text Box 3"/>
          <p:cNvSpPr txBox="1">
            <a:spLocks noChangeArrowheads="1"/>
          </p:cNvSpPr>
          <p:nvPr/>
        </p:nvSpPr>
        <p:spPr bwMode="auto">
          <a:xfrm>
            <a:off x="2483534" y="22861"/>
            <a:ext cx="36512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0"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58150" y="-1651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76886" y="467995"/>
            <a:ext cx="7772400" cy="584775"/>
          </a:xfrm>
          <a:prstGeom prst="rect">
            <a:avLst/>
          </a:prstGeom>
          <a:noFill/>
        </p:spPr>
        <p:txBody>
          <a:bodyPr wrap="square" rtlCol="0">
            <a:spAutoFit/>
          </a:bodyPr>
          <a:lstStyle/>
          <a:p>
            <a:r>
              <a:rPr lang="en-US" sz="3200" b="1" smtClean="0">
                <a:solidFill>
                  <a:srgbClr val="FF0000"/>
                </a:solidFill>
                <a:latin typeface="Times New Roman" pitchFamily="18" charset="0"/>
                <a:cs typeface="Times New Roman" pitchFamily="18" charset="0"/>
              </a:rPr>
              <a:t>Ôn về từ chỉ hoạt động trạng thái. So sánh</a:t>
            </a:r>
            <a:endParaRPr lang="en-US" sz="3200" b="1">
              <a:solidFill>
                <a:srgbClr val="FF0000"/>
              </a:solidFill>
              <a:latin typeface="Times New Roman" pitchFamily="18" charset="0"/>
              <a:cs typeface="Times New Roman" pitchFamily="18" charset="0"/>
            </a:endParaRPr>
          </a:p>
        </p:txBody>
      </p:sp>
      <p:sp>
        <p:nvSpPr>
          <p:cNvPr id="3" name="TextBox 2"/>
          <p:cNvSpPr txBox="1"/>
          <p:nvPr/>
        </p:nvSpPr>
        <p:spPr>
          <a:xfrm>
            <a:off x="76200" y="1066800"/>
            <a:ext cx="9448800" cy="492443"/>
          </a:xfrm>
          <a:prstGeom prst="rect">
            <a:avLst/>
          </a:prstGeom>
          <a:noFill/>
        </p:spPr>
        <p:txBody>
          <a:bodyPr wrap="square" rtlCol="0">
            <a:spAutoFit/>
          </a:bodyPr>
          <a:lstStyle/>
          <a:p>
            <a:r>
              <a:rPr lang="en-US" sz="2600" b="1" u="sng" smtClean="0">
                <a:solidFill>
                  <a:srgbClr val="0070C0"/>
                </a:solidFill>
                <a:latin typeface="Times New Roman" pitchFamily="18" charset="0"/>
                <a:cs typeface="Times New Roman" pitchFamily="18" charset="0"/>
              </a:rPr>
              <a:t>Bài</a:t>
            </a:r>
            <a:r>
              <a:rPr lang="en-US" sz="2600" u="sng" smtClean="0">
                <a:solidFill>
                  <a:srgbClr val="0070C0"/>
                </a:solidFill>
                <a:latin typeface="Times New Roman" pitchFamily="18" charset="0"/>
                <a:cs typeface="Times New Roman" pitchFamily="18" charset="0"/>
              </a:rPr>
              <a:t> </a:t>
            </a:r>
            <a:r>
              <a:rPr lang="en-US" sz="2600" b="1" u="sng" smtClean="0">
                <a:solidFill>
                  <a:srgbClr val="0070C0"/>
                </a:solidFill>
                <a:latin typeface="Times New Roman" pitchFamily="18" charset="0"/>
                <a:cs typeface="Times New Roman" pitchFamily="18" charset="0"/>
              </a:rPr>
              <a:t>1</a:t>
            </a:r>
            <a:r>
              <a:rPr lang="en-US" sz="2600" b="1" smtClean="0">
                <a:solidFill>
                  <a:srgbClr val="0070C0"/>
                </a:solidFill>
                <a:latin typeface="Times New Roman" pitchFamily="18" charset="0"/>
                <a:cs typeface="Times New Roman" pitchFamily="18" charset="0"/>
              </a:rPr>
              <a:t>: Tìm các hình ảnh so sánh trong những câu thơ dưới đây</a:t>
            </a:r>
            <a:r>
              <a:rPr lang="en-US" sz="2600" smtClean="0">
                <a:solidFill>
                  <a:srgbClr val="0070C0"/>
                </a:solidFill>
                <a:latin typeface="Times New Roman" pitchFamily="18" charset="0"/>
                <a:cs typeface="Times New Roman" pitchFamily="18" charset="0"/>
              </a:rPr>
              <a:t>:</a:t>
            </a:r>
            <a:r>
              <a:rPr lang="en-US" sz="2600" smtClean="0">
                <a:latin typeface="Times New Roman" pitchFamily="18" charset="0"/>
                <a:cs typeface="Times New Roman" pitchFamily="18" charset="0"/>
              </a:rPr>
              <a:t>                                                                                             </a:t>
            </a:r>
          </a:p>
        </p:txBody>
      </p:sp>
      <p:sp>
        <p:nvSpPr>
          <p:cNvPr id="26" name="Text Box 26"/>
          <p:cNvSpPr txBox="1">
            <a:spLocks noChangeArrowheads="1"/>
          </p:cNvSpPr>
          <p:nvPr/>
        </p:nvSpPr>
        <p:spPr bwMode="auto">
          <a:xfrm>
            <a:off x="1476375" y="1600200"/>
            <a:ext cx="5953809" cy="923330"/>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smtClean="0">
                <a:solidFill>
                  <a:schemeClr val="tx1"/>
                </a:solidFill>
                <a:latin typeface="Times New Roman" pitchFamily="18" charset="0"/>
              </a:rPr>
              <a:t>a.      </a:t>
            </a:r>
            <a:r>
              <a:rPr lang="en-US" sz="2600" b="1" smtClean="0">
                <a:solidFill>
                  <a:schemeClr val="tx1"/>
                </a:solidFill>
                <a:latin typeface="Times New Roman" pitchFamily="18" charset="0"/>
                <a:cs typeface="Times New Roman" pitchFamily="18" charset="0"/>
              </a:rPr>
              <a:t>Trẻ </a:t>
            </a:r>
            <a:r>
              <a:rPr lang="en-US" sz="2600" b="1">
                <a:solidFill>
                  <a:schemeClr val="tx1"/>
                </a:solidFill>
                <a:latin typeface="Times New Roman" pitchFamily="18" charset="0"/>
                <a:cs typeface="Times New Roman" pitchFamily="18" charset="0"/>
              </a:rPr>
              <a:t>em như búp trên cành</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  Biết </a:t>
            </a:r>
            <a:r>
              <a:rPr lang="en-US" sz="2600" b="1">
                <a:solidFill>
                  <a:schemeClr val="tx1"/>
                </a:solidFill>
                <a:latin typeface="Times New Roman" pitchFamily="18" charset="0"/>
                <a:cs typeface="Times New Roman" pitchFamily="18" charset="0"/>
              </a:rPr>
              <a:t>ăn ngủ, biết học hành </a:t>
            </a:r>
            <a:r>
              <a:rPr lang="en-US" sz="2600" b="1" smtClean="0">
                <a:solidFill>
                  <a:schemeClr val="tx1"/>
                </a:solidFill>
                <a:latin typeface="Times New Roman" pitchFamily="18" charset="0"/>
                <a:cs typeface="Times New Roman" pitchFamily="18" charset="0"/>
              </a:rPr>
              <a:t>là ngoan.</a:t>
            </a:r>
            <a:endParaRPr lang="en-US" sz="2600" b="1">
              <a:solidFill>
                <a:schemeClr val="tx1"/>
              </a:solidFill>
              <a:latin typeface="Times New Roman" pitchFamily="18" charset="0"/>
              <a:cs typeface="Times New Roman" pitchFamily="18" charset="0"/>
            </a:endParaRPr>
          </a:p>
        </p:txBody>
      </p:sp>
      <p:sp>
        <p:nvSpPr>
          <p:cNvPr id="28" name="Text Box 27"/>
          <p:cNvSpPr txBox="1">
            <a:spLocks noChangeArrowheads="1"/>
          </p:cNvSpPr>
          <p:nvPr/>
        </p:nvSpPr>
        <p:spPr bwMode="auto">
          <a:xfrm>
            <a:off x="1475789" y="2719120"/>
            <a:ext cx="5944284" cy="923330"/>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altLang="en-US" sz="2800" b="1" smtClean="0">
                <a:solidFill>
                  <a:schemeClr val="tx1"/>
                </a:solidFill>
                <a:latin typeface="Times New Roman" pitchFamily="18" charset="0"/>
              </a:rPr>
              <a:t>b.  </a:t>
            </a:r>
            <a:r>
              <a:rPr lang="en-US" sz="2800" b="1" smtClean="0">
                <a:solidFill>
                  <a:schemeClr val="tx1"/>
                </a:solidFill>
                <a:latin typeface="Times New Roman" pitchFamily="18" charset="0"/>
                <a:cs typeface="Times New Roman" pitchFamily="18" charset="0"/>
              </a:rPr>
              <a:t>Ngôi nhà như trẻ nhỏ</a:t>
            </a:r>
          </a:p>
          <a:p>
            <a:r>
              <a:rPr lang="en-US" altLang="en-US" sz="2600" b="1" smtClean="0">
                <a:solidFill>
                  <a:schemeClr val="tx1"/>
                </a:solidFill>
                <a:latin typeface="Times New Roman" pitchFamily="18" charset="0"/>
                <a:cs typeface="Times New Roman" pitchFamily="18" charset="0"/>
              </a:rPr>
              <a:t>      Lớn lên với trời xanh.</a:t>
            </a:r>
          </a:p>
        </p:txBody>
      </p:sp>
      <p:sp>
        <p:nvSpPr>
          <p:cNvPr id="29" name="Text Box 34"/>
          <p:cNvSpPr txBox="1">
            <a:spLocks noChangeArrowheads="1"/>
          </p:cNvSpPr>
          <p:nvPr/>
        </p:nvSpPr>
        <p:spPr bwMode="auto">
          <a:xfrm>
            <a:off x="1503485" y="3862120"/>
            <a:ext cx="5944284" cy="1723549"/>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a:solidFill>
                  <a:schemeClr val="tx1"/>
                </a:solidFill>
                <a:latin typeface="Times New Roman" pitchFamily="18" charset="0"/>
                <a:cs typeface="Times New Roman" pitchFamily="18" charset="0"/>
              </a:rPr>
              <a:t>c</a:t>
            </a:r>
            <a:r>
              <a:rPr lang="en-US" sz="2800" b="1" smtClean="0">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Cây </a:t>
            </a:r>
            <a:r>
              <a:rPr lang="en-US" sz="2600" b="1">
                <a:solidFill>
                  <a:schemeClr val="tx1"/>
                </a:solidFill>
                <a:latin typeface="Times New Roman" pitchFamily="18" charset="0"/>
                <a:cs typeface="Times New Roman" pitchFamily="18" charset="0"/>
              </a:rPr>
              <a:t>pơ-mu đầu dốc</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  Im như người lính canh</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   Ngựa tuần tra biên giới</a:t>
            </a:r>
          </a:p>
          <a:p>
            <a:r>
              <a:rPr lang="en-US" sz="2600" b="1" smtClean="0">
                <a:solidFill>
                  <a:schemeClr val="tx1"/>
                </a:solidFill>
                <a:latin typeface="Times New Roman" pitchFamily="18" charset="0"/>
                <a:cs typeface="Times New Roman" pitchFamily="18" charset="0"/>
              </a:rPr>
              <a:t>    Dừng đỉnh đèo hí vang.</a:t>
            </a:r>
          </a:p>
        </p:txBody>
      </p:sp>
      <p:sp>
        <p:nvSpPr>
          <p:cNvPr id="31" name="Text Box 26"/>
          <p:cNvSpPr txBox="1">
            <a:spLocks noChangeArrowheads="1"/>
          </p:cNvSpPr>
          <p:nvPr/>
        </p:nvSpPr>
        <p:spPr bwMode="auto">
          <a:xfrm>
            <a:off x="1464700" y="5767120"/>
            <a:ext cx="5977157" cy="892552"/>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defRPr/>
            </a:pPr>
            <a:r>
              <a:rPr lang="en-US" altLang="en-US" sz="2600" b="1" smtClean="0">
                <a:solidFill>
                  <a:schemeClr val="tx1"/>
                </a:solidFill>
                <a:latin typeface="Times New Roman" pitchFamily="18" charset="0"/>
              </a:rPr>
              <a:t>d.         Bà như quả ngọt chín rồi</a:t>
            </a:r>
          </a:p>
          <a:p>
            <a:pPr>
              <a:defRPr/>
            </a:pPr>
            <a:r>
              <a:rPr lang="en-US" altLang="en-US" sz="2600" b="1" smtClean="0">
                <a:solidFill>
                  <a:schemeClr val="tx1"/>
                </a:solidFill>
                <a:latin typeface="Times New Roman" pitchFamily="18" charset="0"/>
              </a:rPr>
              <a:t>Càng thêm tuổi tác, càng tươi lòng vàng.</a:t>
            </a:r>
            <a:endParaRPr lang="en-US" altLang="en-US" sz="2600" b="1" dirty="0">
              <a:solidFill>
                <a:schemeClr val="tx1"/>
              </a:solidFill>
              <a:latin typeface="Times New Roman" pitchFamily="18" charset="0"/>
            </a:endParaRPr>
          </a:p>
        </p:txBody>
      </p:sp>
    </p:spTree>
    <p:extLst>
      <p:ext uri="{BB962C8B-B14F-4D97-AF65-F5344CB8AC3E}">
        <p14:creationId xmlns:p14="http://schemas.microsoft.com/office/powerpoint/2010/main" val="18638718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circle(in)">
                                      <p:cBhvr>
                                        <p:cTn id="10" dur="2000"/>
                                        <p:tgtEl>
                                          <p:spTgt spid="28"/>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circle(in)">
                                      <p:cBhvr>
                                        <p:cTn id="13" dur="2000"/>
                                        <p:tgtEl>
                                          <p:spTgt spid="29"/>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circle(in)">
                                      <p:cBhvr>
                                        <p:cTn id="16"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29" grpId="0" animBg="1"/>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9"/>
          <p:cNvSpPr txBox="1">
            <a:spLocks noChangeArrowheads="1"/>
          </p:cNvSpPr>
          <p:nvPr/>
        </p:nvSpPr>
        <p:spPr bwMode="auto">
          <a:xfrm>
            <a:off x="914400" y="2971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099" name="Text Box 11"/>
          <p:cNvSpPr txBox="1">
            <a:spLocks noChangeArrowheads="1"/>
          </p:cNvSpPr>
          <p:nvPr/>
        </p:nvSpPr>
        <p:spPr bwMode="auto">
          <a:xfrm>
            <a:off x="1447800" y="4724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0" name="Text Box 13"/>
          <p:cNvSpPr txBox="1">
            <a:spLocks noChangeArrowheads="1"/>
          </p:cNvSpPr>
          <p:nvPr/>
        </p:nvSpPr>
        <p:spPr bwMode="auto">
          <a:xfrm>
            <a:off x="2514600" y="472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1" name="Text Box 17"/>
          <p:cNvSpPr txBox="1">
            <a:spLocks noChangeArrowheads="1"/>
          </p:cNvSpPr>
          <p:nvPr/>
        </p:nvSpPr>
        <p:spPr bwMode="auto">
          <a:xfrm>
            <a:off x="2895600" y="3733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2" name="Text Box 25"/>
          <p:cNvSpPr txBox="1">
            <a:spLocks noChangeArrowheads="1"/>
          </p:cNvSpPr>
          <p:nvPr/>
        </p:nvSpPr>
        <p:spPr bwMode="auto">
          <a:xfrm>
            <a:off x="1828800" y="34290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3" name="Text Box 27"/>
          <p:cNvSpPr txBox="1">
            <a:spLocks noChangeArrowheads="1"/>
          </p:cNvSpPr>
          <p:nvPr/>
        </p:nvSpPr>
        <p:spPr bwMode="auto">
          <a:xfrm>
            <a:off x="3886200" y="556260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a:latin typeface=".VnTime" pitchFamily="34" charset="0"/>
            </a:endParaRPr>
          </a:p>
        </p:txBody>
      </p:sp>
      <p:sp>
        <p:nvSpPr>
          <p:cNvPr id="4104" name="Text Box 3"/>
          <p:cNvSpPr txBox="1">
            <a:spLocks noChangeArrowheads="1"/>
          </p:cNvSpPr>
          <p:nvPr/>
        </p:nvSpPr>
        <p:spPr bwMode="auto">
          <a:xfrm>
            <a:off x="1066800" y="30163"/>
            <a:ext cx="7086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a:t>Thứ </a:t>
            </a:r>
            <a:r>
              <a:rPr lang="en-US" sz="3200" smtClean="0"/>
              <a:t>tư </a:t>
            </a:r>
            <a:r>
              <a:rPr lang="en-US" sz="3200"/>
              <a:t>ngày 5</a:t>
            </a:r>
            <a:r>
              <a:rPr lang="en-US" sz="3200" smtClean="0"/>
              <a:t> </a:t>
            </a:r>
            <a:r>
              <a:rPr lang="en-US" sz="3200"/>
              <a:t>tháng </a:t>
            </a:r>
            <a:r>
              <a:rPr lang="en-US" sz="3200" smtClean="0"/>
              <a:t>10 </a:t>
            </a:r>
            <a:r>
              <a:rPr lang="en-US" sz="3200"/>
              <a:t>năm </a:t>
            </a:r>
            <a:r>
              <a:rPr lang="en-US" sz="3200" smtClean="0"/>
              <a:t>2016</a:t>
            </a:r>
            <a:endParaRPr lang="en-US" sz="3200"/>
          </a:p>
        </p:txBody>
      </p:sp>
      <p:sp>
        <p:nvSpPr>
          <p:cNvPr id="4105" name="Text Box 3"/>
          <p:cNvSpPr txBox="1">
            <a:spLocks noChangeArrowheads="1"/>
          </p:cNvSpPr>
          <p:nvPr/>
        </p:nvSpPr>
        <p:spPr bwMode="auto">
          <a:xfrm>
            <a:off x="2368550" y="563563"/>
            <a:ext cx="36512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0"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2700" y="5772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58150" y="-889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147050" y="5759449"/>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57200" y="1143000"/>
            <a:ext cx="8763000" cy="615553"/>
          </a:xfrm>
          <a:prstGeom prst="rect">
            <a:avLst/>
          </a:prstGeom>
          <a:noFill/>
        </p:spPr>
        <p:txBody>
          <a:bodyPr wrap="square" rtlCol="0">
            <a:spAutoFit/>
          </a:bodyPr>
          <a:lstStyle/>
          <a:p>
            <a:r>
              <a:rPr lang="en-US" sz="3400" b="1" smtClean="0">
                <a:latin typeface="Times New Roman" pitchFamily="18" charset="0"/>
                <a:cs typeface="Times New Roman" pitchFamily="18" charset="0"/>
              </a:rPr>
              <a:t>Ôn về từ chỉ hoạt  động trạng thái. So sánh</a:t>
            </a:r>
            <a:endParaRPr lang="en-US" sz="3400" b="1">
              <a:latin typeface="Times New Roman" pitchFamily="18" charset="0"/>
              <a:cs typeface="Times New Roman" pitchFamily="18" charset="0"/>
            </a:endParaRPr>
          </a:p>
        </p:txBody>
      </p:sp>
      <p:sp>
        <p:nvSpPr>
          <p:cNvPr id="3" name="TextBox 2"/>
          <p:cNvSpPr txBox="1"/>
          <p:nvPr/>
        </p:nvSpPr>
        <p:spPr>
          <a:xfrm>
            <a:off x="249238" y="1752600"/>
            <a:ext cx="8894762" cy="2123658"/>
          </a:xfrm>
          <a:prstGeom prst="rect">
            <a:avLst/>
          </a:prstGeom>
          <a:noFill/>
        </p:spPr>
        <p:txBody>
          <a:bodyPr wrap="square" rtlCol="0">
            <a:spAutoFit/>
          </a:bodyPr>
          <a:lstStyle/>
          <a:p>
            <a:r>
              <a:rPr lang="en-US" sz="2400" u="sng" smtClean="0">
                <a:solidFill>
                  <a:srgbClr val="0070C0"/>
                </a:solidFill>
                <a:latin typeface="Times New Roman" pitchFamily="18" charset="0"/>
                <a:cs typeface="Times New Roman" pitchFamily="18" charset="0"/>
              </a:rPr>
              <a:t>Bài </a:t>
            </a:r>
            <a:r>
              <a:rPr lang="en-US" sz="2400" b="1" u="sng" smtClean="0">
                <a:solidFill>
                  <a:srgbClr val="0070C0"/>
                </a:solidFill>
                <a:latin typeface="Times New Roman" pitchFamily="18" charset="0"/>
                <a:cs typeface="Times New Roman" pitchFamily="18" charset="0"/>
              </a:rPr>
              <a:t>1</a:t>
            </a:r>
            <a:r>
              <a:rPr lang="en-US" sz="2400" b="1" smtClean="0">
                <a:solidFill>
                  <a:srgbClr val="0070C0"/>
                </a:solidFill>
                <a:latin typeface="Times New Roman" pitchFamily="18" charset="0"/>
                <a:cs typeface="Times New Roman" pitchFamily="18" charset="0"/>
              </a:rPr>
              <a:t>:Tìm các hình ảnh so sánh trong  những câu thơ dưới đây</a:t>
            </a:r>
            <a:r>
              <a:rPr lang="en-US" sz="2400" smtClean="0">
                <a:solidFill>
                  <a:srgbClr val="0070C0"/>
                </a:solidFill>
                <a:latin typeface="Times New Roman" pitchFamily="18" charset="0"/>
                <a:cs typeface="Times New Roman" pitchFamily="18" charset="0"/>
              </a:rPr>
              <a:t>:</a:t>
            </a:r>
          </a:p>
          <a:p>
            <a:r>
              <a:rPr lang="en-US" sz="2400" smtClean="0">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                    </a:t>
            </a:r>
            <a:endParaRPr lang="en-US" sz="2400" smtClean="0">
              <a:latin typeface="Times New Roman" pitchFamily="18" charset="0"/>
              <a:cs typeface="Times New Roman" pitchFamily="18" charset="0"/>
            </a:endParaRPr>
          </a:p>
          <a:p>
            <a:r>
              <a:rPr lang="en-US" sz="2800" smtClean="0">
                <a:latin typeface="Times New Roman" pitchFamily="18" charset="0"/>
                <a:cs typeface="Times New Roman" pitchFamily="18" charset="0"/>
              </a:rPr>
              <a:t>                  </a:t>
            </a:r>
            <a:endParaRPr lang="en-US" sz="3200" smtClean="0">
              <a:latin typeface="Times New Roman" pitchFamily="18" charset="0"/>
              <a:cs typeface="Times New Roman" pitchFamily="18" charset="0"/>
            </a:endParaRPr>
          </a:p>
          <a:p>
            <a:endParaRPr lang="en-US" sz="3200">
              <a:latin typeface="Times New Roman" pitchFamily="18" charset="0"/>
              <a:cs typeface="Times New Roman" pitchFamily="18" charset="0"/>
            </a:endParaRPr>
          </a:p>
        </p:txBody>
      </p:sp>
      <p:sp>
        <p:nvSpPr>
          <p:cNvPr id="4" name="TextBox 3"/>
          <p:cNvSpPr txBox="1"/>
          <p:nvPr/>
        </p:nvSpPr>
        <p:spPr>
          <a:xfrm>
            <a:off x="7086600" y="2514600"/>
            <a:ext cx="1600200" cy="369332"/>
          </a:xfrm>
          <a:prstGeom prst="rect">
            <a:avLst/>
          </a:prstGeom>
          <a:noFill/>
        </p:spPr>
        <p:txBody>
          <a:bodyPr wrap="square" rtlCol="0">
            <a:spAutoFit/>
          </a:bodyPr>
          <a:lstStyle/>
          <a:p>
            <a:endParaRPr lang="en-US"/>
          </a:p>
        </p:txBody>
      </p:sp>
      <p:sp>
        <p:nvSpPr>
          <p:cNvPr id="14" name="TextBox 13"/>
          <p:cNvSpPr txBox="1"/>
          <p:nvPr/>
        </p:nvSpPr>
        <p:spPr>
          <a:xfrm>
            <a:off x="6781800" y="2362200"/>
            <a:ext cx="1295400" cy="369332"/>
          </a:xfrm>
          <a:prstGeom prst="rect">
            <a:avLst/>
          </a:prstGeom>
          <a:noFill/>
        </p:spPr>
        <p:txBody>
          <a:bodyPr wrap="square" rtlCol="0">
            <a:spAutoFit/>
          </a:bodyPr>
          <a:lstStyle/>
          <a:p>
            <a:endParaRPr lang="en-US"/>
          </a:p>
        </p:txBody>
      </p:sp>
      <p:sp>
        <p:nvSpPr>
          <p:cNvPr id="26" name="Text Box 26"/>
          <p:cNvSpPr txBox="1">
            <a:spLocks noChangeArrowheads="1"/>
          </p:cNvSpPr>
          <p:nvPr/>
        </p:nvSpPr>
        <p:spPr bwMode="auto">
          <a:xfrm>
            <a:off x="23256" y="2152709"/>
            <a:ext cx="5520294" cy="923330"/>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smtClean="0">
                <a:solidFill>
                  <a:srgbClr val="FF0000"/>
                </a:solidFill>
                <a:latin typeface="Times New Roman" pitchFamily="18" charset="0"/>
              </a:rPr>
              <a:t>  a.</a:t>
            </a:r>
            <a:r>
              <a:rPr lang="en-US" sz="2800" b="1" smtClean="0">
                <a:latin typeface="Times New Roman" pitchFamily="18" charset="0"/>
              </a:rPr>
              <a:t>    </a:t>
            </a:r>
            <a:r>
              <a:rPr lang="en-US" sz="2600" b="1" smtClean="0">
                <a:solidFill>
                  <a:schemeClr val="tx1"/>
                </a:solidFill>
                <a:latin typeface="Times New Roman" pitchFamily="18" charset="0"/>
                <a:cs typeface="Times New Roman" pitchFamily="18" charset="0"/>
              </a:rPr>
              <a:t>Trẻ </a:t>
            </a:r>
            <a:r>
              <a:rPr lang="en-US" sz="2600" b="1">
                <a:solidFill>
                  <a:schemeClr val="tx1"/>
                </a:solidFill>
                <a:latin typeface="Times New Roman" pitchFamily="18" charset="0"/>
                <a:cs typeface="Times New Roman" pitchFamily="18" charset="0"/>
              </a:rPr>
              <a:t>em như búp trên cành</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  Biết </a:t>
            </a:r>
            <a:r>
              <a:rPr lang="en-US" sz="2600" b="1">
                <a:solidFill>
                  <a:schemeClr val="tx1"/>
                </a:solidFill>
                <a:latin typeface="Times New Roman" pitchFamily="18" charset="0"/>
                <a:cs typeface="Times New Roman" pitchFamily="18" charset="0"/>
              </a:rPr>
              <a:t>ăn ngủ, biết học hành </a:t>
            </a:r>
            <a:r>
              <a:rPr lang="en-US" sz="2600" b="1" smtClean="0">
                <a:solidFill>
                  <a:schemeClr val="tx1"/>
                </a:solidFill>
                <a:latin typeface="Times New Roman" pitchFamily="18" charset="0"/>
                <a:cs typeface="Times New Roman" pitchFamily="18" charset="0"/>
              </a:rPr>
              <a:t>là ngoan</a:t>
            </a:r>
            <a:r>
              <a:rPr lang="en-US" sz="2600" b="1" smtClean="0">
                <a:latin typeface="Times New Roman" pitchFamily="18" charset="0"/>
                <a:cs typeface="Times New Roman" pitchFamily="18" charset="0"/>
              </a:rPr>
              <a:t>.</a:t>
            </a:r>
            <a:endParaRPr lang="en-US" sz="2600" b="1">
              <a:latin typeface="Times New Roman" pitchFamily="18" charset="0"/>
              <a:cs typeface="Times New Roman" pitchFamily="18" charset="0"/>
            </a:endParaRPr>
          </a:p>
        </p:txBody>
      </p:sp>
      <p:pic>
        <p:nvPicPr>
          <p:cNvPr id="22" name="Picture 34" descr="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56" y="3076039"/>
            <a:ext cx="3048000" cy="3324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35" descr="download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1256" y="3076039"/>
            <a:ext cx="2272269" cy="3343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32" descr="images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3525" y="2152709"/>
            <a:ext cx="3733800" cy="4267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p:nvCxnSpPr>
        <p:spPr>
          <a:xfrm>
            <a:off x="990600" y="2571750"/>
            <a:ext cx="838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671762" y="2590800"/>
            <a:ext cx="17478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34594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par>
                                <p:cTn id="22" presetID="16" presetClass="entr" presetSubtype="26" fill="hold"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Horizontal)">
                                      <p:cBhvr>
                                        <p:cTn id="24" dur="500"/>
                                        <p:tgtEl>
                                          <p:spTgt spid="22"/>
                                        </p:tgtEl>
                                      </p:cBhvr>
                                    </p:animEffect>
                                  </p:childTnLst>
                                </p:cTn>
                              </p:par>
                              <p:par>
                                <p:cTn id="25" presetID="18" presetClass="entr" presetSubtype="12"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strips(downLeft)">
                                      <p:cBhvr>
                                        <p:cTn id="27" dur="500"/>
                                        <p:tgtEl>
                                          <p:spTgt spid="23"/>
                                        </p:tgtEl>
                                      </p:cBhvr>
                                    </p:animEffect>
                                  </p:childTnLst>
                                </p:cTn>
                              </p:par>
                            </p:childTnLst>
                          </p:cTn>
                        </p:par>
                        <p:par>
                          <p:cTn id="28" fill="hold">
                            <p:stCondLst>
                              <p:cond delay="1000"/>
                            </p:stCondLst>
                            <p:childTnLst>
                              <p:par>
                                <p:cTn id="29" presetID="29" presetClass="entr" presetSubtype="0"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2000" fill="hold"/>
                                        <p:tgtEl>
                                          <p:spTgt spid="21"/>
                                        </p:tgtEl>
                                        <p:attrNameLst>
                                          <p:attrName>ppt_x</p:attrName>
                                        </p:attrNameLst>
                                      </p:cBhvr>
                                      <p:tavLst>
                                        <p:tav tm="0">
                                          <p:val>
                                            <p:strVal val="#ppt_x-.2"/>
                                          </p:val>
                                        </p:tav>
                                        <p:tav tm="100000">
                                          <p:val>
                                            <p:strVal val="#ppt_x"/>
                                          </p:val>
                                        </p:tav>
                                      </p:tavLst>
                                    </p:anim>
                                    <p:anim calcmode="lin" valueType="num">
                                      <p:cBhvr>
                                        <p:cTn id="32" dur="2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33"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9"/>
          <p:cNvSpPr txBox="1">
            <a:spLocks noChangeArrowheads="1"/>
          </p:cNvSpPr>
          <p:nvPr/>
        </p:nvSpPr>
        <p:spPr bwMode="auto">
          <a:xfrm>
            <a:off x="914400" y="2971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099" name="Text Box 11"/>
          <p:cNvSpPr txBox="1">
            <a:spLocks noChangeArrowheads="1"/>
          </p:cNvSpPr>
          <p:nvPr/>
        </p:nvSpPr>
        <p:spPr bwMode="auto">
          <a:xfrm>
            <a:off x="1447800" y="4724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0" name="Text Box 13"/>
          <p:cNvSpPr txBox="1">
            <a:spLocks noChangeArrowheads="1"/>
          </p:cNvSpPr>
          <p:nvPr/>
        </p:nvSpPr>
        <p:spPr bwMode="auto">
          <a:xfrm>
            <a:off x="2514600" y="472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4" name="Text Box 3"/>
          <p:cNvSpPr txBox="1">
            <a:spLocks noChangeArrowheads="1"/>
          </p:cNvSpPr>
          <p:nvPr/>
        </p:nvSpPr>
        <p:spPr bwMode="auto">
          <a:xfrm>
            <a:off x="1066800" y="30163"/>
            <a:ext cx="7086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a:t>Thứ </a:t>
            </a:r>
            <a:r>
              <a:rPr lang="en-US" sz="3200" smtClean="0"/>
              <a:t>tư, </a:t>
            </a:r>
            <a:r>
              <a:rPr lang="en-US" sz="3200"/>
              <a:t>ngày 5</a:t>
            </a:r>
            <a:r>
              <a:rPr lang="en-US" sz="3200" smtClean="0"/>
              <a:t> </a:t>
            </a:r>
            <a:r>
              <a:rPr lang="en-US" sz="3200"/>
              <a:t>tháng </a:t>
            </a:r>
            <a:r>
              <a:rPr lang="en-US" sz="3200" smtClean="0"/>
              <a:t>10 </a:t>
            </a:r>
            <a:r>
              <a:rPr lang="en-US" sz="3200"/>
              <a:t>năm </a:t>
            </a:r>
            <a:r>
              <a:rPr lang="en-US" sz="3200" smtClean="0"/>
              <a:t>2016</a:t>
            </a:r>
            <a:endParaRPr lang="en-US" sz="3200"/>
          </a:p>
        </p:txBody>
      </p:sp>
      <p:sp>
        <p:nvSpPr>
          <p:cNvPr id="4105" name="Text Box 3"/>
          <p:cNvSpPr txBox="1">
            <a:spLocks noChangeArrowheads="1"/>
          </p:cNvSpPr>
          <p:nvPr/>
        </p:nvSpPr>
        <p:spPr bwMode="auto">
          <a:xfrm>
            <a:off x="2368550" y="563563"/>
            <a:ext cx="36512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0"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2700" y="5772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58150" y="-889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147050" y="5759449"/>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57200" y="1143000"/>
            <a:ext cx="8763000" cy="615553"/>
          </a:xfrm>
          <a:prstGeom prst="rect">
            <a:avLst/>
          </a:prstGeom>
          <a:noFill/>
        </p:spPr>
        <p:txBody>
          <a:bodyPr wrap="square" rtlCol="0">
            <a:spAutoFit/>
          </a:bodyPr>
          <a:lstStyle/>
          <a:p>
            <a:r>
              <a:rPr lang="en-US" sz="3400" b="1" smtClean="0">
                <a:solidFill>
                  <a:srgbClr val="FF0000"/>
                </a:solidFill>
                <a:latin typeface="Times New Roman" pitchFamily="18" charset="0"/>
                <a:cs typeface="Times New Roman" pitchFamily="18" charset="0"/>
              </a:rPr>
              <a:t>Ôn về từ chỉ hoạt  động trạng thái. So sánh</a:t>
            </a:r>
            <a:endParaRPr lang="en-US" sz="3400" b="1">
              <a:solidFill>
                <a:srgbClr val="FF0000"/>
              </a:solidFill>
              <a:latin typeface="Times New Roman" pitchFamily="18" charset="0"/>
              <a:cs typeface="Times New Roman" pitchFamily="18" charset="0"/>
            </a:endParaRPr>
          </a:p>
        </p:txBody>
      </p:sp>
      <p:sp>
        <p:nvSpPr>
          <p:cNvPr id="3" name="TextBox 2"/>
          <p:cNvSpPr txBox="1"/>
          <p:nvPr/>
        </p:nvSpPr>
        <p:spPr>
          <a:xfrm>
            <a:off x="249238" y="1752600"/>
            <a:ext cx="8894762" cy="461665"/>
          </a:xfrm>
          <a:prstGeom prst="rect">
            <a:avLst/>
          </a:prstGeom>
          <a:noFill/>
        </p:spPr>
        <p:txBody>
          <a:bodyPr wrap="square" rtlCol="0">
            <a:spAutoFit/>
          </a:bodyPr>
          <a:lstStyle/>
          <a:p>
            <a:r>
              <a:rPr lang="en-US" sz="2400" u="sng" smtClean="0">
                <a:solidFill>
                  <a:srgbClr val="0070C0"/>
                </a:solidFill>
                <a:latin typeface="Times New Roman" pitchFamily="18" charset="0"/>
                <a:cs typeface="Times New Roman" pitchFamily="18" charset="0"/>
              </a:rPr>
              <a:t>Bài </a:t>
            </a:r>
            <a:r>
              <a:rPr lang="en-US" sz="2400" b="1" u="sng" smtClean="0">
                <a:solidFill>
                  <a:srgbClr val="0070C0"/>
                </a:solidFill>
                <a:latin typeface="Times New Roman" pitchFamily="18" charset="0"/>
                <a:cs typeface="Times New Roman" pitchFamily="18" charset="0"/>
              </a:rPr>
              <a:t>1</a:t>
            </a:r>
            <a:r>
              <a:rPr lang="en-US" sz="2400" b="1" smtClean="0">
                <a:solidFill>
                  <a:srgbClr val="0070C0"/>
                </a:solidFill>
                <a:latin typeface="Times New Roman" pitchFamily="18" charset="0"/>
                <a:cs typeface="Times New Roman" pitchFamily="18" charset="0"/>
              </a:rPr>
              <a:t>:Tìm các hình ảnh so sánh trong  những câu thơ dưới đây</a:t>
            </a:r>
            <a:r>
              <a:rPr lang="en-US" sz="2400" smtClean="0">
                <a:solidFill>
                  <a:srgbClr val="0070C0"/>
                </a:solidFill>
                <a:latin typeface="Times New Roman" pitchFamily="18" charset="0"/>
                <a:cs typeface="Times New Roman" pitchFamily="18" charset="0"/>
              </a:rPr>
              <a:t>:</a:t>
            </a:r>
            <a:r>
              <a:rPr lang="en-US" sz="2400" smtClean="0">
                <a:latin typeface="Times New Roman" pitchFamily="18" charset="0"/>
                <a:cs typeface="Times New Roman" pitchFamily="18" charset="0"/>
              </a:rPr>
              <a:t>                    </a:t>
            </a:r>
            <a:endParaRPr lang="en-US" sz="3200">
              <a:latin typeface="Times New Roman" pitchFamily="18" charset="0"/>
              <a:cs typeface="Times New Roman" pitchFamily="18" charset="0"/>
            </a:endParaRPr>
          </a:p>
        </p:txBody>
      </p:sp>
      <p:sp>
        <p:nvSpPr>
          <p:cNvPr id="4" name="TextBox 3"/>
          <p:cNvSpPr txBox="1"/>
          <p:nvPr/>
        </p:nvSpPr>
        <p:spPr>
          <a:xfrm>
            <a:off x="7086600" y="2514600"/>
            <a:ext cx="1600200" cy="369332"/>
          </a:xfrm>
          <a:prstGeom prst="rect">
            <a:avLst/>
          </a:prstGeom>
          <a:noFill/>
        </p:spPr>
        <p:txBody>
          <a:bodyPr wrap="square" rtlCol="0">
            <a:spAutoFit/>
          </a:bodyPr>
          <a:lstStyle/>
          <a:p>
            <a:endParaRPr lang="en-US"/>
          </a:p>
        </p:txBody>
      </p:sp>
      <p:pic>
        <p:nvPicPr>
          <p:cNvPr id="1026" name="Picture 2" descr="D:\ẢNH 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6619" y="3244334"/>
            <a:ext cx="3609181" cy="3308866"/>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1098551" y="2286000"/>
            <a:ext cx="6521450" cy="95833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2600" b="1" smtClean="0">
                <a:solidFill>
                  <a:srgbClr val="FF0000"/>
                </a:solidFill>
                <a:latin typeface="Times New Roman" pitchFamily="18" charset="0"/>
              </a:rPr>
              <a:t>        </a:t>
            </a:r>
          </a:p>
          <a:p>
            <a:r>
              <a:rPr lang="en-US" sz="2600" b="1">
                <a:solidFill>
                  <a:srgbClr val="FF0000"/>
                </a:solidFill>
                <a:latin typeface="Times New Roman" pitchFamily="18" charset="0"/>
                <a:cs typeface="Times New Roman" pitchFamily="18" charset="0"/>
              </a:rPr>
              <a:t> </a:t>
            </a:r>
            <a:r>
              <a:rPr lang="en-US" sz="2600" b="1" smtClean="0">
                <a:solidFill>
                  <a:srgbClr val="FF0000"/>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b.</a:t>
            </a:r>
            <a:r>
              <a:rPr lang="en-US" sz="2600" b="1" smtClean="0">
                <a:solidFill>
                  <a:srgbClr val="FF0000"/>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Ngôi </a:t>
            </a:r>
            <a:r>
              <a:rPr lang="en-US" sz="2600" b="1">
                <a:solidFill>
                  <a:schemeClr val="tx1"/>
                </a:solidFill>
                <a:latin typeface="Times New Roman" pitchFamily="18" charset="0"/>
                <a:cs typeface="Times New Roman" pitchFamily="18" charset="0"/>
              </a:rPr>
              <a:t>nhà như trẻ nhỏ</a:t>
            </a:r>
          </a:p>
          <a:p>
            <a:r>
              <a:rPr lang="en-US" altLang="en-US" sz="2600" b="1">
                <a:solidFill>
                  <a:schemeClr val="tx1"/>
                </a:solidFill>
                <a:latin typeface="Times New Roman" pitchFamily="18" charset="0"/>
                <a:cs typeface="Times New Roman" pitchFamily="18" charset="0"/>
              </a:rPr>
              <a:t>  </a:t>
            </a:r>
            <a:r>
              <a:rPr lang="en-US" altLang="en-US" sz="2600" b="1" smtClean="0">
                <a:solidFill>
                  <a:schemeClr val="tx1"/>
                </a:solidFill>
                <a:latin typeface="Times New Roman" pitchFamily="18" charset="0"/>
                <a:cs typeface="Times New Roman" pitchFamily="18" charset="0"/>
              </a:rPr>
              <a:t>          Lớn </a:t>
            </a:r>
            <a:r>
              <a:rPr lang="en-US" altLang="en-US" sz="2600" b="1">
                <a:solidFill>
                  <a:schemeClr val="tx1"/>
                </a:solidFill>
                <a:latin typeface="Times New Roman" pitchFamily="18" charset="0"/>
                <a:cs typeface="Times New Roman" pitchFamily="18" charset="0"/>
              </a:rPr>
              <a:t>lên với trời xanh</a:t>
            </a:r>
          </a:p>
          <a:p>
            <a:r>
              <a:rPr lang="en-US" sz="2600" b="1" i="1">
                <a:solidFill>
                  <a:srgbClr val="0070C0"/>
                </a:solidFill>
                <a:latin typeface="Times New Roman" pitchFamily="18" charset="0"/>
                <a:cs typeface="Times New Roman" pitchFamily="18" charset="0"/>
              </a:rPr>
              <a:t> </a:t>
            </a:r>
            <a:endParaRPr lang="en-US" altLang="en-US" sz="2600" b="1" i="1">
              <a:solidFill>
                <a:srgbClr val="0070C0"/>
              </a:solidFill>
              <a:latin typeface="Times New Roman" pitchFamily="18" charset="0"/>
            </a:endParaRPr>
          </a:p>
        </p:txBody>
      </p:sp>
      <p:cxnSp>
        <p:nvCxnSpPr>
          <p:cNvPr id="9" name="Straight Connector 8"/>
          <p:cNvCxnSpPr/>
          <p:nvPr/>
        </p:nvCxnSpPr>
        <p:spPr>
          <a:xfrm>
            <a:off x="3352800" y="2743200"/>
            <a:ext cx="1066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257800" y="2743200"/>
            <a:ext cx="79613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6" name="Picture 2" descr="D:\anh 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244334"/>
            <a:ext cx="4696619" cy="3308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09439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childTnLst>
                          </p:cTn>
                        </p:par>
                        <p:par>
                          <p:cTn id="22" fill="hold">
                            <p:stCondLst>
                              <p:cond delay="1000"/>
                            </p:stCondLst>
                            <p:childTnLst>
                              <p:par>
                                <p:cTn id="23" presetID="16" presetClass="entr" presetSubtype="21" fill="hold" nodeType="afterEffect">
                                  <p:stCondLst>
                                    <p:cond delay="0"/>
                                  </p:stCondLst>
                                  <p:childTnLst>
                                    <p:set>
                                      <p:cBhvr>
                                        <p:cTn id="24" dur="1" fill="hold">
                                          <p:stCondLst>
                                            <p:cond delay="0"/>
                                          </p:stCondLst>
                                        </p:cTn>
                                        <p:tgtEl>
                                          <p:spTgt spid="1026"/>
                                        </p:tgtEl>
                                        <p:attrNameLst>
                                          <p:attrName>style.visibility</p:attrName>
                                        </p:attrNameLst>
                                      </p:cBhvr>
                                      <p:to>
                                        <p:strVal val="visible"/>
                                      </p:to>
                                    </p:set>
                                    <p:animEffect transition="in" filter="barn(inVertical)">
                                      <p:cBhvr>
                                        <p:cTn id="25" dur="500"/>
                                        <p:tgtEl>
                                          <p:spTgt spid="1026"/>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arn(inVertical)">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9"/>
          <p:cNvSpPr txBox="1">
            <a:spLocks noChangeArrowheads="1"/>
          </p:cNvSpPr>
          <p:nvPr/>
        </p:nvSpPr>
        <p:spPr bwMode="auto">
          <a:xfrm>
            <a:off x="914400" y="2971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099" name="Text Box 11"/>
          <p:cNvSpPr txBox="1">
            <a:spLocks noChangeArrowheads="1"/>
          </p:cNvSpPr>
          <p:nvPr/>
        </p:nvSpPr>
        <p:spPr bwMode="auto">
          <a:xfrm>
            <a:off x="1447800" y="4724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0" name="Text Box 13"/>
          <p:cNvSpPr txBox="1">
            <a:spLocks noChangeArrowheads="1"/>
          </p:cNvSpPr>
          <p:nvPr/>
        </p:nvSpPr>
        <p:spPr bwMode="auto">
          <a:xfrm>
            <a:off x="2514600" y="472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1" name="Text Box 17"/>
          <p:cNvSpPr txBox="1">
            <a:spLocks noChangeArrowheads="1"/>
          </p:cNvSpPr>
          <p:nvPr/>
        </p:nvSpPr>
        <p:spPr bwMode="auto">
          <a:xfrm>
            <a:off x="2895600" y="3733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2" name="Text Box 25"/>
          <p:cNvSpPr txBox="1">
            <a:spLocks noChangeArrowheads="1"/>
          </p:cNvSpPr>
          <p:nvPr/>
        </p:nvSpPr>
        <p:spPr bwMode="auto">
          <a:xfrm>
            <a:off x="1828800" y="34290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3" name="Text Box 27"/>
          <p:cNvSpPr txBox="1">
            <a:spLocks noChangeArrowheads="1"/>
          </p:cNvSpPr>
          <p:nvPr/>
        </p:nvSpPr>
        <p:spPr bwMode="auto">
          <a:xfrm>
            <a:off x="3886200" y="556260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a:latin typeface=".VnTime" pitchFamily="34" charset="0"/>
            </a:endParaRPr>
          </a:p>
        </p:txBody>
      </p:sp>
      <p:sp>
        <p:nvSpPr>
          <p:cNvPr id="4104" name="Text Box 3"/>
          <p:cNvSpPr txBox="1">
            <a:spLocks noChangeArrowheads="1"/>
          </p:cNvSpPr>
          <p:nvPr/>
        </p:nvSpPr>
        <p:spPr bwMode="auto">
          <a:xfrm>
            <a:off x="1066800" y="30163"/>
            <a:ext cx="7086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a:t>Thứ </a:t>
            </a:r>
            <a:r>
              <a:rPr lang="en-US" sz="3200" smtClean="0"/>
              <a:t>tư </a:t>
            </a:r>
            <a:r>
              <a:rPr lang="en-US" sz="3200"/>
              <a:t>ngày 5</a:t>
            </a:r>
            <a:r>
              <a:rPr lang="en-US" sz="3200" smtClean="0"/>
              <a:t> </a:t>
            </a:r>
            <a:r>
              <a:rPr lang="en-US" sz="3200"/>
              <a:t>tháng </a:t>
            </a:r>
            <a:r>
              <a:rPr lang="en-US" sz="3200" smtClean="0"/>
              <a:t>10 </a:t>
            </a:r>
            <a:r>
              <a:rPr lang="en-US" sz="3200"/>
              <a:t>năm </a:t>
            </a:r>
            <a:r>
              <a:rPr lang="en-US" sz="3200" smtClean="0"/>
              <a:t>2016</a:t>
            </a:r>
            <a:endParaRPr lang="en-US" sz="3200"/>
          </a:p>
        </p:txBody>
      </p:sp>
      <p:sp>
        <p:nvSpPr>
          <p:cNvPr id="4105" name="Text Box 3"/>
          <p:cNvSpPr txBox="1">
            <a:spLocks noChangeArrowheads="1"/>
          </p:cNvSpPr>
          <p:nvPr/>
        </p:nvSpPr>
        <p:spPr bwMode="auto">
          <a:xfrm>
            <a:off x="2368550" y="563563"/>
            <a:ext cx="36512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0"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76" y="3175"/>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77200" y="-889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57200" y="1143000"/>
            <a:ext cx="8763000" cy="615553"/>
          </a:xfrm>
          <a:prstGeom prst="rect">
            <a:avLst/>
          </a:prstGeom>
          <a:noFill/>
        </p:spPr>
        <p:txBody>
          <a:bodyPr wrap="square" rtlCol="0">
            <a:spAutoFit/>
          </a:bodyPr>
          <a:lstStyle/>
          <a:p>
            <a:r>
              <a:rPr lang="en-US" sz="3400" b="1" smtClean="0">
                <a:solidFill>
                  <a:srgbClr val="FF0000"/>
                </a:solidFill>
                <a:latin typeface="Times New Roman" pitchFamily="18" charset="0"/>
                <a:cs typeface="Times New Roman" pitchFamily="18" charset="0"/>
              </a:rPr>
              <a:t>Ôn về từ chỉ hoạt  động trạng thái. So sánh</a:t>
            </a:r>
            <a:endParaRPr lang="en-US" sz="3400" b="1">
              <a:solidFill>
                <a:srgbClr val="FF0000"/>
              </a:solidFill>
              <a:latin typeface="Times New Roman" pitchFamily="18" charset="0"/>
              <a:cs typeface="Times New Roman" pitchFamily="18" charset="0"/>
            </a:endParaRPr>
          </a:p>
        </p:txBody>
      </p:sp>
      <p:sp>
        <p:nvSpPr>
          <p:cNvPr id="3" name="TextBox 2"/>
          <p:cNvSpPr txBox="1"/>
          <p:nvPr/>
        </p:nvSpPr>
        <p:spPr>
          <a:xfrm>
            <a:off x="249238" y="1752600"/>
            <a:ext cx="8894762" cy="4278094"/>
          </a:xfrm>
          <a:prstGeom prst="rect">
            <a:avLst/>
          </a:prstGeom>
          <a:noFill/>
        </p:spPr>
        <p:txBody>
          <a:bodyPr wrap="square" rtlCol="0">
            <a:spAutoFit/>
          </a:bodyPr>
          <a:lstStyle/>
          <a:p>
            <a:r>
              <a:rPr lang="en-US" sz="2400" u="sng" smtClean="0">
                <a:solidFill>
                  <a:srgbClr val="0070C0"/>
                </a:solidFill>
                <a:latin typeface="Times New Roman" pitchFamily="18" charset="0"/>
                <a:cs typeface="Times New Roman" pitchFamily="18" charset="0"/>
              </a:rPr>
              <a:t>Bài </a:t>
            </a:r>
            <a:r>
              <a:rPr lang="en-US" sz="2400" b="1" u="sng" smtClean="0">
                <a:solidFill>
                  <a:srgbClr val="0070C0"/>
                </a:solidFill>
                <a:latin typeface="Times New Roman" pitchFamily="18" charset="0"/>
                <a:cs typeface="Times New Roman" pitchFamily="18" charset="0"/>
              </a:rPr>
              <a:t>1</a:t>
            </a:r>
            <a:r>
              <a:rPr lang="en-US" sz="2400" b="1" smtClean="0">
                <a:solidFill>
                  <a:srgbClr val="0070C0"/>
                </a:solidFill>
                <a:latin typeface="Times New Roman" pitchFamily="18" charset="0"/>
                <a:cs typeface="Times New Roman" pitchFamily="18" charset="0"/>
              </a:rPr>
              <a:t>:Tìm các hình ảnh so sánh trong  những câu thơ dưới đây</a:t>
            </a:r>
            <a:r>
              <a:rPr lang="en-US" sz="2400" smtClean="0">
                <a:solidFill>
                  <a:srgbClr val="0070C0"/>
                </a:solidFill>
                <a:latin typeface="Times New Roman" pitchFamily="18" charset="0"/>
                <a:cs typeface="Times New Roman" pitchFamily="18" charset="0"/>
              </a:rPr>
              <a:t>:</a:t>
            </a:r>
          </a:p>
          <a:p>
            <a:r>
              <a:rPr lang="en-US" sz="2400" smtClean="0">
                <a:latin typeface="Times New Roman" pitchFamily="18" charset="0"/>
                <a:cs typeface="Times New Roman" pitchFamily="18" charset="0"/>
              </a:rPr>
              <a:t>                                                         </a:t>
            </a:r>
          </a:p>
          <a:p>
            <a:r>
              <a:rPr lang="en-US" sz="2400" smtClean="0">
                <a:latin typeface="Times New Roman" pitchFamily="18" charset="0"/>
                <a:cs typeface="Times New Roman" pitchFamily="18" charset="0"/>
              </a:rPr>
              <a:t>                    </a:t>
            </a:r>
          </a:p>
          <a:p>
            <a:r>
              <a:rPr lang="en-US" sz="2800" smtClean="0">
                <a:latin typeface="Times New Roman" pitchFamily="18" charset="0"/>
                <a:cs typeface="Times New Roman" pitchFamily="18" charset="0"/>
              </a:rPr>
              <a:t>              </a:t>
            </a:r>
          </a:p>
          <a:p>
            <a:endParaRPr lang="en-US" sz="2800">
              <a:latin typeface="Times New Roman" pitchFamily="18" charset="0"/>
              <a:cs typeface="Times New Roman" pitchFamily="18" charset="0"/>
            </a:endParaRPr>
          </a:p>
          <a:p>
            <a:endParaRPr lang="en-US" sz="2800" smtClean="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smtClean="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3200" smtClean="0">
              <a:latin typeface="Times New Roman" pitchFamily="18" charset="0"/>
              <a:cs typeface="Times New Roman" pitchFamily="18" charset="0"/>
            </a:endParaRPr>
          </a:p>
        </p:txBody>
      </p:sp>
      <p:sp>
        <p:nvSpPr>
          <p:cNvPr id="4" name="TextBox 3"/>
          <p:cNvSpPr txBox="1"/>
          <p:nvPr/>
        </p:nvSpPr>
        <p:spPr>
          <a:xfrm>
            <a:off x="7086600" y="2514600"/>
            <a:ext cx="1600200" cy="369332"/>
          </a:xfrm>
          <a:prstGeom prst="rect">
            <a:avLst/>
          </a:prstGeom>
          <a:noFill/>
        </p:spPr>
        <p:txBody>
          <a:bodyPr wrap="square" rtlCol="0">
            <a:spAutoFit/>
          </a:bodyPr>
          <a:lstStyle/>
          <a:p>
            <a:endParaRPr lang="en-US"/>
          </a:p>
        </p:txBody>
      </p:sp>
      <p:sp>
        <p:nvSpPr>
          <p:cNvPr id="14" name="TextBox 13"/>
          <p:cNvSpPr txBox="1"/>
          <p:nvPr/>
        </p:nvSpPr>
        <p:spPr>
          <a:xfrm>
            <a:off x="6781800" y="2362200"/>
            <a:ext cx="1295400" cy="369332"/>
          </a:xfrm>
          <a:prstGeom prst="rect">
            <a:avLst/>
          </a:prstGeom>
          <a:noFill/>
        </p:spPr>
        <p:txBody>
          <a:bodyPr wrap="square" rtlCol="0">
            <a:spAutoFit/>
          </a:bodyPr>
          <a:lstStyle/>
          <a:p>
            <a:endParaRPr lang="en-US"/>
          </a:p>
        </p:txBody>
      </p:sp>
      <p:sp>
        <p:nvSpPr>
          <p:cNvPr id="26" name="Text Box 34"/>
          <p:cNvSpPr txBox="1">
            <a:spLocks noChangeArrowheads="1"/>
          </p:cNvSpPr>
          <p:nvPr/>
        </p:nvSpPr>
        <p:spPr bwMode="auto">
          <a:xfrm>
            <a:off x="109538" y="2124492"/>
            <a:ext cx="4233862" cy="1723549"/>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a:solidFill>
                  <a:schemeClr val="tx1"/>
                </a:solidFill>
                <a:latin typeface="Times New Roman" pitchFamily="18" charset="0"/>
                <a:cs typeface="Times New Roman" pitchFamily="18" charset="0"/>
              </a:rPr>
              <a:t>c</a:t>
            </a:r>
            <a:r>
              <a:rPr lang="en-US" sz="2800" b="1" smtClean="0">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Cây </a:t>
            </a:r>
            <a:r>
              <a:rPr lang="en-US" sz="2600" b="1">
                <a:solidFill>
                  <a:schemeClr val="tx1"/>
                </a:solidFill>
                <a:latin typeface="Times New Roman" pitchFamily="18" charset="0"/>
                <a:cs typeface="Times New Roman" pitchFamily="18" charset="0"/>
              </a:rPr>
              <a:t>pơ-mu đầu dốc</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  Im như người lính canh.  </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    </a:t>
            </a:r>
            <a:r>
              <a:rPr lang="en-US" sz="2600" b="1">
                <a:solidFill>
                  <a:schemeClr val="tx1"/>
                </a:solidFill>
                <a:latin typeface="Times New Roman" pitchFamily="18" charset="0"/>
                <a:cs typeface="Times New Roman" pitchFamily="18" charset="0"/>
              </a:rPr>
              <a:t>N</a:t>
            </a:r>
            <a:r>
              <a:rPr lang="en-US" sz="2600" b="1" smtClean="0">
                <a:solidFill>
                  <a:schemeClr val="tx1"/>
                </a:solidFill>
                <a:latin typeface="Times New Roman" pitchFamily="18" charset="0"/>
                <a:cs typeface="Times New Roman" pitchFamily="18" charset="0"/>
              </a:rPr>
              <a:t>gựa tuần tra biên giới</a:t>
            </a:r>
          </a:p>
          <a:p>
            <a:r>
              <a:rPr lang="en-US" sz="2600" b="1" smtClean="0">
                <a:solidFill>
                  <a:schemeClr val="tx1"/>
                </a:solidFill>
                <a:latin typeface="Times New Roman" pitchFamily="18" charset="0"/>
                <a:cs typeface="Times New Roman" pitchFamily="18" charset="0"/>
              </a:rPr>
              <a:t>     Dừng đỉnh đèo hí vang</a:t>
            </a:r>
          </a:p>
        </p:txBody>
      </p:sp>
      <p:pic>
        <p:nvPicPr>
          <p:cNvPr id="28" name="Picture 14" descr="hai-quan-truong-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6" y="3891647"/>
            <a:ext cx="4276724" cy="3194953"/>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6477000" y="103794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5800" y="2590800"/>
            <a:ext cx="1295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97" name="Straight Connector 4096"/>
          <p:cNvCxnSpPr/>
          <p:nvPr/>
        </p:nvCxnSpPr>
        <p:spPr>
          <a:xfrm>
            <a:off x="1752600" y="2971800"/>
            <a:ext cx="2209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descr="D:\downloa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2209800"/>
            <a:ext cx="4800599"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284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097"/>
                                        </p:tgtEl>
                                        <p:attrNameLst>
                                          <p:attrName>style.visibility</p:attrName>
                                        </p:attrNameLst>
                                      </p:cBhvr>
                                      <p:to>
                                        <p:strVal val="visible"/>
                                      </p:to>
                                    </p:set>
                                    <p:animEffect transition="in" filter="fade">
                                      <p:cBhvr>
                                        <p:cTn id="19" dur="1000"/>
                                        <p:tgtEl>
                                          <p:spTgt spid="4097"/>
                                        </p:tgtEl>
                                      </p:cBhvr>
                                    </p:animEffect>
                                    <p:anim calcmode="lin" valueType="num">
                                      <p:cBhvr>
                                        <p:cTn id="20" dur="1000" fill="hold"/>
                                        <p:tgtEl>
                                          <p:spTgt spid="4097"/>
                                        </p:tgtEl>
                                        <p:attrNameLst>
                                          <p:attrName>ppt_x</p:attrName>
                                        </p:attrNameLst>
                                      </p:cBhvr>
                                      <p:tavLst>
                                        <p:tav tm="0">
                                          <p:val>
                                            <p:strVal val="#ppt_x"/>
                                          </p:val>
                                        </p:tav>
                                        <p:tav tm="100000">
                                          <p:val>
                                            <p:strVal val="#ppt_x"/>
                                          </p:val>
                                        </p:tav>
                                      </p:tavLst>
                                    </p:anim>
                                    <p:anim calcmode="lin" valueType="num">
                                      <p:cBhvr>
                                        <p:cTn id="21" dur="1000" fill="hold"/>
                                        <p:tgtEl>
                                          <p:spTgt spid="4097"/>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3" presetClass="entr" presetSubtype="16"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plus(in)">
                                      <p:cBhvr>
                                        <p:cTn id="31" dur="20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26"/>
                                        </p:tgtEl>
                                        <p:attrNameLst>
                                          <p:attrName>style.visibility</p:attrName>
                                        </p:attrNameLst>
                                      </p:cBhvr>
                                      <p:to>
                                        <p:strVal val="visible"/>
                                      </p:to>
                                    </p:set>
                                    <p:animEffect transition="in" filter="fade">
                                      <p:cBhvr>
                                        <p:cTn id="36" dur="1000"/>
                                        <p:tgtEl>
                                          <p:spTgt spid="1026"/>
                                        </p:tgtEl>
                                      </p:cBhvr>
                                    </p:animEffect>
                                    <p:anim calcmode="lin" valueType="num">
                                      <p:cBhvr>
                                        <p:cTn id="37" dur="1000" fill="hold"/>
                                        <p:tgtEl>
                                          <p:spTgt spid="1026"/>
                                        </p:tgtEl>
                                        <p:attrNameLst>
                                          <p:attrName>ppt_x</p:attrName>
                                        </p:attrNameLst>
                                      </p:cBhvr>
                                      <p:tavLst>
                                        <p:tav tm="0">
                                          <p:val>
                                            <p:strVal val="#ppt_x"/>
                                          </p:val>
                                        </p:tav>
                                        <p:tav tm="100000">
                                          <p:val>
                                            <p:strVal val="#ppt_x"/>
                                          </p:val>
                                        </p:tav>
                                      </p:tavLst>
                                    </p:anim>
                                    <p:anim calcmode="lin" valueType="num">
                                      <p:cBhvr>
                                        <p:cTn id="38"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9"/>
          <p:cNvSpPr txBox="1">
            <a:spLocks noChangeArrowheads="1"/>
          </p:cNvSpPr>
          <p:nvPr/>
        </p:nvSpPr>
        <p:spPr bwMode="auto">
          <a:xfrm>
            <a:off x="914400" y="2971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099" name="Text Box 11"/>
          <p:cNvSpPr txBox="1">
            <a:spLocks noChangeArrowheads="1"/>
          </p:cNvSpPr>
          <p:nvPr/>
        </p:nvSpPr>
        <p:spPr bwMode="auto">
          <a:xfrm>
            <a:off x="1447800" y="4724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0" name="Text Box 13"/>
          <p:cNvSpPr txBox="1">
            <a:spLocks noChangeArrowheads="1"/>
          </p:cNvSpPr>
          <p:nvPr/>
        </p:nvSpPr>
        <p:spPr bwMode="auto">
          <a:xfrm>
            <a:off x="2514600" y="472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1" name="Text Box 17"/>
          <p:cNvSpPr txBox="1">
            <a:spLocks noChangeArrowheads="1"/>
          </p:cNvSpPr>
          <p:nvPr/>
        </p:nvSpPr>
        <p:spPr bwMode="auto">
          <a:xfrm>
            <a:off x="2895600" y="3733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2" name="Text Box 25"/>
          <p:cNvSpPr txBox="1">
            <a:spLocks noChangeArrowheads="1"/>
          </p:cNvSpPr>
          <p:nvPr/>
        </p:nvSpPr>
        <p:spPr bwMode="auto">
          <a:xfrm>
            <a:off x="1828800" y="34290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3" name="Text Box 27"/>
          <p:cNvSpPr txBox="1">
            <a:spLocks noChangeArrowheads="1"/>
          </p:cNvSpPr>
          <p:nvPr/>
        </p:nvSpPr>
        <p:spPr bwMode="auto">
          <a:xfrm>
            <a:off x="3886200" y="556260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a:latin typeface=".VnTime" pitchFamily="34" charset="0"/>
            </a:endParaRPr>
          </a:p>
        </p:txBody>
      </p:sp>
      <p:sp>
        <p:nvSpPr>
          <p:cNvPr id="4104" name="Text Box 3"/>
          <p:cNvSpPr txBox="1">
            <a:spLocks noChangeArrowheads="1"/>
          </p:cNvSpPr>
          <p:nvPr/>
        </p:nvSpPr>
        <p:spPr bwMode="auto">
          <a:xfrm>
            <a:off x="1066800" y="30163"/>
            <a:ext cx="7086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a:t>Thứ </a:t>
            </a:r>
            <a:r>
              <a:rPr lang="en-US" sz="3200" smtClean="0"/>
              <a:t>tư </a:t>
            </a:r>
            <a:r>
              <a:rPr lang="en-US" sz="3200"/>
              <a:t>ngày 5</a:t>
            </a:r>
            <a:r>
              <a:rPr lang="en-US" sz="3200" smtClean="0"/>
              <a:t> </a:t>
            </a:r>
            <a:r>
              <a:rPr lang="en-US" sz="3200"/>
              <a:t>tháng </a:t>
            </a:r>
            <a:r>
              <a:rPr lang="en-US" sz="3200" smtClean="0"/>
              <a:t>10 </a:t>
            </a:r>
            <a:r>
              <a:rPr lang="en-US" sz="3200"/>
              <a:t>năm </a:t>
            </a:r>
            <a:r>
              <a:rPr lang="en-US" sz="3200" smtClean="0"/>
              <a:t>2016</a:t>
            </a:r>
            <a:endParaRPr lang="en-US" sz="3200"/>
          </a:p>
        </p:txBody>
      </p:sp>
      <p:sp>
        <p:nvSpPr>
          <p:cNvPr id="4105" name="Text Box 3"/>
          <p:cNvSpPr txBox="1">
            <a:spLocks noChangeArrowheads="1"/>
          </p:cNvSpPr>
          <p:nvPr/>
        </p:nvSpPr>
        <p:spPr bwMode="auto">
          <a:xfrm>
            <a:off x="2368550" y="563563"/>
            <a:ext cx="36512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0"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25" y="-23812"/>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88900" y="577215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35925" y="-58737"/>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8147050" y="5683249"/>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57200" y="1143000"/>
            <a:ext cx="8763000" cy="615553"/>
          </a:xfrm>
          <a:prstGeom prst="rect">
            <a:avLst/>
          </a:prstGeom>
          <a:noFill/>
        </p:spPr>
        <p:txBody>
          <a:bodyPr wrap="square" rtlCol="0">
            <a:spAutoFit/>
          </a:bodyPr>
          <a:lstStyle/>
          <a:p>
            <a:r>
              <a:rPr lang="en-US" sz="3400" b="1" smtClean="0">
                <a:solidFill>
                  <a:srgbClr val="FF0000"/>
                </a:solidFill>
                <a:latin typeface="Times New Roman" pitchFamily="18" charset="0"/>
                <a:cs typeface="Times New Roman" pitchFamily="18" charset="0"/>
              </a:rPr>
              <a:t>Ôn về từ chỉ hoạt  động trạng thái. So sánh</a:t>
            </a:r>
            <a:endParaRPr lang="en-US" sz="3400" b="1">
              <a:solidFill>
                <a:srgbClr val="FF0000"/>
              </a:solidFill>
              <a:latin typeface="Times New Roman" pitchFamily="18" charset="0"/>
              <a:cs typeface="Times New Roman" pitchFamily="18" charset="0"/>
            </a:endParaRPr>
          </a:p>
        </p:txBody>
      </p:sp>
      <p:sp>
        <p:nvSpPr>
          <p:cNvPr id="3" name="TextBox 2"/>
          <p:cNvSpPr txBox="1"/>
          <p:nvPr/>
        </p:nvSpPr>
        <p:spPr>
          <a:xfrm>
            <a:off x="249238" y="1752600"/>
            <a:ext cx="8894762" cy="2492990"/>
          </a:xfrm>
          <a:prstGeom prst="rect">
            <a:avLst/>
          </a:prstGeom>
          <a:noFill/>
        </p:spPr>
        <p:txBody>
          <a:bodyPr wrap="square" rtlCol="0">
            <a:spAutoFit/>
          </a:bodyPr>
          <a:lstStyle/>
          <a:p>
            <a:r>
              <a:rPr lang="en-US" sz="2400" u="sng" smtClean="0">
                <a:solidFill>
                  <a:srgbClr val="0070C0"/>
                </a:solidFill>
                <a:latin typeface="Times New Roman" pitchFamily="18" charset="0"/>
                <a:cs typeface="Times New Roman" pitchFamily="18" charset="0"/>
              </a:rPr>
              <a:t>Bài </a:t>
            </a:r>
            <a:r>
              <a:rPr lang="en-US" sz="2400" b="1" u="sng" smtClean="0">
                <a:solidFill>
                  <a:srgbClr val="0070C0"/>
                </a:solidFill>
                <a:latin typeface="Times New Roman" pitchFamily="18" charset="0"/>
                <a:cs typeface="Times New Roman" pitchFamily="18" charset="0"/>
              </a:rPr>
              <a:t>1</a:t>
            </a:r>
            <a:r>
              <a:rPr lang="en-US" sz="2400" b="1" smtClean="0">
                <a:solidFill>
                  <a:srgbClr val="0070C0"/>
                </a:solidFill>
                <a:latin typeface="Times New Roman" pitchFamily="18" charset="0"/>
                <a:cs typeface="Times New Roman" pitchFamily="18" charset="0"/>
              </a:rPr>
              <a:t>:Tìm các hình ảnh so sánh trong  những câu thơ dưới đây</a:t>
            </a:r>
            <a:r>
              <a:rPr lang="en-US" sz="2400" smtClean="0">
                <a:solidFill>
                  <a:srgbClr val="0070C0"/>
                </a:solidFill>
                <a:latin typeface="Times New Roman" pitchFamily="18" charset="0"/>
                <a:cs typeface="Times New Roman" pitchFamily="18" charset="0"/>
              </a:rPr>
              <a:t>:</a:t>
            </a:r>
          </a:p>
          <a:p>
            <a:endParaRPr lang="en-US" sz="2400" i="1">
              <a:solidFill>
                <a:srgbClr val="0070C0"/>
              </a:solidFill>
              <a:latin typeface="Times New Roman" pitchFamily="18" charset="0"/>
              <a:cs typeface="Times New Roman" pitchFamily="18" charset="0"/>
            </a:endParaRPr>
          </a:p>
          <a:p>
            <a:r>
              <a:rPr lang="en-US" sz="2400" smtClean="0">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                    </a:t>
            </a:r>
            <a:endParaRPr lang="en-US" sz="2400" smtClean="0">
              <a:latin typeface="Times New Roman" pitchFamily="18" charset="0"/>
              <a:cs typeface="Times New Roman" pitchFamily="18" charset="0"/>
            </a:endParaRPr>
          </a:p>
          <a:p>
            <a:r>
              <a:rPr lang="en-US" sz="2800" smtClean="0">
                <a:latin typeface="Times New Roman" pitchFamily="18" charset="0"/>
                <a:cs typeface="Times New Roman" pitchFamily="18" charset="0"/>
              </a:rPr>
              <a:t>                 </a:t>
            </a:r>
            <a:endParaRPr lang="en-US" sz="3200" smtClean="0">
              <a:latin typeface="Times New Roman" pitchFamily="18" charset="0"/>
              <a:cs typeface="Times New Roman" pitchFamily="18" charset="0"/>
            </a:endParaRPr>
          </a:p>
          <a:p>
            <a:endParaRPr lang="en-US" sz="3200">
              <a:latin typeface="Times New Roman" pitchFamily="18" charset="0"/>
              <a:cs typeface="Times New Roman" pitchFamily="18" charset="0"/>
            </a:endParaRPr>
          </a:p>
        </p:txBody>
      </p:sp>
      <p:sp>
        <p:nvSpPr>
          <p:cNvPr id="4" name="TextBox 3"/>
          <p:cNvSpPr txBox="1"/>
          <p:nvPr/>
        </p:nvSpPr>
        <p:spPr>
          <a:xfrm>
            <a:off x="7086600" y="2514600"/>
            <a:ext cx="1600200" cy="369332"/>
          </a:xfrm>
          <a:prstGeom prst="rect">
            <a:avLst/>
          </a:prstGeom>
          <a:noFill/>
        </p:spPr>
        <p:txBody>
          <a:bodyPr wrap="square" rtlCol="0">
            <a:spAutoFit/>
          </a:bodyPr>
          <a:lstStyle/>
          <a:p>
            <a:endParaRPr lang="en-US"/>
          </a:p>
        </p:txBody>
      </p:sp>
      <p:sp>
        <p:nvSpPr>
          <p:cNvPr id="14" name="TextBox 13"/>
          <p:cNvSpPr txBox="1"/>
          <p:nvPr/>
        </p:nvSpPr>
        <p:spPr>
          <a:xfrm>
            <a:off x="6781800" y="2362200"/>
            <a:ext cx="1295400" cy="369332"/>
          </a:xfrm>
          <a:prstGeom prst="rect">
            <a:avLst/>
          </a:prstGeom>
          <a:noFill/>
        </p:spPr>
        <p:txBody>
          <a:bodyPr wrap="square" rtlCol="0">
            <a:spAutoFit/>
          </a:bodyPr>
          <a:lstStyle/>
          <a:p>
            <a:endParaRPr lang="en-US"/>
          </a:p>
        </p:txBody>
      </p:sp>
      <p:sp>
        <p:nvSpPr>
          <p:cNvPr id="26" name="Text Box 26"/>
          <p:cNvSpPr txBox="1">
            <a:spLocks noChangeArrowheads="1"/>
          </p:cNvSpPr>
          <p:nvPr/>
        </p:nvSpPr>
        <p:spPr bwMode="auto">
          <a:xfrm>
            <a:off x="609600" y="2200335"/>
            <a:ext cx="8001000" cy="892552"/>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defRPr/>
            </a:pPr>
            <a:r>
              <a:rPr lang="en-US" altLang="en-US" sz="2600" b="1" smtClean="0">
                <a:solidFill>
                  <a:schemeClr val="tx1"/>
                </a:solidFill>
                <a:latin typeface="Times New Roman" pitchFamily="18" charset="0"/>
              </a:rPr>
              <a:t>d.                       Bà như quả ngọt chín rồi</a:t>
            </a:r>
          </a:p>
          <a:p>
            <a:pPr>
              <a:defRPr/>
            </a:pPr>
            <a:r>
              <a:rPr lang="en-US" altLang="en-US" sz="2600" b="1" smtClean="0">
                <a:solidFill>
                  <a:schemeClr val="tx1"/>
                </a:solidFill>
                <a:latin typeface="Times New Roman" pitchFamily="18" charset="0"/>
              </a:rPr>
              <a:t>                 Càng thêm tuổi tác, càng tươi lòng vàng.</a:t>
            </a:r>
            <a:r>
              <a:rPr lang="en-US" altLang="en-US" sz="2600" b="1" smtClean="0">
                <a:solidFill>
                  <a:srgbClr val="FF0000"/>
                </a:solidFill>
                <a:latin typeface="Times New Roman" pitchFamily="18" charset="0"/>
              </a:rPr>
              <a:t>                                               </a:t>
            </a:r>
            <a:endParaRPr lang="en-US" altLang="en-US" sz="2600" b="1" i="1" smtClean="0">
              <a:solidFill>
                <a:srgbClr val="0070C0"/>
              </a:solidFill>
              <a:latin typeface="Times New Roman" pitchFamily="18" charset="0"/>
            </a:endParaRPr>
          </a:p>
        </p:txBody>
      </p:sp>
      <p:pic>
        <p:nvPicPr>
          <p:cNvPr id="2050" name="Picture 2" descr="D:\anh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1215" y="3126140"/>
            <a:ext cx="3719386" cy="3536513"/>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2895600" y="2586514"/>
            <a:ext cx="3238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114800" y="2613263"/>
            <a:ext cx="990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descr="D:\bà.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 y="3126140"/>
            <a:ext cx="4281615" cy="3765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4142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circle(in)">
                                      <p:cBhvr>
                                        <p:cTn id="14" dur="2000"/>
                                        <p:tgtEl>
                                          <p:spTgt spid="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anim calcmode="lin" valueType="num">
                                      <p:cBhvr>
                                        <p:cTn id="27" dur="1000" fill="hold"/>
                                        <p:tgtEl>
                                          <p:spTgt spid="22"/>
                                        </p:tgtEl>
                                        <p:attrNameLst>
                                          <p:attrName>ppt_x</p:attrName>
                                        </p:attrNameLst>
                                      </p:cBhvr>
                                      <p:tavLst>
                                        <p:tav tm="0">
                                          <p:val>
                                            <p:strVal val="#ppt_x"/>
                                          </p:val>
                                        </p:tav>
                                        <p:tav tm="100000">
                                          <p:val>
                                            <p:strVal val="#ppt_x"/>
                                          </p:val>
                                        </p:tav>
                                      </p:tavLst>
                                    </p:anim>
                                    <p:anim calcmode="lin" valueType="num">
                                      <p:cBhvr>
                                        <p:cTn id="28" dur="1000" fill="hold"/>
                                        <p:tgtEl>
                                          <p:spTgt spid="22"/>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16" presetClass="entr" presetSubtype="21" fill="hold" nodeType="afterEffect">
                                  <p:stCondLst>
                                    <p:cond delay="0"/>
                                  </p:stCondLst>
                                  <p:childTnLst>
                                    <p:set>
                                      <p:cBhvr>
                                        <p:cTn id="31" dur="1" fill="hold">
                                          <p:stCondLst>
                                            <p:cond delay="0"/>
                                          </p:stCondLst>
                                        </p:cTn>
                                        <p:tgtEl>
                                          <p:spTgt spid="2050"/>
                                        </p:tgtEl>
                                        <p:attrNameLst>
                                          <p:attrName>style.visibility</p:attrName>
                                        </p:attrNameLst>
                                      </p:cBhvr>
                                      <p:to>
                                        <p:strVal val="visible"/>
                                      </p:to>
                                    </p:set>
                                    <p:animEffect transition="in" filter="barn(inVertical)">
                                      <p:cBhvr>
                                        <p:cTn id="32" dur="500"/>
                                        <p:tgtEl>
                                          <p:spTgt spid="2050"/>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1026"/>
                                        </p:tgtEl>
                                        <p:attrNameLst>
                                          <p:attrName>style.visibility</p:attrName>
                                        </p:attrNameLst>
                                      </p:cBhvr>
                                      <p:to>
                                        <p:strVal val="visible"/>
                                      </p:to>
                                    </p:set>
                                    <p:animEffect transition="in" filter="fade">
                                      <p:cBhvr>
                                        <p:cTn id="37" dur="1000"/>
                                        <p:tgtEl>
                                          <p:spTgt spid="1026"/>
                                        </p:tgtEl>
                                      </p:cBhvr>
                                    </p:animEffect>
                                    <p:anim calcmode="lin" valueType="num">
                                      <p:cBhvr>
                                        <p:cTn id="38" dur="1000" fill="hold"/>
                                        <p:tgtEl>
                                          <p:spTgt spid="1026"/>
                                        </p:tgtEl>
                                        <p:attrNameLst>
                                          <p:attrName>ppt_x</p:attrName>
                                        </p:attrNameLst>
                                      </p:cBhvr>
                                      <p:tavLst>
                                        <p:tav tm="0">
                                          <p:val>
                                            <p:strVal val="#ppt_x"/>
                                          </p:val>
                                        </p:tav>
                                        <p:tav tm="100000">
                                          <p:val>
                                            <p:strVal val="#ppt_x"/>
                                          </p:val>
                                        </p:tav>
                                      </p:tavLst>
                                    </p:anim>
                                    <p:anim calcmode="lin" valueType="num">
                                      <p:cBhvr>
                                        <p:cTn id="3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9"/>
          <p:cNvSpPr txBox="1">
            <a:spLocks noChangeArrowheads="1"/>
          </p:cNvSpPr>
          <p:nvPr/>
        </p:nvSpPr>
        <p:spPr bwMode="auto">
          <a:xfrm>
            <a:off x="2209800" y="2871520"/>
            <a:ext cx="1143000" cy="457200"/>
          </a:xfrm>
          <a:prstGeom prst="rect">
            <a:avLst/>
          </a:prstGeom>
          <a:solidFill>
            <a:schemeClr val="bg1"/>
          </a:solidFill>
          <a:ln>
            <a:noFill/>
          </a:ln>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0" name="Text Box 13"/>
          <p:cNvSpPr txBox="1">
            <a:spLocks noChangeArrowheads="1"/>
          </p:cNvSpPr>
          <p:nvPr/>
        </p:nvSpPr>
        <p:spPr bwMode="auto">
          <a:xfrm>
            <a:off x="3810000" y="4624120"/>
            <a:ext cx="1295400" cy="457200"/>
          </a:xfrm>
          <a:prstGeom prst="rect">
            <a:avLst/>
          </a:prstGeom>
          <a:solidFill>
            <a:schemeClr val="bg1"/>
          </a:solidFill>
          <a:ln>
            <a:noFill/>
          </a:ln>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1" name="Text Box 17"/>
          <p:cNvSpPr txBox="1">
            <a:spLocks noChangeArrowheads="1"/>
          </p:cNvSpPr>
          <p:nvPr/>
        </p:nvSpPr>
        <p:spPr bwMode="auto">
          <a:xfrm>
            <a:off x="4191000" y="3633520"/>
            <a:ext cx="1143000" cy="457200"/>
          </a:xfrm>
          <a:prstGeom prst="rect">
            <a:avLst/>
          </a:prstGeom>
          <a:solidFill>
            <a:schemeClr val="bg1"/>
          </a:solidFill>
          <a:ln>
            <a:noFill/>
          </a:ln>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2" name="Text Box 25"/>
          <p:cNvSpPr txBox="1">
            <a:spLocks noChangeArrowheads="1"/>
          </p:cNvSpPr>
          <p:nvPr/>
        </p:nvSpPr>
        <p:spPr bwMode="auto">
          <a:xfrm>
            <a:off x="3124200" y="3328720"/>
            <a:ext cx="1524000" cy="457200"/>
          </a:xfrm>
          <a:prstGeom prst="rect">
            <a:avLst/>
          </a:prstGeom>
          <a:solidFill>
            <a:schemeClr val="bg1"/>
          </a:solidFill>
          <a:ln>
            <a:noFill/>
          </a:ln>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sz="2400">
              <a:latin typeface=".VnTime" pitchFamily="34" charset="0"/>
            </a:endParaRPr>
          </a:p>
        </p:txBody>
      </p:sp>
      <p:sp>
        <p:nvSpPr>
          <p:cNvPr id="4103" name="Text Box 27"/>
          <p:cNvSpPr txBox="1">
            <a:spLocks noChangeArrowheads="1"/>
          </p:cNvSpPr>
          <p:nvPr/>
        </p:nvSpPr>
        <p:spPr bwMode="auto">
          <a:xfrm>
            <a:off x="5181600" y="546232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endParaRPr lang="en-US">
              <a:latin typeface=".VnTime" pitchFamily="34" charset="0"/>
            </a:endParaRPr>
          </a:p>
        </p:txBody>
      </p:sp>
      <p:sp>
        <p:nvSpPr>
          <p:cNvPr id="4105" name="Text Box 3"/>
          <p:cNvSpPr txBox="1">
            <a:spLocks noChangeArrowheads="1"/>
          </p:cNvSpPr>
          <p:nvPr/>
        </p:nvSpPr>
        <p:spPr bwMode="auto">
          <a:xfrm>
            <a:off x="2483534" y="22861"/>
            <a:ext cx="36512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50000"/>
              </a:spcBef>
              <a:spcAft>
                <a:spcPct val="0"/>
              </a:spcAft>
              <a:defRPr sz="4400">
                <a:solidFill>
                  <a:schemeClr val="tx1"/>
                </a:solidFill>
                <a:latin typeface="Times New Roman" pitchFamily="18" charset="0"/>
              </a:defRPr>
            </a:lvl6pPr>
            <a:lvl7pPr marL="2971800" indent="-228600" eaLnBrk="0" fontAlgn="base" hangingPunct="0">
              <a:spcBef>
                <a:spcPct val="50000"/>
              </a:spcBef>
              <a:spcAft>
                <a:spcPct val="0"/>
              </a:spcAft>
              <a:defRPr sz="4400">
                <a:solidFill>
                  <a:schemeClr val="tx1"/>
                </a:solidFill>
                <a:latin typeface="Times New Roman" pitchFamily="18" charset="0"/>
              </a:defRPr>
            </a:lvl7pPr>
            <a:lvl8pPr marL="3429000" indent="-228600" eaLnBrk="0" fontAlgn="base" hangingPunct="0">
              <a:spcBef>
                <a:spcPct val="50000"/>
              </a:spcBef>
              <a:spcAft>
                <a:spcPct val="0"/>
              </a:spcAft>
              <a:defRPr sz="4400">
                <a:solidFill>
                  <a:schemeClr val="tx1"/>
                </a:solidFill>
                <a:latin typeface="Times New Roman" pitchFamily="18" charset="0"/>
              </a:defRPr>
            </a:lvl8pPr>
            <a:lvl9pPr marL="3886200" indent="-228600" eaLnBrk="0" fontAlgn="base" hangingPunct="0">
              <a:spcBef>
                <a:spcPct val="50000"/>
              </a:spcBef>
              <a:spcAft>
                <a:spcPct val="0"/>
              </a:spcAft>
              <a:defRPr sz="4400">
                <a:solidFill>
                  <a:schemeClr val="tx1"/>
                </a:solidFill>
                <a:latin typeface="Times New Roman" pitchFamily="18" charset="0"/>
              </a:defRPr>
            </a:lvl9pPr>
          </a:lstStyle>
          <a:p>
            <a:r>
              <a:rPr lang="en-US" sz="2800"/>
              <a:t>      </a:t>
            </a:r>
            <a:r>
              <a:rPr lang="en-US" sz="3200" u="sng"/>
              <a:t>Luyện từ và câu</a:t>
            </a:r>
          </a:p>
        </p:txBody>
      </p:sp>
      <p:pic>
        <p:nvPicPr>
          <p:cNvPr id="10" name="Picture 1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58150" y="-165100"/>
            <a:ext cx="99695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76886" y="467995"/>
            <a:ext cx="7772400" cy="584775"/>
          </a:xfrm>
          <a:prstGeom prst="rect">
            <a:avLst/>
          </a:prstGeom>
          <a:noFill/>
        </p:spPr>
        <p:txBody>
          <a:bodyPr wrap="square" rtlCol="0">
            <a:spAutoFit/>
          </a:bodyPr>
          <a:lstStyle/>
          <a:p>
            <a:r>
              <a:rPr lang="en-US" sz="3200" b="1" smtClean="0">
                <a:solidFill>
                  <a:srgbClr val="FF0000"/>
                </a:solidFill>
                <a:latin typeface="Times New Roman" pitchFamily="18" charset="0"/>
                <a:cs typeface="Times New Roman" pitchFamily="18" charset="0"/>
              </a:rPr>
              <a:t>Ôn về từ chỉ hoạt động trạng thái. So sánh</a:t>
            </a:r>
            <a:endParaRPr lang="en-US" sz="3200" b="1">
              <a:solidFill>
                <a:srgbClr val="FF0000"/>
              </a:solidFill>
              <a:latin typeface="Times New Roman" pitchFamily="18" charset="0"/>
              <a:cs typeface="Times New Roman" pitchFamily="18" charset="0"/>
            </a:endParaRPr>
          </a:p>
        </p:txBody>
      </p:sp>
      <p:sp>
        <p:nvSpPr>
          <p:cNvPr id="3" name="TextBox 2"/>
          <p:cNvSpPr txBox="1"/>
          <p:nvPr/>
        </p:nvSpPr>
        <p:spPr>
          <a:xfrm>
            <a:off x="76200" y="1066800"/>
            <a:ext cx="9448800" cy="492443"/>
          </a:xfrm>
          <a:prstGeom prst="rect">
            <a:avLst/>
          </a:prstGeom>
          <a:noFill/>
        </p:spPr>
        <p:txBody>
          <a:bodyPr wrap="square" rtlCol="0">
            <a:spAutoFit/>
          </a:bodyPr>
          <a:lstStyle/>
          <a:p>
            <a:r>
              <a:rPr lang="en-US" sz="2600" b="1" u="sng" smtClean="0">
                <a:solidFill>
                  <a:srgbClr val="0070C0"/>
                </a:solidFill>
                <a:latin typeface="Times New Roman" pitchFamily="18" charset="0"/>
                <a:cs typeface="Times New Roman" pitchFamily="18" charset="0"/>
              </a:rPr>
              <a:t>Bài</a:t>
            </a:r>
            <a:r>
              <a:rPr lang="en-US" sz="2600" u="sng" smtClean="0">
                <a:solidFill>
                  <a:srgbClr val="0070C0"/>
                </a:solidFill>
                <a:latin typeface="Times New Roman" pitchFamily="18" charset="0"/>
                <a:cs typeface="Times New Roman" pitchFamily="18" charset="0"/>
              </a:rPr>
              <a:t> </a:t>
            </a:r>
            <a:r>
              <a:rPr lang="en-US" sz="2600" b="1" u="sng" smtClean="0">
                <a:solidFill>
                  <a:srgbClr val="0070C0"/>
                </a:solidFill>
                <a:latin typeface="Times New Roman" pitchFamily="18" charset="0"/>
                <a:cs typeface="Times New Roman" pitchFamily="18" charset="0"/>
              </a:rPr>
              <a:t>1</a:t>
            </a:r>
            <a:r>
              <a:rPr lang="en-US" sz="2600" b="1" smtClean="0">
                <a:solidFill>
                  <a:srgbClr val="0070C0"/>
                </a:solidFill>
                <a:latin typeface="Times New Roman" pitchFamily="18" charset="0"/>
                <a:cs typeface="Times New Roman" pitchFamily="18" charset="0"/>
              </a:rPr>
              <a:t>: Tìm các hình ảnh so sánh trong những câu thơ dưới đây</a:t>
            </a:r>
            <a:r>
              <a:rPr lang="en-US" sz="2600" smtClean="0">
                <a:solidFill>
                  <a:srgbClr val="0070C0"/>
                </a:solidFill>
                <a:latin typeface="Times New Roman" pitchFamily="18" charset="0"/>
                <a:cs typeface="Times New Roman" pitchFamily="18" charset="0"/>
              </a:rPr>
              <a:t>:</a:t>
            </a:r>
            <a:r>
              <a:rPr lang="en-US" sz="2600" smtClean="0">
                <a:latin typeface="Times New Roman" pitchFamily="18" charset="0"/>
                <a:cs typeface="Times New Roman" pitchFamily="18" charset="0"/>
              </a:rPr>
              <a:t>                                                                                             </a:t>
            </a:r>
          </a:p>
        </p:txBody>
      </p:sp>
      <p:sp>
        <p:nvSpPr>
          <p:cNvPr id="26" name="Text Box 26"/>
          <p:cNvSpPr txBox="1">
            <a:spLocks noChangeArrowheads="1"/>
          </p:cNvSpPr>
          <p:nvPr/>
        </p:nvSpPr>
        <p:spPr bwMode="auto">
          <a:xfrm>
            <a:off x="1476375" y="1600200"/>
            <a:ext cx="5953809" cy="923330"/>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smtClean="0">
                <a:solidFill>
                  <a:schemeClr val="tx1"/>
                </a:solidFill>
                <a:latin typeface="Times New Roman" pitchFamily="18" charset="0"/>
              </a:rPr>
              <a:t>a.      </a:t>
            </a:r>
            <a:r>
              <a:rPr lang="en-US" sz="2600" b="1" smtClean="0">
                <a:solidFill>
                  <a:srgbClr val="FF0000"/>
                </a:solidFill>
                <a:latin typeface="Times New Roman" pitchFamily="18" charset="0"/>
                <a:cs typeface="Times New Roman" pitchFamily="18" charset="0"/>
              </a:rPr>
              <a:t>Trẻ </a:t>
            </a:r>
            <a:r>
              <a:rPr lang="en-US" sz="2600" b="1">
                <a:solidFill>
                  <a:srgbClr val="FF0000"/>
                </a:solidFill>
                <a:latin typeface="Times New Roman" pitchFamily="18" charset="0"/>
                <a:cs typeface="Times New Roman" pitchFamily="18" charset="0"/>
              </a:rPr>
              <a:t>em </a:t>
            </a:r>
            <a:r>
              <a:rPr lang="en-US" sz="2600" b="1">
                <a:solidFill>
                  <a:schemeClr val="tx1"/>
                </a:solidFill>
                <a:latin typeface="Times New Roman" pitchFamily="18" charset="0"/>
                <a:cs typeface="Times New Roman" pitchFamily="18" charset="0"/>
              </a:rPr>
              <a:t>như </a:t>
            </a:r>
            <a:r>
              <a:rPr lang="en-US" sz="2600" b="1">
                <a:solidFill>
                  <a:srgbClr val="FF0000"/>
                </a:solidFill>
                <a:latin typeface="Times New Roman" pitchFamily="18" charset="0"/>
                <a:cs typeface="Times New Roman" pitchFamily="18" charset="0"/>
              </a:rPr>
              <a:t>búp trên cành</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  Biết </a:t>
            </a:r>
            <a:r>
              <a:rPr lang="en-US" sz="2600" b="1">
                <a:solidFill>
                  <a:schemeClr val="tx1"/>
                </a:solidFill>
                <a:latin typeface="Times New Roman" pitchFamily="18" charset="0"/>
                <a:cs typeface="Times New Roman" pitchFamily="18" charset="0"/>
              </a:rPr>
              <a:t>ăn ngủ, biết học hành </a:t>
            </a:r>
            <a:r>
              <a:rPr lang="en-US" sz="2600" b="1" smtClean="0">
                <a:solidFill>
                  <a:schemeClr val="tx1"/>
                </a:solidFill>
                <a:latin typeface="Times New Roman" pitchFamily="18" charset="0"/>
                <a:cs typeface="Times New Roman" pitchFamily="18" charset="0"/>
              </a:rPr>
              <a:t>là ngoan.</a:t>
            </a:r>
            <a:endParaRPr lang="en-US" sz="2600" b="1">
              <a:solidFill>
                <a:schemeClr val="tx1"/>
              </a:solidFill>
              <a:latin typeface="Times New Roman" pitchFamily="18" charset="0"/>
              <a:cs typeface="Times New Roman" pitchFamily="18" charset="0"/>
            </a:endParaRPr>
          </a:p>
        </p:txBody>
      </p:sp>
      <p:sp>
        <p:nvSpPr>
          <p:cNvPr id="28" name="Text Box 27"/>
          <p:cNvSpPr txBox="1">
            <a:spLocks noChangeArrowheads="1"/>
          </p:cNvSpPr>
          <p:nvPr/>
        </p:nvSpPr>
        <p:spPr bwMode="auto">
          <a:xfrm>
            <a:off x="1475789" y="2719120"/>
            <a:ext cx="5944284" cy="923330"/>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altLang="en-US" sz="2800" b="1" smtClean="0">
                <a:solidFill>
                  <a:schemeClr val="tx1"/>
                </a:solidFill>
                <a:latin typeface="Times New Roman" pitchFamily="18" charset="0"/>
              </a:rPr>
              <a:t>b. </a:t>
            </a:r>
            <a:r>
              <a:rPr lang="en-US" sz="2800" b="1" smtClean="0">
                <a:solidFill>
                  <a:srgbClr val="FF0000"/>
                </a:solidFill>
                <a:latin typeface="Times New Roman" pitchFamily="18" charset="0"/>
                <a:cs typeface="Times New Roman" pitchFamily="18" charset="0"/>
              </a:rPr>
              <a:t>Ngôi nhà </a:t>
            </a:r>
            <a:r>
              <a:rPr lang="en-US" sz="2800" b="1" smtClean="0">
                <a:solidFill>
                  <a:schemeClr val="tx1"/>
                </a:solidFill>
                <a:latin typeface="Times New Roman" pitchFamily="18" charset="0"/>
                <a:cs typeface="Times New Roman" pitchFamily="18" charset="0"/>
              </a:rPr>
              <a:t>như </a:t>
            </a:r>
            <a:r>
              <a:rPr lang="en-US" sz="2800" b="1" smtClean="0">
                <a:solidFill>
                  <a:srgbClr val="FF0000"/>
                </a:solidFill>
                <a:latin typeface="Times New Roman" pitchFamily="18" charset="0"/>
                <a:cs typeface="Times New Roman" pitchFamily="18" charset="0"/>
              </a:rPr>
              <a:t>trẻ nhỏ</a:t>
            </a:r>
          </a:p>
          <a:p>
            <a:r>
              <a:rPr lang="en-US" altLang="en-US" sz="2600" b="1" smtClean="0">
                <a:solidFill>
                  <a:schemeClr val="tx1"/>
                </a:solidFill>
                <a:latin typeface="Times New Roman" pitchFamily="18" charset="0"/>
                <a:cs typeface="Times New Roman" pitchFamily="18" charset="0"/>
              </a:rPr>
              <a:t>     Lớn lên với trời xanh.</a:t>
            </a:r>
          </a:p>
        </p:txBody>
      </p:sp>
      <p:sp>
        <p:nvSpPr>
          <p:cNvPr id="29" name="Text Box 34"/>
          <p:cNvSpPr txBox="1">
            <a:spLocks noChangeArrowheads="1"/>
          </p:cNvSpPr>
          <p:nvPr/>
        </p:nvSpPr>
        <p:spPr bwMode="auto">
          <a:xfrm>
            <a:off x="1503485" y="3862120"/>
            <a:ext cx="5944284" cy="1723549"/>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a:solidFill>
                  <a:schemeClr val="tx1"/>
                </a:solidFill>
                <a:latin typeface="Times New Roman" pitchFamily="18" charset="0"/>
                <a:cs typeface="Times New Roman" pitchFamily="18" charset="0"/>
              </a:rPr>
              <a:t>c</a:t>
            </a:r>
            <a:r>
              <a:rPr lang="en-US" sz="2800" b="1" smtClean="0">
                <a:solidFill>
                  <a:schemeClr val="tx1"/>
                </a:solidFill>
                <a:latin typeface="Times New Roman" pitchFamily="18" charset="0"/>
                <a:cs typeface="Times New Roman" pitchFamily="18" charset="0"/>
              </a:rPr>
              <a:t>. </a:t>
            </a:r>
            <a:r>
              <a:rPr lang="en-US" sz="2600" b="1" smtClean="0">
                <a:solidFill>
                  <a:srgbClr val="FF0000"/>
                </a:solidFill>
                <a:latin typeface="Times New Roman" pitchFamily="18" charset="0"/>
                <a:cs typeface="Times New Roman" pitchFamily="18" charset="0"/>
              </a:rPr>
              <a:t>Cây </a:t>
            </a:r>
            <a:r>
              <a:rPr lang="en-US" sz="2600" b="1">
                <a:solidFill>
                  <a:srgbClr val="FF0000"/>
                </a:solidFill>
                <a:latin typeface="Times New Roman" pitchFamily="18" charset="0"/>
                <a:cs typeface="Times New Roman" pitchFamily="18" charset="0"/>
              </a:rPr>
              <a:t>pơ-mu </a:t>
            </a:r>
            <a:r>
              <a:rPr lang="en-US" sz="2600" b="1">
                <a:solidFill>
                  <a:schemeClr val="tx1"/>
                </a:solidFill>
                <a:latin typeface="Times New Roman" pitchFamily="18" charset="0"/>
                <a:cs typeface="Times New Roman" pitchFamily="18" charset="0"/>
              </a:rPr>
              <a:t>đầu dốc</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Im như </a:t>
            </a:r>
            <a:r>
              <a:rPr lang="en-US" sz="2600" b="1" smtClean="0">
                <a:solidFill>
                  <a:srgbClr val="FF0000"/>
                </a:solidFill>
                <a:latin typeface="Times New Roman" pitchFamily="18" charset="0"/>
                <a:cs typeface="Times New Roman" pitchFamily="18" charset="0"/>
              </a:rPr>
              <a:t>người lính canh</a:t>
            </a:r>
          </a:p>
          <a:p>
            <a:r>
              <a:rPr lang="en-US" sz="2600" b="1">
                <a:solidFill>
                  <a:schemeClr val="tx1"/>
                </a:solidFill>
                <a:latin typeface="Times New Roman" pitchFamily="18" charset="0"/>
                <a:cs typeface="Times New Roman" pitchFamily="18" charset="0"/>
              </a:rPr>
              <a:t> </a:t>
            </a:r>
            <a:r>
              <a:rPr lang="en-US" sz="2600" b="1" smtClean="0">
                <a:solidFill>
                  <a:schemeClr val="tx1"/>
                </a:solidFill>
                <a:latin typeface="Times New Roman" pitchFamily="18" charset="0"/>
                <a:cs typeface="Times New Roman" pitchFamily="18" charset="0"/>
              </a:rPr>
              <a:t>  Ngựa tuần tra biên giới</a:t>
            </a:r>
          </a:p>
          <a:p>
            <a:r>
              <a:rPr lang="en-US" sz="2600" b="1" smtClean="0">
                <a:solidFill>
                  <a:schemeClr val="tx1"/>
                </a:solidFill>
                <a:latin typeface="Times New Roman" pitchFamily="18" charset="0"/>
                <a:cs typeface="Times New Roman" pitchFamily="18" charset="0"/>
              </a:rPr>
              <a:t>   Dừng đỉnh đèo hí vang.</a:t>
            </a:r>
          </a:p>
        </p:txBody>
      </p:sp>
      <p:sp>
        <p:nvSpPr>
          <p:cNvPr id="31" name="Text Box 26"/>
          <p:cNvSpPr txBox="1">
            <a:spLocks noChangeArrowheads="1"/>
          </p:cNvSpPr>
          <p:nvPr/>
        </p:nvSpPr>
        <p:spPr bwMode="auto">
          <a:xfrm>
            <a:off x="1464700" y="5767120"/>
            <a:ext cx="5977157" cy="892552"/>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defRPr/>
            </a:pPr>
            <a:r>
              <a:rPr lang="en-US" altLang="en-US" sz="2600" b="1" smtClean="0">
                <a:solidFill>
                  <a:schemeClr val="tx1"/>
                </a:solidFill>
                <a:latin typeface="Times New Roman" pitchFamily="18" charset="0"/>
              </a:rPr>
              <a:t>d.   </a:t>
            </a:r>
            <a:r>
              <a:rPr lang="en-US" altLang="en-US" sz="2600" b="1" smtClean="0">
                <a:solidFill>
                  <a:srgbClr val="FF0000"/>
                </a:solidFill>
                <a:latin typeface="Times New Roman" pitchFamily="18" charset="0"/>
              </a:rPr>
              <a:t>Bà</a:t>
            </a:r>
            <a:r>
              <a:rPr lang="en-US" altLang="en-US" sz="2600" b="1" smtClean="0">
                <a:solidFill>
                  <a:schemeClr val="tx1"/>
                </a:solidFill>
                <a:latin typeface="Times New Roman" pitchFamily="18" charset="0"/>
              </a:rPr>
              <a:t> như </a:t>
            </a:r>
            <a:r>
              <a:rPr lang="en-US" altLang="en-US" sz="2600" b="1" smtClean="0">
                <a:solidFill>
                  <a:srgbClr val="FF0000"/>
                </a:solidFill>
                <a:latin typeface="Times New Roman" pitchFamily="18" charset="0"/>
              </a:rPr>
              <a:t>quả ngọt </a:t>
            </a:r>
            <a:r>
              <a:rPr lang="en-US" altLang="en-US" sz="2600" b="1" smtClean="0">
                <a:solidFill>
                  <a:schemeClr val="tx1"/>
                </a:solidFill>
                <a:latin typeface="Times New Roman" pitchFamily="18" charset="0"/>
              </a:rPr>
              <a:t>chín rồi</a:t>
            </a:r>
          </a:p>
          <a:p>
            <a:pPr>
              <a:defRPr/>
            </a:pPr>
            <a:r>
              <a:rPr lang="en-US" altLang="en-US" sz="2600" b="1" smtClean="0">
                <a:solidFill>
                  <a:schemeClr val="tx1"/>
                </a:solidFill>
                <a:latin typeface="Times New Roman" pitchFamily="18" charset="0"/>
              </a:rPr>
              <a:t>Càng thêm tuổi tác, càng tươi lòng vàng.</a:t>
            </a:r>
            <a:endParaRPr lang="en-US" altLang="en-US" sz="2600" b="1" dirty="0">
              <a:solidFill>
                <a:schemeClr val="tx1"/>
              </a:solidFill>
              <a:latin typeface="Times New Roman" pitchFamily="18" charset="0"/>
            </a:endParaRPr>
          </a:p>
        </p:txBody>
      </p:sp>
    </p:spTree>
    <p:extLst>
      <p:ext uri="{BB962C8B-B14F-4D97-AF65-F5344CB8AC3E}">
        <p14:creationId xmlns:p14="http://schemas.microsoft.com/office/powerpoint/2010/main" val="33033255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circle(in)">
                                      <p:cBhvr>
                                        <p:cTn id="10" dur="2000"/>
                                        <p:tgtEl>
                                          <p:spTgt spid="28"/>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circle(in)">
                                      <p:cBhvr>
                                        <p:cTn id="13" dur="2000"/>
                                        <p:tgtEl>
                                          <p:spTgt spid="29"/>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circle(in)">
                                      <p:cBhvr>
                                        <p:cTn id="16"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29" grpId="0" animBg="1"/>
      <p:bldP spid="3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1548</TotalTime>
  <Words>1073</Words>
  <Application>Microsoft Office PowerPoint</Application>
  <PresentationFormat>On-screen Show (4:3)</PresentationFormat>
  <Paragraphs>181</Paragraphs>
  <Slides>19</Slides>
  <Notes>1</Notes>
  <HiddenSlides>0</HiddenSlides>
  <MMClips>1</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155</cp:revision>
  <dcterms:created xsi:type="dcterms:W3CDTF">2006-08-16T00:00:00Z</dcterms:created>
  <dcterms:modified xsi:type="dcterms:W3CDTF">2017-10-30T12:52:53Z</dcterms:modified>
</cp:coreProperties>
</file>