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302" r:id="rId6"/>
    <p:sldId id="295" r:id="rId7"/>
    <p:sldId id="296" r:id="rId8"/>
    <p:sldId id="303" r:id="rId9"/>
    <p:sldId id="297" r:id="rId10"/>
    <p:sldId id="298" r:id="rId11"/>
    <p:sldId id="299" r:id="rId12"/>
    <p:sldId id="304" r:id="rId13"/>
    <p:sldId id="271" r:id="rId14"/>
    <p:sldId id="270" r:id="rId15"/>
    <p:sldId id="282" r:id="rId16"/>
    <p:sldId id="286" r:id="rId17"/>
    <p:sldId id="284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1FCA2"/>
    <a:srgbClr val="50EA44"/>
    <a:srgbClr val="FFFFCC"/>
    <a:srgbClr val="CCFF66"/>
    <a:srgbClr val="FFFF00"/>
    <a:srgbClr val="99FF33"/>
    <a:srgbClr val="B0E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751" autoAdjust="0"/>
  </p:normalViewPr>
  <p:slideViewPr>
    <p:cSldViewPr>
      <p:cViewPr>
        <p:scale>
          <a:sx n="100" d="100"/>
          <a:sy n="100" d="100"/>
        </p:scale>
        <p:origin x="960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EE65C22-F8AE-43B4-A8E9-97E6EE909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752A-4B8D-43BE-8B5B-558FFCA9B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0AF5-8A49-4C07-818B-CC9BEFBE3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B25B5-9F25-4971-8B7F-9B593E1C7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9A8EFE-DE2E-40D7-AFC4-47A712712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01A3-A247-48BC-A5BE-E83D60548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2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2A649-67A9-4B1D-9B4A-DE2E6DD3D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89D3-6A5C-4F8E-AD40-F3C003EB2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069CF-D423-4251-9AB2-8EFF69DF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2E1C-77EC-4394-B951-DD03FC801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1234-A13A-4588-BAF1-D7B4D8DFE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B3C6-220B-4EE3-BEEC-69F9C6550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F0F6-B41B-4F36-AB67-DEC7FF205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C7024B7-18F6-4A71-B816-0C854269C4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12.png"/><Relationship Id="rId10" Type="http://schemas.openxmlformats.org/officeDocument/2006/relationships/slide" Target="slide17.xml"/><Relationship Id="rId4" Type="http://schemas.openxmlformats.org/officeDocument/2006/relationships/image" Target="../media/image11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\khuc%20hat%20chim%20son%20c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1054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08613"/>
            <a:ext cx="685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Hoa tim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007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0" y="5181600"/>
            <a:ext cx="1365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2550" y="5486400"/>
            <a:ext cx="8524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2638" y="5484813"/>
            <a:ext cx="63976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334000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5562600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629275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272_lg_clr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5" name="Picture 2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925" y="56388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800600"/>
            <a:ext cx="1311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316538"/>
            <a:ext cx="8397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563" y="5562600"/>
            <a:ext cx="600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0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1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2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9325" y="54102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3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9325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4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4125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5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8588" y="5400675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36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313" y="5410200"/>
            <a:ext cx="5476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37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486400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38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3125" y="548640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39" descr="tulips_burgundy_hc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7" name="WordArt 47"/>
          <p:cNvSpPr>
            <a:spLocks noChangeArrowheads="1" noChangeShapeType="1" noTextEdit="1"/>
          </p:cNvSpPr>
          <p:nvPr/>
        </p:nvSpPr>
        <p:spPr bwMode="auto">
          <a:xfrm>
            <a:off x="1219200" y="762000"/>
            <a:ext cx="67056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Trường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iểu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học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Vĩnh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Hòa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B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5408" name="WordArt 48"/>
          <p:cNvSpPr>
            <a:spLocks noChangeArrowheads="1" noChangeShapeType="1" noTextEdit="1"/>
          </p:cNvSpPr>
          <p:nvPr/>
        </p:nvSpPr>
        <p:spPr bwMode="auto">
          <a:xfrm>
            <a:off x="3048000" y="2133600"/>
            <a:ext cx="320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409" name="WordArt 49"/>
          <p:cNvSpPr>
            <a:spLocks noChangeArrowheads="1" noChangeShapeType="1" noTextEdit="1"/>
          </p:cNvSpPr>
          <p:nvPr/>
        </p:nvSpPr>
        <p:spPr bwMode="auto">
          <a:xfrm>
            <a:off x="1447800" y="3962400"/>
            <a:ext cx="640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Lê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Mỹ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Hà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2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7" grpId="0" animBg="1"/>
      <p:bldP spid="15408" grpId="0"/>
      <p:bldP spid="154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1706562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0" y="22860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325 164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60 830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37709" y="3883371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133600" y="461645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        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572000" y="461645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325 164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133600" y="5272088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    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819650" y="5302250"/>
            <a:ext cx="280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60 830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2133600" y="5897563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. . .   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25569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3800" y="2743200"/>
            <a:ext cx="297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3276600"/>
            <a:ext cx="1676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91400" y="2774092"/>
            <a:ext cx="1066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19700" y="3276600"/>
            <a:ext cx="3238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38100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14350" grpId="0"/>
      <p:bldP spid="143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1706562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25569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62000" y="22860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325 164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60 830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3532079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2448" y="4056551"/>
            <a:ext cx="6500497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325 164 + 60 830 = 385 994 (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385 994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u="sng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178410"/>
            <a:ext cx="14866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1"/>
          </p:cNvCxnSpPr>
          <p:nvPr/>
        </p:nvCxnSpPr>
        <p:spPr>
          <a:xfrm>
            <a:off x="2172448" y="4178410"/>
            <a:ext cx="0" cy="22787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72448" y="6457208"/>
            <a:ext cx="69715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1706562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x 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a) x – 363 = 975                b) 207 + x = 815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25569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aura-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163324731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828800" y="0"/>
            <a:ext cx="7315200" cy="3962400"/>
          </a:xfrm>
          <a:prstGeom prst="wedgeEllipseCallout">
            <a:avLst>
              <a:gd name="adj1" fmla="val -44921"/>
              <a:gd name="adj2" fmla="val 630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47800" y="381000"/>
            <a:ext cx="76962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     	 	Sai råi.              	B¹n cÇn cè g¾ng 				h¬n.</a:t>
            </a:r>
          </a:p>
        </p:txBody>
      </p:sp>
      <p:sp>
        <p:nvSpPr>
          <p:cNvPr id="3584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67400"/>
            <a:ext cx="1371600" cy="990600"/>
          </a:xfrm>
          <a:prstGeom prst="actionButtonBackPrevious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20030617112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-457200" y="0"/>
            <a:ext cx="6934200" cy="4572000"/>
          </a:xfrm>
          <a:prstGeom prst="cloudCallout">
            <a:avLst>
              <a:gd name="adj1" fmla="val 39421"/>
              <a:gd name="adj2" fmla="val 3256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600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33400" y="1066800"/>
            <a:ext cx="5410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/>
              <a:t>	</a:t>
            </a:r>
            <a:r>
              <a:rPr lang="en-US" sz="6000"/>
              <a:t>§óng råi! </a:t>
            </a:r>
          </a:p>
          <a:p>
            <a:r>
              <a:rPr lang="en-US" sz="6000"/>
              <a:t>B¹n th«ng minh      		l¾m.</a:t>
            </a:r>
          </a:p>
        </p:txBody>
      </p:sp>
      <p:sp>
        <p:nvSpPr>
          <p:cNvPr id="3380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638800"/>
            <a:ext cx="1600200" cy="1219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066800" y="6096000"/>
            <a:ext cx="990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26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299" name="AutoShape 3"/>
            <p:cNvSpPr>
              <a:spLocks noChangeArrowheads="1"/>
            </p:cNvSpPr>
            <p:nvPr/>
          </p:nvSpPr>
          <p:spPr bwMode="auto">
            <a:xfrm>
              <a:off x="192" y="384"/>
              <a:ext cx="5376" cy="350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840"/>
              <a:ext cx="528" cy="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44"/>
              <a:ext cx="81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888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4" name="AutoShape 8"/>
            <p:cNvSpPr>
              <a:spLocks noChangeArrowheads="1"/>
            </p:cNvSpPr>
            <p:nvPr/>
          </p:nvSpPr>
          <p:spPr bwMode="auto">
            <a:xfrm>
              <a:off x="480" y="0"/>
              <a:ext cx="3024" cy="52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09600" y="14478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a</a:t>
            </a:r>
            <a:r>
              <a:rPr lang="en-US" sz="3200" dirty="0" smtClean="0"/>
              <a:t>) 4 357 + 3 622 = </a:t>
            </a:r>
            <a:r>
              <a:rPr lang="en-US" sz="3200" dirty="0"/>
              <a:t>?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724400" y="1524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b</a:t>
            </a:r>
            <a:r>
              <a:rPr lang="en-US" sz="3200" dirty="0" smtClean="0"/>
              <a:t>) </a:t>
            </a:r>
            <a:r>
              <a:rPr lang="en-US" sz="3200" dirty="0" smtClean="0"/>
              <a:t>3 </a:t>
            </a:r>
            <a:r>
              <a:rPr lang="en-US" sz="3200" dirty="0"/>
              <a:t>4</a:t>
            </a:r>
            <a:r>
              <a:rPr lang="en-US" sz="3200" dirty="0" smtClean="0"/>
              <a:t>25 </a:t>
            </a:r>
            <a:r>
              <a:rPr lang="en-US" sz="3200" dirty="0"/>
              <a:t>+ </a:t>
            </a:r>
            <a:r>
              <a:rPr lang="en-US" sz="3200" dirty="0" smtClean="0"/>
              <a:t>1 </a:t>
            </a:r>
            <a:r>
              <a:rPr lang="en-US" sz="3200" dirty="0" smtClean="0"/>
              <a:t>567 </a:t>
            </a:r>
            <a:r>
              <a:rPr lang="en-US" sz="3200" dirty="0"/>
              <a:t>= ?</a:t>
            </a:r>
          </a:p>
        </p:txBody>
      </p:sp>
      <p:sp>
        <p:nvSpPr>
          <p:cNvPr id="5530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" y="24384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531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" y="31242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531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" y="38100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5312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44958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5313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25908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648200" y="11430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32004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531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38862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531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4495800"/>
            <a:ext cx="609600" cy="457200"/>
          </a:xfrm>
          <a:prstGeom prst="actionButtonForwardNex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600200" y="23622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7 799</a:t>
            </a:r>
            <a:endParaRPr lang="en-US" sz="3200" dirty="0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943600" y="2514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4</a:t>
            </a:r>
            <a:r>
              <a:rPr lang="en-US" sz="3200" dirty="0" smtClean="0"/>
              <a:t> 992</a:t>
            </a:r>
            <a:endParaRPr lang="en-US" sz="3200" dirty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1600200" y="3048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9 779</a:t>
            </a:r>
            <a:endParaRPr lang="en-US" sz="3200" dirty="0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1600200" y="3810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6 253</a:t>
            </a:r>
            <a:endParaRPr lang="en-US" sz="3200" dirty="0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1600200" y="44958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7 979</a:t>
            </a:r>
            <a:endParaRPr lang="en-US" sz="3200" dirty="0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918886" y="3200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4 829</a:t>
            </a:r>
            <a:endParaRPr lang="en-US" sz="3200" dirty="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5943600" y="3810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3 </a:t>
            </a:r>
            <a:r>
              <a:rPr lang="en-US" sz="3200" dirty="0" smtClean="0"/>
              <a:t>573</a:t>
            </a:r>
            <a:endParaRPr lang="en-US" sz="3200" dirty="0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5943600" y="4419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2 </a:t>
            </a:r>
            <a:r>
              <a:rPr lang="en-US" sz="3200" dirty="0" smtClean="0"/>
              <a:t>492</a:t>
            </a:r>
            <a:endParaRPr lang="en-US" sz="3200" dirty="0"/>
          </a:p>
        </p:txBody>
      </p:sp>
      <p:sp>
        <p:nvSpPr>
          <p:cNvPr id="55327" name="AutoShape 3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5181600"/>
            <a:ext cx="1143000" cy="762000"/>
          </a:xfrm>
          <a:prstGeom prst="actionButtonForwardNex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  <p:bldP spid="55309" grpId="0" animBg="1"/>
      <p:bldP spid="55310" grpId="0" animBg="1"/>
      <p:bldP spid="55311" grpId="0" animBg="1"/>
      <p:bldP spid="55312" grpId="0" animBg="1"/>
      <p:bldP spid="55313" grpId="0" animBg="1"/>
      <p:bldP spid="55315" grpId="0" animBg="1"/>
      <p:bldP spid="55316" grpId="0" animBg="1"/>
      <p:bldP spid="55317" grpId="0" animBg="1"/>
      <p:bldP spid="55318" grpId="0"/>
      <p:bldP spid="55319" grpId="0"/>
      <p:bldP spid="55320" grpId="0"/>
      <p:bldP spid="55321" grpId="0"/>
      <p:bldP spid="55322" grpId="0"/>
      <p:bldP spid="55323" grpId="0"/>
      <p:bldP spid="55324" grpId="0"/>
      <p:bldP spid="553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ura-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163324731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1828800" y="0"/>
            <a:ext cx="7315200" cy="3962400"/>
          </a:xfrm>
          <a:prstGeom prst="wedgeEllipseCallout">
            <a:avLst>
              <a:gd name="adj1" fmla="val -44921"/>
              <a:gd name="adj2" fmla="val 630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7800" y="381000"/>
            <a:ext cx="76962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     	 	Sai råi.              	B¹n cÇn cè g¾ng 				h¬n.</a:t>
            </a:r>
          </a:p>
        </p:txBody>
      </p:sp>
      <p:sp>
        <p:nvSpPr>
          <p:cNvPr id="6042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67400"/>
            <a:ext cx="1371600" cy="990600"/>
          </a:xfrm>
          <a:prstGeom prst="actionButtonBackPrevious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0030617112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-457200" y="0"/>
            <a:ext cx="6934200" cy="4572000"/>
          </a:xfrm>
          <a:prstGeom prst="cloudCallout">
            <a:avLst>
              <a:gd name="adj1" fmla="val 39421"/>
              <a:gd name="adj2" fmla="val 32569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60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5410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/>
              <a:t>	</a:t>
            </a:r>
            <a:r>
              <a:rPr lang="en-US" sz="6000"/>
              <a:t>§óng råi! </a:t>
            </a:r>
          </a:p>
          <a:p>
            <a:r>
              <a:rPr lang="en-US" sz="6000"/>
              <a:t>B¹n th«ng minh      		l¾m.</a:t>
            </a:r>
          </a:p>
        </p:txBody>
      </p:sp>
      <p:sp>
        <p:nvSpPr>
          <p:cNvPr id="58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67400"/>
            <a:ext cx="1524000" cy="990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"/>
            <a:ext cx="67055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81200"/>
            <a:ext cx="44759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 smtClean="0">
                <a:solidFill>
                  <a:schemeClr val="accent2"/>
                </a:solidFill>
              </a:rPr>
              <a:t>Bài</a:t>
            </a:r>
            <a:r>
              <a:rPr lang="en-US" sz="3600" u="sng" dirty="0" smtClean="0">
                <a:solidFill>
                  <a:schemeClr val="accent2"/>
                </a:solidFill>
              </a:rPr>
              <a:t> 1</a:t>
            </a:r>
            <a:r>
              <a:rPr lang="en-US" sz="3600" dirty="0" smtClean="0">
                <a:solidFill>
                  <a:schemeClr val="accent2"/>
                </a:solidFill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/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027" y="30541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9699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9700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1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2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3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970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0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1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1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1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9726" name="khuc hat chim son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7" name="Picture 31" descr="Hoa tim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35974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8" name="WordArt 32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772400" cy="1524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Kính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chuùc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quyù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thaày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coâ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söùc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khoûe</a:t>
            </a:r>
            <a:r>
              <a:rPr lang="en-US" sz="3200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62" y="2470087"/>
            <a:ext cx="766107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72" fill="hold"/>
                                        <p:tgtEl>
                                          <p:spTgt spid="29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6"/>
                </p:tgtEl>
              </p:cMediaNode>
            </p:audio>
          </p:childTnLst>
        </p:cTn>
      </p:par>
    </p:tnLst>
    <p:bldLst>
      <p:bldP spid="297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274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85800" y="2133600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600" i="1" dirty="0" smtClean="0">
                <a:solidFill>
                  <a:srgbClr val="FF0000"/>
                </a:solidFill>
              </a:rPr>
              <a:t>32; 26 </a:t>
            </a:r>
            <a:r>
              <a:rPr lang="en-US" sz="3600" i="1" dirty="0" err="1" smtClean="0">
                <a:solidFill>
                  <a:srgbClr val="FF0000"/>
                </a:solidFill>
              </a:rPr>
              <a:t>và</a:t>
            </a:r>
            <a:r>
              <a:rPr lang="en-US" sz="3600" i="1" dirty="0" smtClean="0">
                <a:solidFill>
                  <a:srgbClr val="FF0000"/>
                </a:solidFill>
              </a:rPr>
              <a:t> 47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71945" y="3794480"/>
            <a:ext cx="760614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32; 26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47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(32+26+47) </a:t>
            </a:r>
            <a:r>
              <a:rPr lang="en-US" sz="3600" dirty="0">
                <a:solidFill>
                  <a:schemeClr val="tx2"/>
                </a:solidFill>
              </a:rPr>
              <a:t>: 3 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4037739" y="4614329"/>
            <a:ext cx="83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35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609109" y="4625477"/>
            <a:ext cx="53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tx2"/>
                </a:solidFill>
              </a:rPr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4700" y="228599"/>
            <a:ext cx="7000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  <p:bldP spid="34839" grpId="0"/>
      <p:bldP spid="34841" grpId="0"/>
      <p:bldP spid="34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52800" y="989806"/>
            <a:ext cx="289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60218" y="1630362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a) 48 352 + 21 026 = ?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914400" y="35814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76400" y="3657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352800" y="2819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352800" y="3352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371850" y="3886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28600" y="60499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 48 352 + 21 026  = 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447800" y="3657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281113" y="3657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028700" y="3657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800100" y="3657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390900" y="51054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480955" y="60198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solidFill>
                  <a:srgbClr val="CC3300"/>
                </a:solidFill>
              </a:rPr>
              <a:t>69 378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2895600" y="22098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371850" y="4495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762000" y="2514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48 352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762000" y="2895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21 026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04800" y="2743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6929" y="-88286"/>
            <a:ext cx="7407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8" grpId="0" animBg="1"/>
      <p:bldP spid="8209" grpId="0"/>
      <p:bldP spid="8210" grpId="0"/>
      <p:bldP spid="8211" grpId="0"/>
      <p:bldP spid="8214" grpId="0"/>
      <p:bldP spid="8215" grpId="0"/>
      <p:bldP spid="8216" grpId="0"/>
      <p:bldP spid="8217" grpId="0"/>
      <p:bldP spid="8218" grpId="0"/>
      <p:bldP spid="8219" grpId="0"/>
      <p:bldP spid="8222" grpId="0"/>
      <p:bldP spid="8223" grpId="0"/>
      <p:bldP spid="8224" grpId="0"/>
      <p:bldP spid="8225" grpId="0"/>
      <p:bldP spid="8227" grpId="0"/>
      <p:bldP spid="8228" grpId="0"/>
      <p:bldP spid="8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478756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b) 367 859 + 541 728 = 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367 859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" y="2667000"/>
            <a:ext cx="200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541 728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85800" y="3352800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660525" y="3276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81250" y="2514600"/>
            <a:ext cx="638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81250" y="3627438"/>
            <a:ext cx="7067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381250" y="3063081"/>
            <a:ext cx="6762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599" y="6049963"/>
            <a:ext cx="55340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 367 </a:t>
            </a:r>
            <a:r>
              <a:rPr lang="en-US" sz="3200" dirty="0" smtClean="0">
                <a:solidFill>
                  <a:schemeClr val="accent2"/>
                </a:solidFill>
              </a:rPr>
              <a:t>859</a:t>
            </a:r>
            <a:r>
              <a:rPr lang="en-US" sz="3200" dirty="0">
                <a:solidFill>
                  <a:schemeClr val="accent2"/>
                </a:solidFill>
              </a:rPr>
              <a:t>+ 541 </a:t>
            </a:r>
            <a:r>
              <a:rPr lang="en-US" sz="3200" dirty="0" smtClean="0">
                <a:solidFill>
                  <a:schemeClr val="accent2"/>
                </a:solidFill>
              </a:rPr>
              <a:t>728=</a:t>
            </a:r>
            <a:endParaRPr lang="en-US" sz="32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= 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466850" y="3276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63650" y="3276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971550" y="32766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62000" y="3276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0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628159" y="6049962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909 587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33400" y="3276600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895600" y="1828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381250" y="4267200"/>
            <a:ext cx="7219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381250" y="478155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381250" y="5364163"/>
            <a:ext cx="7067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2500" y="-128250"/>
            <a:ext cx="7407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 animBg="1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1" grpId="0"/>
      <p:bldP spid="10262" grpId="0"/>
      <p:bldP spid="10264" grpId="0"/>
      <p:bldP spid="10265" grpId="0"/>
      <p:bldP spid="10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76300" y="2002275"/>
            <a:ext cx="60579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</a:rPr>
              <a:t>Bài</a:t>
            </a:r>
            <a:r>
              <a:rPr lang="en-US" sz="3600" u="sng" dirty="0">
                <a:solidFill>
                  <a:schemeClr val="accent2"/>
                </a:solidFill>
              </a:rPr>
              <a:t> 1</a:t>
            </a:r>
            <a:r>
              <a:rPr lang="en-US" sz="3600" dirty="0" smtClean="0">
                <a:solidFill>
                  <a:schemeClr val="accent2"/>
                </a:solidFill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52800" y="1660525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609600" y="2812473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   </a:t>
            </a:r>
            <a:r>
              <a:rPr lang="en-US" sz="3600" dirty="0" smtClean="0">
                <a:solidFill>
                  <a:srgbClr val="0070C0"/>
                </a:solidFill>
              </a:rPr>
              <a:t>a)   </a:t>
            </a:r>
            <a:r>
              <a:rPr lang="en-US" sz="3600" dirty="0" smtClean="0">
                <a:solidFill>
                  <a:schemeClr val="accent2"/>
                </a:solidFill>
              </a:rPr>
              <a:t>4 682 </a:t>
            </a:r>
            <a:r>
              <a:rPr lang="en-US" sz="3600" dirty="0">
                <a:solidFill>
                  <a:schemeClr val="accent2"/>
                </a:solidFill>
              </a:rPr>
              <a:t>+ </a:t>
            </a:r>
            <a:r>
              <a:rPr lang="en-US" sz="3600" dirty="0" smtClean="0">
                <a:solidFill>
                  <a:schemeClr val="accent2"/>
                </a:solidFill>
              </a:rPr>
              <a:t>2 305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5056909" y="2812473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"/>
            <a:ext cx="762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2812473"/>
            <a:ext cx="3483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b) 2 </a:t>
            </a:r>
            <a:r>
              <a:rPr lang="en-US" sz="3600" dirty="0">
                <a:solidFill>
                  <a:schemeClr val="accent2"/>
                </a:solidFill>
              </a:rPr>
              <a:t>968 + 6 524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907" y="3563034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2"/>
                </a:solidFill>
              </a:rPr>
              <a:t>5 247 + 2 741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1010" y="3613666"/>
            <a:ext cx="304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2"/>
                </a:solidFill>
              </a:rPr>
              <a:t>3 917 + 5 267 </a:t>
            </a:r>
          </a:p>
        </p:txBody>
      </p:sp>
    </p:spTree>
    <p:extLst>
      <p:ext uri="{BB962C8B-B14F-4D97-AF65-F5344CB8AC3E}">
        <p14:creationId xmlns:p14="http://schemas.microsoft.com/office/powerpoint/2010/main" val="31113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20695" y="1902087"/>
            <a:ext cx="60579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</a:rPr>
              <a:t>Bài</a:t>
            </a:r>
            <a:r>
              <a:rPr lang="en-US" sz="3600" u="sng" dirty="0">
                <a:solidFill>
                  <a:schemeClr val="accent2"/>
                </a:solidFill>
              </a:rPr>
              <a:t> 1</a:t>
            </a:r>
            <a:r>
              <a:rPr lang="en-US" sz="3600" dirty="0" smtClean="0">
                <a:solidFill>
                  <a:schemeClr val="accent2"/>
                </a:solidFill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52800" y="1660525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762000" y="2812473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  </a:t>
            </a:r>
            <a:r>
              <a:rPr lang="en-US" sz="3600" dirty="0">
                <a:solidFill>
                  <a:srgbClr val="0070C0"/>
                </a:solidFill>
              </a:rPr>
              <a:t>a</a:t>
            </a:r>
            <a:r>
              <a:rPr lang="en-US" sz="3600" dirty="0" smtClean="0">
                <a:solidFill>
                  <a:srgbClr val="0070C0"/>
                </a:solidFill>
              </a:rPr>
              <a:t>)</a:t>
            </a:r>
            <a:r>
              <a:rPr lang="en-US" sz="3600" dirty="0" smtClean="0">
                <a:solidFill>
                  <a:schemeClr val="accent2"/>
                </a:solidFill>
              </a:rPr>
              <a:t> 4 682 </a:t>
            </a:r>
            <a:r>
              <a:rPr lang="en-US" sz="3600" dirty="0">
                <a:solidFill>
                  <a:schemeClr val="accent2"/>
                </a:solidFill>
              </a:rPr>
              <a:t>+ </a:t>
            </a:r>
            <a:r>
              <a:rPr lang="en-US" sz="3600" dirty="0" smtClean="0">
                <a:solidFill>
                  <a:schemeClr val="accent2"/>
                </a:solidFill>
              </a:rPr>
              <a:t>2 305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4724400" y="2812473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 a) 5 247 </a:t>
            </a:r>
            <a:r>
              <a:rPr lang="en-US" sz="3600" dirty="0">
                <a:solidFill>
                  <a:schemeClr val="accent2"/>
                </a:solidFill>
              </a:rPr>
              <a:t>+ </a:t>
            </a:r>
            <a:r>
              <a:rPr lang="en-US" sz="3600" dirty="0" smtClean="0">
                <a:solidFill>
                  <a:schemeClr val="accent2"/>
                </a:solidFill>
              </a:rPr>
              <a:t>2 741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818909" y="3908425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5 247</a:t>
            </a:r>
            <a:endParaRPr lang="en-US" sz="2400" dirty="0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848350" y="4610100"/>
            <a:ext cx="1847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2 741</a:t>
            </a:r>
            <a:endParaRPr lang="en-US" sz="2400" dirty="0"/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5486400" y="4297362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+</a:t>
            </a:r>
            <a:endParaRPr lang="en-US" dirty="0"/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5867400" y="51816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5791200" y="51816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CC3300"/>
                </a:solidFill>
              </a:rPr>
              <a:t>7 988</a:t>
            </a:r>
            <a:endParaRPr lang="en-US" sz="3600" dirty="0">
              <a:solidFill>
                <a:srgbClr val="CC3300"/>
              </a:solidFill>
            </a:endParaRP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2514600" y="3962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4 682</a:t>
            </a:r>
            <a:endParaRPr lang="en-US" sz="2400" dirty="0"/>
          </a:p>
        </p:txBody>
      </p:sp>
      <p:sp>
        <p:nvSpPr>
          <p:cNvPr id="7237" name="Text Box 69"/>
          <p:cNvSpPr txBox="1">
            <a:spLocks noChangeArrowheads="1"/>
          </p:cNvSpPr>
          <p:nvPr/>
        </p:nvSpPr>
        <p:spPr bwMode="auto">
          <a:xfrm>
            <a:off x="2514600" y="45720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chemeClr val="accent2"/>
                </a:solidFill>
              </a:rPr>
              <a:t>2 305</a:t>
            </a:r>
            <a:endParaRPr lang="en-US" sz="2400" dirty="0"/>
          </a:p>
        </p:txBody>
      </p:sp>
      <p:sp>
        <p:nvSpPr>
          <p:cNvPr id="7238" name="Text Box 70"/>
          <p:cNvSpPr txBox="1">
            <a:spLocks noChangeArrowheads="1"/>
          </p:cNvSpPr>
          <p:nvPr/>
        </p:nvSpPr>
        <p:spPr bwMode="auto">
          <a:xfrm>
            <a:off x="2209800" y="42672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</a:rPr>
              <a:t>+</a:t>
            </a:r>
            <a:endParaRPr lang="en-US" sz="2000" b="1" dirty="0"/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2590800" y="518160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2514600" y="52578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CC3300"/>
                </a:solidFill>
              </a:rPr>
              <a:t>6 987</a:t>
            </a:r>
            <a:endParaRPr lang="en-US" sz="3600" dirty="0">
              <a:solidFill>
                <a:srgbClr val="CC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2400"/>
            <a:ext cx="762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/>
      <p:bldP spid="7217" grpId="1"/>
      <p:bldP spid="7221" grpId="0"/>
      <p:bldP spid="7231" grpId="0"/>
      <p:bldP spid="7232" grpId="0"/>
      <p:bldP spid="7233" grpId="0"/>
      <p:bldP spid="7234" grpId="0" animBg="1"/>
      <p:bldP spid="7235" grpId="0"/>
      <p:bldP spid="7236" grpId="0"/>
      <p:bldP spid="7236" grpId="1"/>
      <p:bldP spid="7237" grpId="0"/>
      <p:bldP spid="7237" grpId="1"/>
      <p:bldP spid="7238" grpId="0"/>
      <p:bldP spid="7238" grpId="1"/>
      <p:bldP spid="7239" grpId="0" animBg="1"/>
      <p:bldP spid="7239" grpId="1" animBg="1"/>
      <p:bldP spid="7240" grpId="0"/>
      <p:bldP spid="72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209800" y="38100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2 968</a:t>
            </a:r>
            <a:endParaRPr lang="en-US" sz="2800" dirty="0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209800" y="43434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6 524</a:t>
            </a:r>
            <a:endParaRPr lang="en-US" sz="2800" dirty="0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05000" y="4114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+</a:t>
            </a:r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2286000" y="51054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324600" y="38100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3 917</a:t>
            </a:r>
            <a:endParaRPr lang="en-US" sz="2800" dirty="0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305550" y="4343400"/>
            <a:ext cx="2076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dirty="0" smtClean="0">
                <a:solidFill>
                  <a:schemeClr val="accent2"/>
                </a:solidFill>
              </a:rPr>
              <a:t>5 267</a:t>
            </a:r>
            <a:endParaRPr lang="en-US" sz="2800" dirty="0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943600" y="4114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+</a:t>
            </a:r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400800" y="49530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2209800" y="51816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CC3300"/>
                </a:solidFill>
              </a:rPr>
              <a:t>9 492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6324600" y="507365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CC3300"/>
                </a:solidFill>
              </a:rPr>
              <a:t>9 184</a:t>
            </a:r>
            <a:endParaRPr lang="en-US" sz="4000" dirty="0">
              <a:solidFill>
                <a:srgbClr val="CC3300"/>
              </a:solidFill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970005" y="28956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b)  2 968 </a:t>
            </a:r>
            <a:r>
              <a:rPr lang="en-US" sz="3600" dirty="0">
                <a:solidFill>
                  <a:schemeClr val="accent2"/>
                </a:solidFill>
              </a:rPr>
              <a:t>+ </a:t>
            </a:r>
            <a:r>
              <a:rPr lang="en-US" sz="3600" dirty="0" smtClean="0">
                <a:solidFill>
                  <a:schemeClr val="accent2"/>
                </a:solidFill>
              </a:rPr>
              <a:t>6 524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5219700" y="2812621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2"/>
                </a:solidFill>
              </a:rPr>
              <a:t>b) 3 917 </a:t>
            </a:r>
            <a:r>
              <a:rPr lang="en-US" sz="3600" dirty="0">
                <a:solidFill>
                  <a:schemeClr val="accent2"/>
                </a:solidFill>
              </a:rPr>
              <a:t>+ </a:t>
            </a:r>
            <a:r>
              <a:rPr lang="en-US" sz="3600" dirty="0" smtClean="0">
                <a:solidFill>
                  <a:schemeClr val="accent2"/>
                </a:solidFill>
              </a:rPr>
              <a:t>5 267 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28600"/>
            <a:ext cx="792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6096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</a:rPr>
              <a:t>Bài</a:t>
            </a:r>
            <a:r>
              <a:rPr lang="en-US" sz="3600" u="sng" dirty="0">
                <a:solidFill>
                  <a:schemeClr val="accent2"/>
                </a:solidFill>
              </a:rPr>
              <a:t> 1</a:t>
            </a:r>
            <a:r>
              <a:rPr lang="en-US" sz="3600" dirty="0" smtClean="0">
                <a:solidFill>
                  <a:schemeClr val="accent2"/>
                </a:solidFill>
              </a:rPr>
              <a:t>: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  <p:bldP spid="45069" grpId="1"/>
      <p:bldP spid="45070" grpId="0"/>
      <p:bldP spid="45070" grpId="1"/>
      <p:bldP spid="45071" grpId="0"/>
      <p:bldP spid="45071" grpId="1"/>
      <p:bldP spid="45072" grpId="0" animBg="1"/>
      <p:bldP spid="45072" grpId="1" animBg="1"/>
      <p:bldP spid="45073" grpId="0"/>
      <p:bldP spid="45074" grpId="0"/>
      <p:bldP spid="45075" grpId="0"/>
      <p:bldP spid="45076" grpId="0" animBg="1"/>
      <p:bldP spid="45078" grpId="0"/>
      <p:bldP spid="45078" grpId="1"/>
      <p:bldP spid="45079" grpId="0"/>
      <p:bldP spid="45085" grpId="0"/>
      <p:bldP spid="45085" grpId="1"/>
      <p:bldP spid="45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191000" y="2757488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b)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954 + 247 436 =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64127" y="1595229"/>
            <a:ext cx="388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124200" y="1676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28600" y="2757488"/>
            <a:ext cx="3619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a) 4 685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2 347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4267200" y="2667000"/>
            <a:ext cx="0" cy="3352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0" y="25569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84464" y="3607450"/>
            <a:ext cx="3463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   57 696 </a:t>
            </a:r>
            <a:r>
              <a:rPr lang="en-US" sz="2800" dirty="0">
                <a:solidFill>
                  <a:schemeClr val="accent2"/>
                </a:solidFill>
              </a:rPr>
              <a:t>+ </a:t>
            </a:r>
            <a:r>
              <a:rPr lang="en-US" sz="2800" dirty="0" smtClean="0">
                <a:solidFill>
                  <a:schemeClr val="accent2"/>
                </a:solidFill>
              </a:rPr>
              <a:t>   814   </a:t>
            </a:r>
            <a:r>
              <a:rPr lang="en-US" sz="2800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336472" y="3607448"/>
            <a:ext cx="374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  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793 575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6 425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</p:spTree>
    <p:extLst>
      <p:ext uri="{BB962C8B-B14F-4D97-AF65-F5344CB8AC3E}">
        <p14:creationId xmlns:p14="http://schemas.microsoft.com/office/powerpoint/2010/main" val="1332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 descr="Pictur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191000" y="2757488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954 + 247 436 =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391400" y="27574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434 390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464127" y="1595229"/>
            <a:ext cx="388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124200" y="1676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054927" y="2771776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7 032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28600" y="2757488"/>
            <a:ext cx="320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4 685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2 347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4267200" y="2667000"/>
            <a:ext cx="0" cy="3352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0" y="25569"/>
            <a:ext cx="64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84464" y="360745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57 696 </a:t>
            </a:r>
            <a:r>
              <a:rPr lang="en-US" sz="2800" dirty="0">
                <a:solidFill>
                  <a:schemeClr val="accent2"/>
                </a:solidFill>
              </a:rPr>
              <a:t>+ 814   =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336472" y="3607448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793 575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6 425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895600" y="3607447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58 510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7162800" y="3578078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800 000</a:t>
            </a:r>
            <a:endParaRPr lang="en-US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  <p:bldP spid="36881" grpId="1"/>
      <p:bldP spid="36881" grpId="2"/>
      <p:bldP spid="36882" grpId="0"/>
      <p:bldP spid="36891" grpId="0"/>
      <p:bldP spid="36892" grpId="0"/>
      <p:bldP spid="36892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1002</TotalTime>
  <Words>810</Words>
  <Application>Microsoft Office PowerPoint</Application>
  <PresentationFormat>On-screen Show (4:3)</PresentationFormat>
  <Paragraphs>179</Paragraphs>
  <Slides>19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acer</cp:lastModifiedBy>
  <cp:revision>51</cp:revision>
  <dcterms:created xsi:type="dcterms:W3CDTF">2007-04-17T07:21:07Z</dcterms:created>
  <dcterms:modified xsi:type="dcterms:W3CDTF">2017-09-28T02:00:50Z</dcterms:modified>
</cp:coreProperties>
</file>