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1" r:id="rId4"/>
    <p:sldId id="272" r:id="rId5"/>
    <p:sldId id="274" r:id="rId6"/>
    <p:sldId id="279" r:id="rId7"/>
    <p:sldId id="278" r:id="rId8"/>
    <p:sldId id="280" r:id="rId9"/>
    <p:sldId id="281" r:id="rId10"/>
    <p:sldId id="276" r:id="rId11"/>
    <p:sldId id="282" r:id="rId12"/>
    <p:sldId id="283" r:id="rId13"/>
    <p:sldId id="277" r:id="rId14"/>
    <p:sldId id="284" r:id="rId15"/>
    <p:sldId id="275" r:id="rId16"/>
    <p:sldId id="269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00FFFF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2500" autoAdjust="0"/>
    <p:restoredTop sz="94671" autoAdjust="0"/>
  </p:normalViewPr>
  <p:slideViewPr>
    <p:cSldViewPr>
      <p:cViewPr>
        <p:scale>
          <a:sx n="62" d="100"/>
          <a:sy n="62" d="100"/>
        </p:scale>
        <p:origin x="-1362" y="-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0A3EB-64CB-47D0-A523-93EE22CF37D3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31EC5-2CDF-4A2C-B23C-28DDE2763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654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0A3EB-64CB-47D0-A523-93EE22CF37D3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31EC5-2CDF-4A2C-B23C-28DDE2763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159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0A3EB-64CB-47D0-A523-93EE22CF37D3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31EC5-2CDF-4A2C-B23C-28DDE2763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201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0A3EB-64CB-47D0-A523-93EE22CF37D3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31EC5-2CDF-4A2C-B23C-28DDE2763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731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0A3EB-64CB-47D0-A523-93EE22CF37D3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31EC5-2CDF-4A2C-B23C-28DDE2763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20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0A3EB-64CB-47D0-A523-93EE22CF37D3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31EC5-2CDF-4A2C-B23C-28DDE2763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857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0A3EB-64CB-47D0-A523-93EE22CF37D3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31EC5-2CDF-4A2C-B23C-28DDE2763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491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0A3EB-64CB-47D0-A523-93EE22CF37D3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31EC5-2CDF-4A2C-B23C-28DDE2763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350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0A3EB-64CB-47D0-A523-93EE22CF37D3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31EC5-2CDF-4A2C-B23C-28DDE2763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027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0A3EB-64CB-47D0-A523-93EE22CF37D3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31EC5-2CDF-4A2C-B23C-28DDE2763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950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0A3EB-64CB-47D0-A523-93EE22CF37D3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31EC5-2CDF-4A2C-B23C-28DDE2763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233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40A3EB-64CB-47D0-A523-93EE22CF37D3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031EC5-2CDF-4A2C-B23C-28DDE2763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895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E:\hinh nen powerponit\runninghorseinwat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457200" y="371475"/>
            <a:ext cx="8086725" cy="466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2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TRƯỜNG TIỂU HỌC </a:t>
            </a:r>
            <a:r>
              <a:rPr lang="en-US" sz="32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VĨNH HÒA B</a:t>
            </a:r>
            <a:endParaRPr lang="en-US" sz="32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00FF">
                  <a:alpha val="98822"/>
                </a:srgbClr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457200" y="2209800"/>
            <a:ext cx="86106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4800" dirty="0" err="1">
                <a:solidFill>
                  <a:srgbClr val="0070C0"/>
                </a:solidFill>
                <a:latin typeface="Times New Roman" pitchFamily="18" charset="0"/>
              </a:rPr>
              <a:t>Môn</a:t>
            </a:r>
            <a:r>
              <a:rPr lang="en-US" sz="4800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4800">
                <a:solidFill>
                  <a:srgbClr val="0070C0"/>
                </a:solidFill>
                <a:latin typeface="Times New Roman" pitchFamily="18" charset="0"/>
              </a:rPr>
              <a:t>: </a:t>
            </a:r>
            <a:r>
              <a:rPr lang="en-US" sz="4400" smtClean="0">
                <a:solidFill>
                  <a:srgbClr val="0070C0"/>
                </a:solidFill>
                <a:latin typeface="Times New Roman" pitchFamily="18" charset="0"/>
              </a:rPr>
              <a:t>Toán</a:t>
            </a:r>
            <a:endParaRPr lang="en-US" sz="3600" dirty="0">
              <a:solidFill>
                <a:srgbClr val="0070C0"/>
              </a:solidFill>
              <a:latin typeface="Times New Roman" pitchFamily="18" charset="0"/>
            </a:endParaRPr>
          </a:p>
          <a:p>
            <a:pPr eaLnBrk="1" hangingPunct="1"/>
            <a:r>
              <a:rPr lang="en-US" sz="4800" dirty="0" err="1">
                <a:solidFill>
                  <a:srgbClr val="FF0066"/>
                </a:solidFill>
                <a:latin typeface="Times New Roman" pitchFamily="18" charset="0"/>
              </a:rPr>
              <a:t>Bài</a:t>
            </a:r>
            <a:r>
              <a:rPr lang="en-US" sz="4800">
                <a:solidFill>
                  <a:srgbClr val="FF0066"/>
                </a:solidFill>
                <a:latin typeface="Times New Roman" pitchFamily="18" charset="0"/>
              </a:rPr>
              <a:t>: </a:t>
            </a:r>
            <a:r>
              <a:rPr lang="en-US" sz="4800" i="1" smtClean="0">
                <a:solidFill>
                  <a:srgbClr val="FF0066"/>
                </a:solidFill>
                <a:latin typeface="Times New Roman" pitchFamily="18" charset="0"/>
              </a:rPr>
              <a:t>Tìm hai số khi biết tổng và hiệu của hai số đó</a:t>
            </a:r>
            <a:endParaRPr lang="en-US" sz="4800" i="1" dirty="0">
              <a:solidFill>
                <a:srgbClr val="FF0066"/>
              </a:solidFill>
              <a:latin typeface="Times New Roman" pitchFamily="18" charset="0"/>
            </a:endParaRP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4953000" y="4724400"/>
            <a:ext cx="3886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 err="1">
                <a:solidFill>
                  <a:srgbClr val="0070C0"/>
                </a:solidFill>
                <a:latin typeface="Times New Roman" pitchFamily="18" charset="0"/>
              </a:rPr>
              <a:t>Lớp</a:t>
            </a:r>
            <a:r>
              <a:rPr lang="en-US" sz="3200">
                <a:solidFill>
                  <a:srgbClr val="0070C0"/>
                </a:solidFill>
                <a:latin typeface="Times New Roman" pitchFamily="18" charset="0"/>
              </a:rPr>
              <a:t>: </a:t>
            </a:r>
            <a:r>
              <a:rPr lang="en-US" sz="3200" smtClean="0">
                <a:solidFill>
                  <a:srgbClr val="0070C0"/>
                </a:solidFill>
                <a:latin typeface="Times New Roman" pitchFamily="18" charset="0"/>
              </a:rPr>
              <a:t>Phụ đạo</a:t>
            </a:r>
            <a:endParaRPr lang="en-US" sz="3200" dirty="0">
              <a:solidFill>
                <a:srgbClr val="0070C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700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4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0" y="-3875"/>
            <a:ext cx="9144000" cy="523220"/>
          </a:xfrm>
          <a:prstGeom prst="rect">
            <a:avLst/>
          </a:prstGeom>
          <a:solidFill>
            <a:srgbClr val="3333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Thứ</a:t>
            </a: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ba </a:t>
            </a:r>
            <a:r>
              <a:rPr kumimoji="0" lang="en-US" sz="2800" b="1" i="0" u="none" strike="noStrike" kern="0" cap="none" spc="0" normalizeH="0" baseline="0" noProof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ngày</a:t>
            </a: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10 </a:t>
            </a:r>
            <a:r>
              <a:rPr kumimoji="0" lang="en-US" sz="2800" b="1" i="0" u="none" strike="noStrike" kern="0" cap="none" spc="0" normalizeH="0" baseline="0" noProof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tháng</a:t>
            </a: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10 </a:t>
            </a:r>
            <a:r>
              <a:rPr kumimoji="0" lang="en-US" sz="2800" b="1" i="0" u="none" strike="noStrike" kern="0" cap="none" spc="0" normalizeH="0" baseline="0" noProof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năm</a:t>
            </a: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2017</a:t>
            </a: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2819400" y="381000"/>
            <a:ext cx="3352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u="sng" dirty="0" err="1">
                <a:solidFill>
                  <a:prstClr val="black"/>
                </a:solidFill>
                <a:latin typeface="Times New Roman" pitchFamily="18" charset="0"/>
              </a:rPr>
              <a:t>Toán</a:t>
            </a:r>
            <a:endParaRPr lang="en-US" sz="2800" u="sng" dirty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914400" y="906803"/>
            <a:ext cx="7162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</a:rPr>
              <a:t>Tìm hai số khi biết tổng và hiệu của hai số đó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791691" y="1214735"/>
            <a:ext cx="3352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prstClr val="black"/>
                </a:solidFill>
                <a:latin typeface="Times New Roman" pitchFamily="18" charset="0"/>
              </a:rPr>
              <a:t>(Phụ đạo)</a:t>
            </a:r>
            <a:endParaRPr lang="en-US" sz="2400" dirty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" y="1752600"/>
            <a:ext cx="89916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smtClean="0">
                <a:solidFill>
                  <a:prstClr val="black"/>
                </a:solidFill>
                <a:latin typeface="Times New Roman" pitchFamily="18" charset="0"/>
              </a:rPr>
              <a:t>Bài 2: </a:t>
            </a:r>
            <a:r>
              <a:rPr lang="en-US" sz="2400" b="0" smtClean="0">
                <a:solidFill>
                  <a:prstClr val="black"/>
                </a:solidFill>
                <a:latin typeface="Times New Roman" pitchFamily="18" charset="0"/>
              </a:rPr>
              <a:t>Có 30 học sinh đang tập bơi, trong đó số em đã biết bơi ít hơn số em chưa biết bơi là 6 em. Hỏi có bao nhiêu em đã biết bơi, bao nhiêu em chưa biết bơi ?</a:t>
            </a:r>
          </a:p>
        </p:txBody>
      </p:sp>
      <p:pic>
        <p:nvPicPr>
          <p:cNvPr id="9" name="Picture 7" descr="0830js5b15daddi012pz8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2882" y="30503"/>
            <a:ext cx="1181118" cy="1752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1839686" y="3200400"/>
            <a:ext cx="7620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smtClean="0">
                <a:solidFill>
                  <a:prstClr val="black"/>
                </a:solidFill>
                <a:latin typeface="Times New Roman" pitchFamily="18" charset="0"/>
              </a:rPr>
              <a:t>Bài giải</a:t>
            </a:r>
            <a:endParaRPr lang="en-US" sz="2400" b="0" smtClean="0">
              <a:solidFill>
                <a:prstClr val="black"/>
              </a:solidFill>
              <a:latin typeface="Times New Roman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1420091" y="2133600"/>
            <a:ext cx="2895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929246" y="2476579"/>
            <a:ext cx="1371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13080" y="2895600"/>
            <a:ext cx="1981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651466" y="2489253"/>
            <a:ext cx="28194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981200" y="3581400"/>
            <a:ext cx="990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Group 30"/>
          <p:cNvGrpSpPr/>
          <p:nvPr/>
        </p:nvGrpSpPr>
        <p:grpSpPr>
          <a:xfrm>
            <a:off x="0" y="3703629"/>
            <a:ext cx="914400" cy="3078171"/>
            <a:chOff x="152400" y="3703629"/>
            <a:chExt cx="1600200" cy="3078171"/>
          </a:xfrm>
        </p:grpSpPr>
        <p:cxnSp>
          <p:nvCxnSpPr>
            <p:cNvPr id="24" name="Straight Connector 23"/>
            <p:cNvCxnSpPr/>
            <p:nvPr/>
          </p:nvCxnSpPr>
          <p:spPr>
            <a:xfrm>
              <a:off x="152400" y="3703629"/>
              <a:ext cx="16002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1752600" y="3703629"/>
              <a:ext cx="0" cy="30781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Text Box 5"/>
          <p:cNvSpPr txBox="1">
            <a:spLocks noChangeArrowheads="1"/>
          </p:cNvSpPr>
          <p:nvPr/>
        </p:nvSpPr>
        <p:spPr bwMode="auto">
          <a:xfrm>
            <a:off x="914401" y="3836396"/>
            <a:ext cx="340129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b="0" smtClean="0">
                <a:solidFill>
                  <a:prstClr val="black"/>
                </a:solidFill>
                <a:latin typeface="Times New Roman" pitchFamily="18" charset="0"/>
              </a:rPr>
              <a:t>Số học sinh đã biết bơi là:</a:t>
            </a:r>
          </a:p>
        </p:txBody>
      </p:sp>
      <p:sp>
        <p:nvSpPr>
          <p:cNvPr id="33" name="Text Box 5"/>
          <p:cNvSpPr txBox="1">
            <a:spLocks noChangeArrowheads="1"/>
          </p:cNvSpPr>
          <p:nvPr/>
        </p:nvSpPr>
        <p:spPr bwMode="auto">
          <a:xfrm>
            <a:off x="1143000" y="4948535"/>
            <a:ext cx="7620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b="0" smtClean="0">
                <a:solidFill>
                  <a:prstClr val="black"/>
                </a:solidFill>
                <a:latin typeface="Times New Roman" pitchFamily="18" charset="0"/>
              </a:rPr>
              <a:t>30-12 = 18 (học sinh)</a:t>
            </a:r>
          </a:p>
        </p:txBody>
      </p: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914400" y="4217396"/>
            <a:ext cx="7620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b="0" smtClean="0">
                <a:solidFill>
                  <a:prstClr val="black"/>
                </a:solidFill>
                <a:latin typeface="Times New Roman" pitchFamily="18" charset="0"/>
              </a:rPr>
              <a:t>( 30- 6 ) :2 = 12 (học sinh)</a:t>
            </a:r>
          </a:p>
        </p:txBody>
      </p:sp>
      <p:sp>
        <p:nvSpPr>
          <p:cNvPr id="35" name="Text Box 5"/>
          <p:cNvSpPr txBox="1">
            <a:spLocks noChangeArrowheads="1"/>
          </p:cNvSpPr>
          <p:nvPr/>
        </p:nvSpPr>
        <p:spPr bwMode="auto">
          <a:xfrm>
            <a:off x="914400" y="4593931"/>
            <a:ext cx="36575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b="0" smtClean="0">
                <a:solidFill>
                  <a:prstClr val="black"/>
                </a:solidFill>
                <a:latin typeface="Times New Roman" pitchFamily="18" charset="0"/>
              </a:rPr>
              <a:t>Số học sinh chưa biết bơi là:</a:t>
            </a:r>
          </a:p>
        </p:txBody>
      </p:sp>
      <p:sp>
        <p:nvSpPr>
          <p:cNvPr id="36" name="Text Box 5"/>
          <p:cNvSpPr txBox="1">
            <a:spLocks noChangeArrowheads="1"/>
          </p:cNvSpPr>
          <p:nvPr/>
        </p:nvSpPr>
        <p:spPr bwMode="auto">
          <a:xfrm>
            <a:off x="1752600" y="5334000"/>
            <a:ext cx="7620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smtClean="0">
                <a:solidFill>
                  <a:prstClr val="black"/>
                </a:solidFill>
                <a:latin typeface="Times New Roman" pitchFamily="18" charset="0"/>
              </a:rPr>
              <a:t>Đáp số:</a:t>
            </a:r>
          </a:p>
        </p:txBody>
      </p:sp>
      <p:sp>
        <p:nvSpPr>
          <p:cNvPr id="37" name="Text Box 5"/>
          <p:cNvSpPr txBox="1">
            <a:spLocks noChangeArrowheads="1"/>
          </p:cNvSpPr>
          <p:nvPr/>
        </p:nvSpPr>
        <p:spPr bwMode="auto">
          <a:xfrm>
            <a:off x="2895600" y="5410200"/>
            <a:ext cx="7620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b="0" smtClean="0">
                <a:solidFill>
                  <a:prstClr val="black"/>
                </a:solidFill>
                <a:latin typeface="Times New Roman" pitchFamily="18" charset="0"/>
              </a:rPr>
              <a:t>12 học sinh</a:t>
            </a:r>
            <a:endParaRPr lang="en-US" sz="2400" smtClean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38" name="Text Box 5"/>
          <p:cNvSpPr txBox="1">
            <a:spLocks noChangeArrowheads="1"/>
          </p:cNvSpPr>
          <p:nvPr/>
        </p:nvSpPr>
        <p:spPr bwMode="auto">
          <a:xfrm>
            <a:off x="6553200" y="3233616"/>
            <a:ext cx="7620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smtClean="0">
                <a:solidFill>
                  <a:prstClr val="black"/>
                </a:solidFill>
                <a:latin typeface="Times New Roman" pitchFamily="18" charset="0"/>
              </a:rPr>
              <a:t>Bài giải</a:t>
            </a:r>
            <a:endParaRPr lang="en-US" sz="2400" b="0" smtClean="0">
              <a:solidFill>
                <a:prstClr val="black"/>
              </a:solidFill>
              <a:latin typeface="Times New Roman" pitchFamily="18" charset="0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6667500" y="3645317"/>
            <a:ext cx="990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4468091" y="3352800"/>
            <a:ext cx="0" cy="35791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8" name="Group 47"/>
          <p:cNvGrpSpPr/>
          <p:nvPr/>
        </p:nvGrpSpPr>
        <p:grpSpPr>
          <a:xfrm>
            <a:off x="4495800" y="3733800"/>
            <a:ext cx="1066800" cy="3078171"/>
            <a:chOff x="152400" y="3703629"/>
            <a:chExt cx="1600200" cy="3078171"/>
          </a:xfrm>
        </p:grpSpPr>
        <p:cxnSp>
          <p:nvCxnSpPr>
            <p:cNvPr id="49" name="Straight Connector 48"/>
            <p:cNvCxnSpPr/>
            <p:nvPr/>
          </p:nvCxnSpPr>
          <p:spPr>
            <a:xfrm>
              <a:off x="152400" y="3703629"/>
              <a:ext cx="16002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1752600" y="3703629"/>
              <a:ext cx="0" cy="30781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Text Box 5"/>
          <p:cNvSpPr txBox="1">
            <a:spLocks noChangeArrowheads="1"/>
          </p:cNvSpPr>
          <p:nvPr/>
        </p:nvSpPr>
        <p:spPr bwMode="auto">
          <a:xfrm>
            <a:off x="4492171" y="3272135"/>
            <a:ext cx="137522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</a:rPr>
              <a:t>Cách 2</a:t>
            </a:r>
            <a:endParaRPr lang="en-US" sz="2400" b="0" smtClean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52" name="Text Box 5"/>
          <p:cNvSpPr txBox="1">
            <a:spLocks noChangeArrowheads="1"/>
          </p:cNvSpPr>
          <p:nvPr/>
        </p:nvSpPr>
        <p:spPr bwMode="auto">
          <a:xfrm>
            <a:off x="0" y="3241964"/>
            <a:ext cx="137522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</a:rPr>
              <a:t>Cách 1</a:t>
            </a:r>
            <a:endParaRPr lang="en-US" sz="2400" b="0" smtClean="0">
              <a:solidFill>
                <a:srgbClr val="FF0000"/>
              </a:solidFill>
              <a:latin typeface="Times New Roman" pitchFamily="18" charset="0"/>
            </a:endParaRPr>
          </a:p>
        </p:txBody>
      </p:sp>
      <p:cxnSp>
        <p:nvCxnSpPr>
          <p:cNvPr id="54" name="Straight Connector 53"/>
          <p:cNvCxnSpPr/>
          <p:nvPr/>
        </p:nvCxnSpPr>
        <p:spPr>
          <a:xfrm>
            <a:off x="6553200" y="5833587"/>
            <a:ext cx="8382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1828800" y="5807747"/>
            <a:ext cx="962891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 Box 5"/>
          <p:cNvSpPr txBox="1">
            <a:spLocks noChangeArrowheads="1"/>
          </p:cNvSpPr>
          <p:nvPr/>
        </p:nvSpPr>
        <p:spPr bwMode="auto">
          <a:xfrm>
            <a:off x="2895600" y="5862935"/>
            <a:ext cx="16763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b="0" smtClean="0">
                <a:solidFill>
                  <a:prstClr val="black"/>
                </a:solidFill>
                <a:latin typeface="Times New Roman" pitchFamily="18" charset="0"/>
              </a:rPr>
              <a:t>18 học sinh</a:t>
            </a:r>
            <a:endParaRPr lang="en-US" sz="2400" smtClean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55" name="Text Box 5"/>
          <p:cNvSpPr txBox="1">
            <a:spLocks noChangeArrowheads="1"/>
          </p:cNvSpPr>
          <p:nvPr/>
        </p:nvSpPr>
        <p:spPr bwMode="auto">
          <a:xfrm>
            <a:off x="5486400" y="3886200"/>
            <a:ext cx="36575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b="0" smtClean="0">
                <a:solidFill>
                  <a:prstClr val="black"/>
                </a:solidFill>
                <a:latin typeface="Times New Roman" pitchFamily="18" charset="0"/>
              </a:rPr>
              <a:t>Số học sinh chưa biết bơi là:</a:t>
            </a:r>
          </a:p>
        </p:txBody>
      </p:sp>
      <p:sp>
        <p:nvSpPr>
          <p:cNvPr id="56" name="Text Box 5"/>
          <p:cNvSpPr txBox="1">
            <a:spLocks noChangeArrowheads="1"/>
          </p:cNvSpPr>
          <p:nvPr/>
        </p:nvSpPr>
        <p:spPr bwMode="auto">
          <a:xfrm>
            <a:off x="5715000" y="4998339"/>
            <a:ext cx="7620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b="0" smtClean="0">
                <a:solidFill>
                  <a:prstClr val="black"/>
                </a:solidFill>
                <a:latin typeface="Times New Roman" pitchFamily="18" charset="0"/>
              </a:rPr>
              <a:t>30-18 = 12 (học sinh)</a:t>
            </a:r>
          </a:p>
        </p:txBody>
      </p:sp>
      <p:sp>
        <p:nvSpPr>
          <p:cNvPr id="58" name="Text Box 5"/>
          <p:cNvSpPr txBox="1">
            <a:spLocks noChangeArrowheads="1"/>
          </p:cNvSpPr>
          <p:nvPr/>
        </p:nvSpPr>
        <p:spPr bwMode="auto">
          <a:xfrm>
            <a:off x="5486400" y="4267200"/>
            <a:ext cx="7620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b="0" smtClean="0">
                <a:solidFill>
                  <a:prstClr val="black"/>
                </a:solidFill>
                <a:latin typeface="Times New Roman" pitchFamily="18" charset="0"/>
              </a:rPr>
              <a:t>( 30+ 6 ) :2 = 18 (học sinh)</a:t>
            </a:r>
          </a:p>
        </p:txBody>
      </p:sp>
      <p:sp>
        <p:nvSpPr>
          <p:cNvPr id="59" name="Text Box 5"/>
          <p:cNvSpPr txBox="1">
            <a:spLocks noChangeArrowheads="1"/>
          </p:cNvSpPr>
          <p:nvPr/>
        </p:nvSpPr>
        <p:spPr bwMode="auto">
          <a:xfrm>
            <a:off x="5486400" y="4643735"/>
            <a:ext cx="36575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b="0" smtClean="0">
                <a:solidFill>
                  <a:prstClr val="black"/>
                </a:solidFill>
                <a:latin typeface="Times New Roman" pitchFamily="18" charset="0"/>
              </a:rPr>
              <a:t>Số học sinh đã biết bơi là:</a:t>
            </a:r>
          </a:p>
        </p:txBody>
      </p:sp>
      <p:sp>
        <p:nvSpPr>
          <p:cNvPr id="60" name="Text Box 5"/>
          <p:cNvSpPr txBox="1">
            <a:spLocks noChangeArrowheads="1"/>
          </p:cNvSpPr>
          <p:nvPr/>
        </p:nvSpPr>
        <p:spPr bwMode="auto">
          <a:xfrm>
            <a:off x="6324600" y="5383804"/>
            <a:ext cx="7620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smtClean="0">
                <a:solidFill>
                  <a:prstClr val="black"/>
                </a:solidFill>
                <a:latin typeface="Times New Roman" pitchFamily="18" charset="0"/>
              </a:rPr>
              <a:t>Đáp số:</a:t>
            </a:r>
          </a:p>
        </p:txBody>
      </p:sp>
      <p:sp>
        <p:nvSpPr>
          <p:cNvPr id="61" name="Text Box 5"/>
          <p:cNvSpPr txBox="1">
            <a:spLocks noChangeArrowheads="1"/>
          </p:cNvSpPr>
          <p:nvPr/>
        </p:nvSpPr>
        <p:spPr bwMode="auto">
          <a:xfrm>
            <a:off x="7467600" y="5460004"/>
            <a:ext cx="7620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b="0" smtClean="0">
                <a:solidFill>
                  <a:prstClr val="black"/>
                </a:solidFill>
                <a:latin typeface="Times New Roman" pitchFamily="18" charset="0"/>
              </a:rPr>
              <a:t>18 học sinh</a:t>
            </a:r>
            <a:endParaRPr lang="en-US" sz="2400" smtClean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62" name="Text Box 5"/>
          <p:cNvSpPr txBox="1">
            <a:spLocks noChangeArrowheads="1"/>
          </p:cNvSpPr>
          <p:nvPr/>
        </p:nvSpPr>
        <p:spPr bwMode="auto">
          <a:xfrm>
            <a:off x="7467600" y="5912739"/>
            <a:ext cx="7620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b="0" smtClean="0">
                <a:solidFill>
                  <a:prstClr val="black"/>
                </a:solidFill>
                <a:latin typeface="Times New Roman" pitchFamily="18" charset="0"/>
              </a:rPr>
              <a:t>12 học sinh</a:t>
            </a:r>
            <a:endParaRPr lang="en-US" sz="2400" smtClean="0">
              <a:solidFill>
                <a:prstClr val="black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8458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51" grpId="0"/>
      <p:bldP spid="52" grpId="0"/>
      <p:bldP spid="53" grpId="0"/>
      <p:bldP spid="55" grpId="0"/>
      <p:bldP spid="56" grpId="0"/>
      <p:bldP spid="58" grpId="0"/>
      <p:bldP spid="59" grpId="0"/>
      <p:bldP spid="60" grpId="0"/>
      <p:bldP spid="61" grpId="0"/>
      <p:bldP spid="6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4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0" y="-3875"/>
            <a:ext cx="9144000" cy="523220"/>
          </a:xfrm>
          <a:prstGeom prst="rect">
            <a:avLst/>
          </a:prstGeom>
          <a:solidFill>
            <a:srgbClr val="3333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Thứ</a:t>
            </a: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ba </a:t>
            </a:r>
            <a:r>
              <a:rPr kumimoji="0" lang="en-US" sz="2800" b="1" i="0" u="none" strike="noStrike" kern="0" cap="none" spc="0" normalizeH="0" baseline="0" noProof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ngày</a:t>
            </a: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10 </a:t>
            </a:r>
            <a:r>
              <a:rPr kumimoji="0" lang="en-US" sz="2800" b="1" i="0" u="none" strike="noStrike" kern="0" cap="none" spc="0" normalizeH="0" baseline="0" noProof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tháng</a:t>
            </a: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10 </a:t>
            </a:r>
            <a:r>
              <a:rPr kumimoji="0" lang="en-US" sz="2800" b="1" i="0" u="none" strike="noStrike" kern="0" cap="none" spc="0" normalizeH="0" baseline="0" noProof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năm</a:t>
            </a: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2017</a:t>
            </a: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2819400" y="381000"/>
            <a:ext cx="3352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u="sng" dirty="0" err="1">
                <a:solidFill>
                  <a:prstClr val="black"/>
                </a:solidFill>
                <a:latin typeface="Times New Roman" pitchFamily="18" charset="0"/>
              </a:rPr>
              <a:t>Toán</a:t>
            </a:r>
            <a:endParaRPr lang="en-US" sz="2800" u="sng" dirty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914400" y="906803"/>
            <a:ext cx="7162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</a:rPr>
              <a:t>Tìm hai số khi biết tổng và hiệu của hai số đó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791691" y="1214735"/>
            <a:ext cx="3352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prstClr val="black"/>
                </a:solidFill>
                <a:latin typeface="Times New Roman" pitchFamily="18" charset="0"/>
              </a:rPr>
              <a:t>(Phụ đạo)</a:t>
            </a:r>
            <a:endParaRPr lang="en-US" sz="2400" dirty="0">
              <a:solidFill>
                <a:prstClr val="black"/>
              </a:solidFill>
              <a:latin typeface="Times New Roman" pitchFamily="18" charset="0"/>
            </a:endParaRPr>
          </a:p>
        </p:txBody>
      </p:sp>
      <p:pic>
        <p:nvPicPr>
          <p:cNvPr id="9" name="Picture 7" descr="0830js5b15daddi012pz8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6385" y="-59813"/>
            <a:ext cx="1087615" cy="1983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6" name="Group 35"/>
          <p:cNvGrpSpPr/>
          <p:nvPr/>
        </p:nvGrpSpPr>
        <p:grpSpPr>
          <a:xfrm>
            <a:off x="2616794" y="4299367"/>
            <a:ext cx="3458364" cy="250774"/>
            <a:chOff x="1739900" y="4320948"/>
            <a:chExt cx="3571875" cy="150020"/>
          </a:xfrm>
        </p:grpSpPr>
        <p:grpSp>
          <p:nvGrpSpPr>
            <p:cNvPr id="37" name="Group 5"/>
            <p:cNvGrpSpPr>
              <a:grpSpLocks/>
            </p:cNvGrpSpPr>
            <p:nvPr/>
          </p:nvGrpSpPr>
          <p:grpSpPr bwMode="auto">
            <a:xfrm>
              <a:off x="2667000" y="4343400"/>
              <a:ext cx="2644775" cy="76200"/>
              <a:chOff x="1886" y="2664"/>
              <a:chExt cx="1666" cy="48"/>
            </a:xfrm>
          </p:grpSpPr>
          <p:sp>
            <p:nvSpPr>
              <p:cNvPr id="43" name="Line 6"/>
              <p:cNvSpPr>
                <a:spLocks noChangeShapeType="1"/>
              </p:cNvSpPr>
              <p:nvPr/>
            </p:nvSpPr>
            <p:spPr bwMode="auto">
              <a:xfrm>
                <a:off x="1886" y="2685"/>
                <a:ext cx="1658" cy="3"/>
              </a:xfrm>
              <a:prstGeom prst="line">
                <a:avLst/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headEnd/>
                <a:tailE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en-US" sz="2400" kern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44" name="Line 7"/>
              <p:cNvSpPr>
                <a:spLocks noChangeShapeType="1"/>
              </p:cNvSpPr>
              <p:nvPr/>
            </p:nvSpPr>
            <p:spPr bwMode="auto">
              <a:xfrm>
                <a:off x="3552" y="2664"/>
                <a:ext cx="0" cy="48"/>
              </a:xfrm>
              <a:prstGeom prst="line">
                <a:avLst/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headEnd/>
                <a:tailE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en-US" sz="2400" kern="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38" name="Group 37"/>
            <p:cNvGrpSpPr/>
            <p:nvPr/>
          </p:nvGrpSpPr>
          <p:grpSpPr>
            <a:xfrm>
              <a:off x="1739900" y="4320948"/>
              <a:ext cx="937986" cy="150020"/>
              <a:chOff x="1739900" y="4320948"/>
              <a:chExt cx="937986" cy="150020"/>
            </a:xfrm>
          </p:grpSpPr>
          <p:grpSp>
            <p:nvGrpSpPr>
              <p:cNvPr id="39" name="Group 38"/>
              <p:cNvGrpSpPr/>
              <p:nvPr/>
            </p:nvGrpSpPr>
            <p:grpSpPr>
              <a:xfrm>
                <a:off x="1739900" y="4320948"/>
                <a:ext cx="937986" cy="136753"/>
                <a:chOff x="1739900" y="4320948"/>
                <a:chExt cx="937986" cy="136753"/>
              </a:xfrm>
            </p:grpSpPr>
            <p:sp>
              <p:nvSpPr>
                <p:cNvPr id="41" name="Line 9"/>
                <p:cNvSpPr>
                  <a:spLocks noChangeShapeType="1"/>
                </p:cNvSpPr>
                <p:nvPr/>
              </p:nvSpPr>
              <p:spPr bwMode="auto">
                <a:xfrm>
                  <a:off x="1739900" y="4371975"/>
                  <a:ext cx="927100" cy="4762"/>
                </a:xfrm>
                <a:prstGeom prst="line">
                  <a:avLst/>
                </a:prstGeom>
                <a:noFill/>
                <a:ln w="25400" cap="flat" cmpd="sng" algn="ctr">
                  <a:solidFill>
                    <a:srgbClr val="000000"/>
                  </a:solidFill>
                  <a:prstDash val="solid"/>
                  <a:headEnd/>
                  <a:tailEnd/>
                </a:ln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en-US" sz="2400" kern="0">
                    <a:solidFill>
                      <a:srgbClr val="000000"/>
                    </a:solidFill>
                    <a:latin typeface="Arial"/>
                  </a:endParaRPr>
                </a:p>
              </p:txBody>
            </p:sp>
            <p:cxnSp>
              <p:nvCxnSpPr>
                <p:cNvPr id="42" name="Straight Connector 41"/>
                <p:cNvCxnSpPr/>
                <p:nvPr/>
              </p:nvCxnSpPr>
              <p:spPr>
                <a:xfrm>
                  <a:off x="2677886" y="4320948"/>
                  <a:ext cx="0" cy="136753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0" name="Straight Connector 39"/>
              <p:cNvCxnSpPr/>
              <p:nvPr/>
            </p:nvCxnSpPr>
            <p:spPr>
              <a:xfrm>
                <a:off x="1739900" y="4334215"/>
                <a:ext cx="0" cy="136753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6" name="AutoShape 19"/>
          <p:cNvSpPr>
            <a:spLocks/>
          </p:cNvSpPr>
          <p:nvPr/>
        </p:nvSpPr>
        <p:spPr bwMode="auto">
          <a:xfrm rot="5400000" flipV="1">
            <a:off x="4198835" y="2566285"/>
            <a:ext cx="285746" cy="3358972"/>
          </a:xfrm>
          <a:prstGeom prst="leftBrace">
            <a:avLst>
              <a:gd name="adj1" fmla="val 193062"/>
              <a:gd name="adj2" fmla="val 49491"/>
            </a:avLst>
          </a:prstGeom>
          <a:noFill/>
          <a:ln w="19050" cap="rnd">
            <a:solidFill>
              <a:srgbClr val="0000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>
              <a:defRPr/>
            </a:pPr>
            <a:endParaRPr lang="vi-VN" kern="0" smtClean="0">
              <a:solidFill>
                <a:sysClr val="windowText" lastClr="000000"/>
              </a:solidFill>
            </a:endParaRPr>
          </a:p>
        </p:txBody>
      </p:sp>
      <p:sp>
        <p:nvSpPr>
          <p:cNvPr id="47" name="AutoShape 21"/>
          <p:cNvSpPr>
            <a:spLocks/>
          </p:cNvSpPr>
          <p:nvPr/>
        </p:nvSpPr>
        <p:spPr bwMode="auto">
          <a:xfrm rot="16200000">
            <a:off x="4626333" y="3360921"/>
            <a:ext cx="364758" cy="2514599"/>
          </a:xfrm>
          <a:prstGeom prst="leftBrace">
            <a:avLst>
              <a:gd name="adj1" fmla="val 105556"/>
              <a:gd name="adj2" fmla="val 50000"/>
            </a:avLst>
          </a:prstGeom>
          <a:noFill/>
          <a:ln w="19050" cap="rnd">
            <a:solidFill>
              <a:srgbClr val="0000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>
              <a:defRPr/>
            </a:pPr>
            <a:endParaRPr lang="vi-VN" sz="2400" kern="0" smtClean="0">
              <a:solidFill>
                <a:sysClr val="windowText" lastClr="000000"/>
              </a:solidFill>
            </a:endParaRPr>
          </a:p>
        </p:txBody>
      </p:sp>
      <p:sp>
        <p:nvSpPr>
          <p:cNvPr id="48" name="Text Box 23"/>
          <p:cNvSpPr txBox="1">
            <a:spLocks noChangeArrowheads="1"/>
          </p:cNvSpPr>
          <p:nvPr/>
        </p:nvSpPr>
        <p:spPr bwMode="auto">
          <a:xfrm>
            <a:off x="4264807" y="4724400"/>
            <a:ext cx="22584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2400" kern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1000 cuốn</a:t>
            </a:r>
          </a:p>
        </p:txBody>
      </p:sp>
      <p:sp>
        <p:nvSpPr>
          <p:cNvPr id="49" name="AutoShape 22"/>
          <p:cNvSpPr>
            <a:spLocks/>
          </p:cNvSpPr>
          <p:nvPr/>
        </p:nvSpPr>
        <p:spPr bwMode="auto">
          <a:xfrm rot="10800000">
            <a:off x="6294609" y="4314499"/>
            <a:ext cx="266700" cy="1387949"/>
          </a:xfrm>
          <a:prstGeom prst="leftBrace">
            <a:avLst>
              <a:gd name="adj1" fmla="val 38095"/>
              <a:gd name="adj2" fmla="val 50000"/>
            </a:avLst>
          </a:prstGeom>
          <a:noFill/>
          <a:ln w="19050" cap="rnd">
            <a:solidFill>
              <a:srgbClr val="0000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wrap="none" anchor="ctr"/>
          <a:lstStyle/>
          <a:p>
            <a:pPr>
              <a:defRPr/>
            </a:pPr>
            <a:endParaRPr lang="vi-VN" sz="2400" kern="0" smtClean="0">
              <a:solidFill>
                <a:sysClr val="windowText" lastClr="000000"/>
              </a:solidFill>
            </a:endParaRPr>
          </a:p>
        </p:txBody>
      </p:sp>
      <p:sp>
        <p:nvSpPr>
          <p:cNvPr id="50" name="Text Box 24"/>
          <p:cNvSpPr txBox="1">
            <a:spLocks noChangeArrowheads="1"/>
          </p:cNvSpPr>
          <p:nvPr/>
        </p:nvSpPr>
        <p:spPr bwMode="auto">
          <a:xfrm>
            <a:off x="6629400" y="4724400"/>
            <a:ext cx="158447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1800 cuốn</a:t>
            </a:r>
            <a:endParaRPr lang="en-US" sz="240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Text Box 25"/>
          <p:cNvSpPr txBox="1">
            <a:spLocks noChangeArrowheads="1"/>
          </p:cNvSpPr>
          <p:nvPr/>
        </p:nvSpPr>
        <p:spPr bwMode="auto">
          <a:xfrm>
            <a:off x="4084809" y="3581400"/>
            <a:ext cx="1828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? cuốn</a:t>
            </a:r>
            <a:endParaRPr lang="en-US" sz="240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4" name="Straight Connector 53"/>
          <p:cNvCxnSpPr/>
          <p:nvPr/>
        </p:nvCxnSpPr>
        <p:spPr>
          <a:xfrm>
            <a:off x="1936205" y="2362200"/>
            <a:ext cx="340694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91166" y="2743200"/>
            <a:ext cx="511163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152400" y="3124200"/>
            <a:ext cx="235325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 Box 35"/>
          <p:cNvSpPr txBox="1">
            <a:spLocks noChangeArrowheads="1"/>
          </p:cNvSpPr>
          <p:nvPr/>
        </p:nvSpPr>
        <p:spPr bwMode="auto">
          <a:xfrm>
            <a:off x="152400" y="3515380"/>
            <a:ext cx="3048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2800" b="1" kern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Tóm tắt</a:t>
            </a:r>
          </a:p>
        </p:txBody>
      </p:sp>
      <p:sp>
        <p:nvSpPr>
          <p:cNvPr id="58" name="Text Box 16"/>
          <p:cNvSpPr txBox="1">
            <a:spLocks noChangeArrowheads="1"/>
          </p:cNvSpPr>
          <p:nvPr/>
        </p:nvSpPr>
        <p:spPr bwMode="auto">
          <a:xfrm>
            <a:off x="76200" y="4114800"/>
            <a:ext cx="24294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2400" b="1" kern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Sách giáo khoa:</a:t>
            </a:r>
          </a:p>
        </p:txBody>
      </p:sp>
      <p:sp>
        <p:nvSpPr>
          <p:cNvPr id="59" name="Text Box 17"/>
          <p:cNvSpPr txBox="1">
            <a:spLocks noChangeArrowheads="1"/>
          </p:cNvSpPr>
          <p:nvPr/>
        </p:nvSpPr>
        <p:spPr bwMode="auto">
          <a:xfrm>
            <a:off x="152399" y="4800600"/>
            <a:ext cx="24643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2400" b="1" kern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Sách đọc thêm:</a:t>
            </a:r>
          </a:p>
        </p:txBody>
      </p:sp>
      <p:cxnSp>
        <p:nvCxnSpPr>
          <p:cNvPr id="60" name="Straight Connector 59"/>
          <p:cNvCxnSpPr/>
          <p:nvPr/>
        </p:nvCxnSpPr>
        <p:spPr>
          <a:xfrm flipV="1">
            <a:off x="6220691" y="2358569"/>
            <a:ext cx="2519434" cy="363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 Box 5"/>
          <p:cNvSpPr txBox="1">
            <a:spLocks noChangeArrowheads="1"/>
          </p:cNvSpPr>
          <p:nvPr/>
        </p:nvSpPr>
        <p:spPr bwMode="auto">
          <a:xfrm>
            <a:off x="106680" y="1937771"/>
            <a:ext cx="8839201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smtClean="0">
                <a:solidFill>
                  <a:prstClr val="black"/>
                </a:solidFill>
                <a:latin typeface="Times New Roman" pitchFamily="18" charset="0"/>
              </a:rPr>
              <a:t>Bài 3: </a:t>
            </a:r>
            <a:r>
              <a:rPr lang="en-US" sz="2400" b="0" smtClean="0">
                <a:solidFill>
                  <a:prstClr val="black"/>
                </a:solidFill>
                <a:latin typeface="Times New Roman" pitchFamily="18" charset="0"/>
              </a:rPr>
              <a:t>Trong thư viện có 1800 cuốn sách , trong đó số sách giáo khoa nhiều hơn số sách đọc thêm 1000 cuốn. Hỏi thư viện có bao nhiêu cuốn sách giáo khoa ?</a:t>
            </a:r>
          </a:p>
        </p:txBody>
      </p:sp>
      <p:grpSp>
        <p:nvGrpSpPr>
          <p:cNvPr id="67" name="Group 12"/>
          <p:cNvGrpSpPr>
            <a:grpSpLocks/>
          </p:cNvGrpSpPr>
          <p:nvPr/>
        </p:nvGrpSpPr>
        <p:grpSpPr bwMode="auto">
          <a:xfrm>
            <a:off x="2590799" y="4953001"/>
            <a:ext cx="934173" cy="78432"/>
            <a:chOff x="1296" y="2664"/>
            <a:chExt cx="1632" cy="48"/>
          </a:xfrm>
        </p:grpSpPr>
        <p:sp>
          <p:nvSpPr>
            <p:cNvPr id="68" name="Line 13"/>
            <p:cNvSpPr>
              <a:spLocks noChangeShapeType="1"/>
            </p:cNvSpPr>
            <p:nvPr/>
          </p:nvSpPr>
          <p:spPr bwMode="auto">
            <a:xfrm>
              <a:off x="1296" y="2688"/>
              <a:ext cx="1632" cy="0"/>
            </a:xfrm>
            <a:prstGeom prst="lin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headEnd/>
              <a:tailE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2400" kern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69" name="Line 14"/>
            <p:cNvSpPr>
              <a:spLocks noChangeShapeType="1"/>
            </p:cNvSpPr>
            <p:nvPr/>
          </p:nvSpPr>
          <p:spPr bwMode="auto">
            <a:xfrm>
              <a:off x="1296" y="2664"/>
              <a:ext cx="0" cy="48"/>
            </a:xfrm>
            <a:prstGeom prst="lin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headEnd/>
              <a:tailE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2400" kern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70" name="Line 15"/>
            <p:cNvSpPr>
              <a:spLocks noChangeShapeType="1"/>
            </p:cNvSpPr>
            <p:nvPr/>
          </p:nvSpPr>
          <p:spPr bwMode="auto">
            <a:xfrm>
              <a:off x="2928" y="2664"/>
              <a:ext cx="0" cy="48"/>
            </a:xfrm>
            <a:prstGeom prst="lin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headEnd/>
              <a:tailE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2400" kern="0">
                <a:solidFill>
                  <a:srgbClr val="000000"/>
                </a:solidFill>
                <a:latin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92718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7" grpId="0" animBg="1"/>
      <p:bldP spid="48" grpId="0"/>
      <p:bldP spid="49" grpId="0" animBg="1"/>
      <p:bldP spid="50" grpId="0"/>
      <p:bldP spid="51" grpId="0"/>
      <p:bldP spid="57" grpId="0"/>
      <p:bldP spid="58" grpId="0"/>
      <p:bldP spid="59" grpId="0"/>
      <p:bldP spid="6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4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0" y="-3875"/>
            <a:ext cx="9144000" cy="523220"/>
          </a:xfrm>
          <a:prstGeom prst="rect">
            <a:avLst/>
          </a:prstGeom>
          <a:solidFill>
            <a:srgbClr val="3333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Thứ</a:t>
            </a: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ba </a:t>
            </a:r>
            <a:r>
              <a:rPr kumimoji="0" lang="en-US" sz="2800" b="1" i="0" u="none" strike="noStrike" kern="0" cap="none" spc="0" normalizeH="0" baseline="0" noProof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ngày</a:t>
            </a: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10 </a:t>
            </a:r>
            <a:r>
              <a:rPr kumimoji="0" lang="en-US" sz="2800" b="1" i="0" u="none" strike="noStrike" kern="0" cap="none" spc="0" normalizeH="0" baseline="0" noProof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tháng</a:t>
            </a: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10 </a:t>
            </a:r>
            <a:r>
              <a:rPr kumimoji="0" lang="en-US" sz="2800" b="1" i="0" u="none" strike="noStrike" kern="0" cap="none" spc="0" normalizeH="0" baseline="0" noProof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năm</a:t>
            </a: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2017</a:t>
            </a: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2819400" y="381000"/>
            <a:ext cx="3352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u="sng" dirty="0" err="1">
                <a:solidFill>
                  <a:prstClr val="black"/>
                </a:solidFill>
                <a:latin typeface="Times New Roman" pitchFamily="18" charset="0"/>
              </a:rPr>
              <a:t>Toán</a:t>
            </a:r>
            <a:endParaRPr lang="en-US" sz="2800" u="sng" dirty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914400" y="906803"/>
            <a:ext cx="7162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</a:rPr>
              <a:t>Tìm hai số khi biết tổng và hiệu của hai số đó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791691" y="1214735"/>
            <a:ext cx="3352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prstClr val="black"/>
                </a:solidFill>
                <a:latin typeface="Times New Roman" pitchFamily="18" charset="0"/>
              </a:rPr>
              <a:t>(Phụ đạo)</a:t>
            </a:r>
            <a:endParaRPr lang="en-US" sz="2400" dirty="0">
              <a:solidFill>
                <a:prstClr val="black"/>
              </a:solidFill>
              <a:latin typeface="Times New Roman" pitchFamily="18" charset="0"/>
            </a:endParaRPr>
          </a:p>
        </p:txBody>
      </p:sp>
      <p:pic>
        <p:nvPicPr>
          <p:cNvPr id="9" name="Picture 7" descr="0830js5b15daddi012pz8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6385" y="-59813"/>
            <a:ext cx="1087615" cy="1983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6" name="Group 35"/>
          <p:cNvGrpSpPr/>
          <p:nvPr/>
        </p:nvGrpSpPr>
        <p:grpSpPr>
          <a:xfrm>
            <a:off x="1974033" y="4280872"/>
            <a:ext cx="1376378" cy="215543"/>
            <a:chOff x="1739900" y="4320948"/>
            <a:chExt cx="3571875" cy="150020"/>
          </a:xfrm>
        </p:grpSpPr>
        <p:grpSp>
          <p:nvGrpSpPr>
            <p:cNvPr id="37" name="Group 5"/>
            <p:cNvGrpSpPr>
              <a:grpSpLocks/>
            </p:cNvGrpSpPr>
            <p:nvPr/>
          </p:nvGrpSpPr>
          <p:grpSpPr bwMode="auto">
            <a:xfrm>
              <a:off x="2667000" y="4343400"/>
              <a:ext cx="2644775" cy="76200"/>
              <a:chOff x="1886" y="2664"/>
              <a:chExt cx="1666" cy="48"/>
            </a:xfrm>
          </p:grpSpPr>
          <p:sp>
            <p:nvSpPr>
              <p:cNvPr id="43" name="Line 6"/>
              <p:cNvSpPr>
                <a:spLocks noChangeShapeType="1"/>
              </p:cNvSpPr>
              <p:nvPr/>
            </p:nvSpPr>
            <p:spPr bwMode="auto">
              <a:xfrm>
                <a:off x="1886" y="2685"/>
                <a:ext cx="1658" cy="3"/>
              </a:xfrm>
              <a:prstGeom prst="line">
                <a:avLst/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headEnd/>
                <a:tailE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en-US" sz="2400" kern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44" name="Line 7"/>
              <p:cNvSpPr>
                <a:spLocks noChangeShapeType="1"/>
              </p:cNvSpPr>
              <p:nvPr/>
            </p:nvSpPr>
            <p:spPr bwMode="auto">
              <a:xfrm>
                <a:off x="3552" y="2664"/>
                <a:ext cx="0" cy="48"/>
              </a:xfrm>
              <a:prstGeom prst="line">
                <a:avLst/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headEnd/>
                <a:tailE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en-US" sz="2400" kern="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38" name="Group 37"/>
            <p:cNvGrpSpPr/>
            <p:nvPr/>
          </p:nvGrpSpPr>
          <p:grpSpPr>
            <a:xfrm>
              <a:off x="1739900" y="4320948"/>
              <a:ext cx="937986" cy="150020"/>
              <a:chOff x="1739900" y="4320948"/>
              <a:chExt cx="937986" cy="150020"/>
            </a:xfrm>
          </p:grpSpPr>
          <p:grpSp>
            <p:nvGrpSpPr>
              <p:cNvPr id="39" name="Group 38"/>
              <p:cNvGrpSpPr/>
              <p:nvPr/>
            </p:nvGrpSpPr>
            <p:grpSpPr>
              <a:xfrm>
                <a:off x="1739900" y="4320948"/>
                <a:ext cx="937986" cy="136753"/>
                <a:chOff x="1739900" y="4320948"/>
                <a:chExt cx="937986" cy="136753"/>
              </a:xfrm>
            </p:grpSpPr>
            <p:sp>
              <p:nvSpPr>
                <p:cNvPr id="41" name="Line 9"/>
                <p:cNvSpPr>
                  <a:spLocks noChangeShapeType="1"/>
                </p:cNvSpPr>
                <p:nvPr/>
              </p:nvSpPr>
              <p:spPr bwMode="auto">
                <a:xfrm>
                  <a:off x="1739900" y="4371975"/>
                  <a:ext cx="927100" cy="4762"/>
                </a:xfrm>
                <a:prstGeom prst="line">
                  <a:avLst/>
                </a:prstGeom>
                <a:noFill/>
                <a:ln w="25400" cap="flat" cmpd="sng" algn="ctr">
                  <a:solidFill>
                    <a:srgbClr val="000000"/>
                  </a:solidFill>
                  <a:prstDash val="solid"/>
                  <a:headEnd/>
                  <a:tailEnd/>
                </a:ln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en-US" sz="2400" kern="0">
                    <a:solidFill>
                      <a:srgbClr val="000000"/>
                    </a:solidFill>
                    <a:latin typeface="Arial"/>
                  </a:endParaRPr>
                </a:p>
              </p:txBody>
            </p:sp>
            <p:cxnSp>
              <p:nvCxnSpPr>
                <p:cNvPr id="42" name="Straight Connector 41"/>
                <p:cNvCxnSpPr/>
                <p:nvPr/>
              </p:nvCxnSpPr>
              <p:spPr>
                <a:xfrm>
                  <a:off x="2677886" y="4320948"/>
                  <a:ext cx="0" cy="136753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0" name="Straight Connector 39"/>
              <p:cNvCxnSpPr/>
              <p:nvPr/>
            </p:nvCxnSpPr>
            <p:spPr>
              <a:xfrm>
                <a:off x="1739900" y="4334215"/>
                <a:ext cx="0" cy="136753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6" name="AutoShape 19"/>
          <p:cNvSpPr>
            <a:spLocks/>
          </p:cNvSpPr>
          <p:nvPr/>
        </p:nvSpPr>
        <p:spPr bwMode="auto">
          <a:xfrm rot="5400000" flipV="1">
            <a:off x="2538776" y="3536656"/>
            <a:ext cx="198332" cy="1415155"/>
          </a:xfrm>
          <a:prstGeom prst="leftBrace">
            <a:avLst>
              <a:gd name="adj1" fmla="val 193062"/>
              <a:gd name="adj2" fmla="val 49491"/>
            </a:avLst>
          </a:prstGeom>
          <a:noFill/>
          <a:ln w="19050" cap="rnd">
            <a:solidFill>
              <a:srgbClr val="0000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>
              <a:defRPr/>
            </a:pPr>
            <a:endParaRPr lang="vi-VN" kern="0" smtClean="0">
              <a:solidFill>
                <a:sysClr val="windowText" lastClr="000000"/>
              </a:solidFill>
            </a:endParaRPr>
          </a:p>
        </p:txBody>
      </p:sp>
      <p:sp>
        <p:nvSpPr>
          <p:cNvPr id="48" name="Text Box 23"/>
          <p:cNvSpPr txBox="1">
            <a:spLocks noChangeArrowheads="1"/>
          </p:cNvSpPr>
          <p:nvPr/>
        </p:nvSpPr>
        <p:spPr bwMode="auto">
          <a:xfrm>
            <a:off x="2274240" y="4572000"/>
            <a:ext cx="22584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2000" kern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1000 cuốn</a:t>
            </a:r>
          </a:p>
        </p:txBody>
      </p:sp>
      <p:sp>
        <p:nvSpPr>
          <p:cNvPr id="49" name="AutoShape 22"/>
          <p:cNvSpPr>
            <a:spLocks/>
          </p:cNvSpPr>
          <p:nvPr/>
        </p:nvSpPr>
        <p:spPr bwMode="auto">
          <a:xfrm rot="10800000">
            <a:off x="3506327" y="4190787"/>
            <a:ext cx="266700" cy="1387949"/>
          </a:xfrm>
          <a:prstGeom prst="leftBrace">
            <a:avLst>
              <a:gd name="adj1" fmla="val 38095"/>
              <a:gd name="adj2" fmla="val 50000"/>
            </a:avLst>
          </a:prstGeom>
          <a:noFill/>
          <a:ln w="19050" cap="rnd">
            <a:solidFill>
              <a:srgbClr val="0000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wrap="none" anchor="ctr"/>
          <a:lstStyle/>
          <a:p>
            <a:pPr>
              <a:defRPr/>
            </a:pPr>
            <a:endParaRPr lang="vi-VN" sz="2400" kern="0" smtClean="0">
              <a:solidFill>
                <a:sysClr val="windowText" lastClr="000000"/>
              </a:solidFill>
            </a:endParaRPr>
          </a:p>
        </p:txBody>
      </p:sp>
      <p:sp>
        <p:nvSpPr>
          <p:cNvPr id="50" name="Text Box 24"/>
          <p:cNvSpPr txBox="1">
            <a:spLocks noChangeArrowheads="1"/>
          </p:cNvSpPr>
          <p:nvPr/>
        </p:nvSpPr>
        <p:spPr bwMode="auto">
          <a:xfrm>
            <a:off x="3773027" y="4738812"/>
            <a:ext cx="158447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1800 cuốn</a:t>
            </a:r>
            <a:endParaRPr lang="en-US" sz="200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Text Box 25"/>
          <p:cNvSpPr txBox="1">
            <a:spLocks noChangeArrowheads="1"/>
          </p:cNvSpPr>
          <p:nvPr/>
        </p:nvSpPr>
        <p:spPr bwMode="auto">
          <a:xfrm>
            <a:off x="2209526" y="3714690"/>
            <a:ext cx="18288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? cuốn</a:t>
            </a:r>
            <a:endParaRPr lang="en-US" sz="200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4" name="Straight Connector 53"/>
          <p:cNvCxnSpPr/>
          <p:nvPr/>
        </p:nvCxnSpPr>
        <p:spPr>
          <a:xfrm>
            <a:off x="1936205" y="2362200"/>
            <a:ext cx="340694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91166" y="2743200"/>
            <a:ext cx="511163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152400" y="3124200"/>
            <a:ext cx="235325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 Box 35"/>
          <p:cNvSpPr txBox="1">
            <a:spLocks noChangeArrowheads="1"/>
          </p:cNvSpPr>
          <p:nvPr/>
        </p:nvSpPr>
        <p:spPr bwMode="auto">
          <a:xfrm>
            <a:off x="75926" y="3561100"/>
            <a:ext cx="3048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2000" b="1" kern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Tóm tắt</a:t>
            </a:r>
          </a:p>
        </p:txBody>
      </p:sp>
      <p:sp>
        <p:nvSpPr>
          <p:cNvPr id="58" name="Text Box 16"/>
          <p:cNvSpPr txBox="1">
            <a:spLocks noChangeArrowheads="1"/>
          </p:cNvSpPr>
          <p:nvPr/>
        </p:nvSpPr>
        <p:spPr bwMode="auto">
          <a:xfrm>
            <a:off x="-15240" y="4114800"/>
            <a:ext cx="24294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2000" b="1" kern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Sách giáo khoa:</a:t>
            </a:r>
          </a:p>
        </p:txBody>
      </p:sp>
      <p:sp>
        <p:nvSpPr>
          <p:cNvPr id="59" name="Text Box 17"/>
          <p:cNvSpPr txBox="1">
            <a:spLocks noChangeArrowheads="1"/>
          </p:cNvSpPr>
          <p:nvPr/>
        </p:nvSpPr>
        <p:spPr bwMode="auto">
          <a:xfrm>
            <a:off x="41261" y="4770120"/>
            <a:ext cx="24643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2000" b="1" kern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Sách đọc thêm:</a:t>
            </a:r>
          </a:p>
        </p:txBody>
      </p:sp>
      <p:cxnSp>
        <p:nvCxnSpPr>
          <p:cNvPr id="60" name="Straight Connector 59"/>
          <p:cNvCxnSpPr/>
          <p:nvPr/>
        </p:nvCxnSpPr>
        <p:spPr>
          <a:xfrm flipV="1">
            <a:off x="6220691" y="2358569"/>
            <a:ext cx="2519434" cy="363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 Box 5"/>
          <p:cNvSpPr txBox="1">
            <a:spLocks noChangeArrowheads="1"/>
          </p:cNvSpPr>
          <p:nvPr/>
        </p:nvSpPr>
        <p:spPr bwMode="auto">
          <a:xfrm>
            <a:off x="91166" y="1923871"/>
            <a:ext cx="8839201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smtClean="0">
                <a:solidFill>
                  <a:prstClr val="black"/>
                </a:solidFill>
                <a:latin typeface="Times New Roman" pitchFamily="18" charset="0"/>
              </a:rPr>
              <a:t>Bài 3: </a:t>
            </a:r>
            <a:r>
              <a:rPr lang="en-US" sz="2400" b="0" smtClean="0">
                <a:solidFill>
                  <a:prstClr val="black"/>
                </a:solidFill>
                <a:latin typeface="Times New Roman" pitchFamily="18" charset="0"/>
              </a:rPr>
              <a:t>Trong thư viện có 1800 cuốn sách , trong đó số sách giáo khoa nhiều hơn số sách đọc thêm 1000 cuốn. Hỏi thư viện có bao nhiêu cuốn sách giáo khoa ?</a:t>
            </a:r>
          </a:p>
        </p:txBody>
      </p:sp>
      <p:grpSp>
        <p:nvGrpSpPr>
          <p:cNvPr id="67" name="Group 12"/>
          <p:cNvGrpSpPr>
            <a:grpSpLocks/>
          </p:cNvGrpSpPr>
          <p:nvPr/>
        </p:nvGrpSpPr>
        <p:grpSpPr bwMode="auto">
          <a:xfrm>
            <a:off x="1974033" y="4938867"/>
            <a:ext cx="361441" cy="128689"/>
            <a:chOff x="1296" y="2664"/>
            <a:chExt cx="1632" cy="48"/>
          </a:xfrm>
        </p:grpSpPr>
        <p:sp>
          <p:nvSpPr>
            <p:cNvPr id="68" name="Line 13"/>
            <p:cNvSpPr>
              <a:spLocks noChangeShapeType="1"/>
            </p:cNvSpPr>
            <p:nvPr/>
          </p:nvSpPr>
          <p:spPr bwMode="auto">
            <a:xfrm>
              <a:off x="1296" y="2688"/>
              <a:ext cx="1632" cy="0"/>
            </a:xfrm>
            <a:prstGeom prst="lin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headEnd/>
              <a:tailE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2400" kern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69" name="Line 14"/>
            <p:cNvSpPr>
              <a:spLocks noChangeShapeType="1"/>
            </p:cNvSpPr>
            <p:nvPr/>
          </p:nvSpPr>
          <p:spPr bwMode="auto">
            <a:xfrm>
              <a:off x="1296" y="2664"/>
              <a:ext cx="0" cy="48"/>
            </a:xfrm>
            <a:prstGeom prst="lin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headEnd/>
              <a:tailE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2400" kern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70" name="Line 15"/>
            <p:cNvSpPr>
              <a:spLocks noChangeShapeType="1"/>
            </p:cNvSpPr>
            <p:nvPr/>
          </p:nvSpPr>
          <p:spPr bwMode="auto">
            <a:xfrm>
              <a:off x="2928" y="2664"/>
              <a:ext cx="0" cy="48"/>
            </a:xfrm>
            <a:prstGeom prst="lin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headEnd/>
              <a:tailE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2400" kern="0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34" name="AutoShape 21"/>
          <p:cNvSpPr>
            <a:spLocks/>
          </p:cNvSpPr>
          <p:nvPr/>
        </p:nvSpPr>
        <p:spPr bwMode="auto">
          <a:xfrm rot="16200000">
            <a:off x="2777800" y="4046010"/>
            <a:ext cx="209031" cy="936196"/>
          </a:xfrm>
          <a:prstGeom prst="leftBrace">
            <a:avLst>
              <a:gd name="adj1" fmla="val 105556"/>
              <a:gd name="adj2" fmla="val 50000"/>
            </a:avLst>
          </a:prstGeom>
          <a:noFill/>
          <a:ln w="19050" cap="rnd">
            <a:solidFill>
              <a:srgbClr val="0000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>
              <a:defRPr/>
            </a:pPr>
            <a:endParaRPr lang="vi-VN" sz="2400" kern="0" smtClean="0">
              <a:solidFill>
                <a:sysClr val="windowText" lastClr="000000"/>
              </a:solidFill>
            </a:endParaRPr>
          </a:p>
        </p:txBody>
      </p:sp>
      <p:sp>
        <p:nvSpPr>
          <p:cNvPr id="35" name="Text Box 5"/>
          <p:cNvSpPr txBox="1">
            <a:spLocks noChangeArrowheads="1"/>
          </p:cNvSpPr>
          <p:nvPr/>
        </p:nvSpPr>
        <p:spPr bwMode="auto">
          <a:xfrm>
            <a:off x="6019800" y="3272135"/>
            <a:ext cx="7620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smtClean="0">
                <a:solidFill>
                  <a:prstClr val="black"/>
                </a:solidFill>
                <a:latin typeface="Times New Roman" pitchFamily="18" charset="0"/>
              </a:rPr>
              <a:t>Bài giải</a:t>
            </a:r>
            <a:endParaRPr lang="en-US" sz="2400" b="0" smtClean="0">
              <a:solidFill>
                <a:prstClr val="black"/>
              </a:solidFill>
              <a:latin typeface="Times New Roman" pitchFamily="18" charset="0"/>
            </a:endParaRPr>
          </a:p>
        </p:txBody>
      </p:sp>
      <p:cxnSp>
        <p:nvCxnSpPr>
          <p:cNvPr id="45" name="Straight Connector 44"/>
          <p:cNvCxnSpPr/>
          <p:nvPr/>
        </p:nvCxnSpPr>
        <p:spPr>
          <a:xfrm>
            <a:off x="6096000" y="3653135"/>
            <a:ext cx="990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2" name="Group 51"/>
          <p:cNvGrpSpPr/>
          <p:nvPr/>
        </p:nvGrpSpPr>
        <p:grpSpPr>
          <a:xfrm>
            <a:off x="3886200" y="3655790"/>
            <a:ext cx="1238251" cy="2997506"/>
            <a:chOff x="152400" y="3703629"/>
            <a:chExt cx="1600200" cy="3078171"/>
          </a:xfrm>
        </p:grpSpPr>
        <p:cxnSp>
          <p:nvCxnSpPr>
            <p:cNvPr id="53" name="Straight Connector 52"/>
            <p:cNvCxnSpPr/>
            <p:nvPr/>
          </p:nvCxnSpPr>
          <p:spPr>
            <a:xfrm>
              <a:off x="152400" y="3703629"/>
              <a:ext cx="16002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>
              <a:off x="1752600" y="3703629"/>
              <a:ext cx="0" cy="30781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58813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4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0" y="-3875"/>
            <a:ext cx="9144000" cy="523220"/>
          </a:xfrm>
          <a:prstGeom prst="rect">
            <a:avLst/>
          </a:prstGeom>
          <a:solidFill>
            <a:srgbClr val="3333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Thứ</a:t>
            </a: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ba </a:t>
            </a:r>
            <a:r>
              <a:rPr kumimoji="0" lang="en-US" sz="2800" b="1" i="0" u="none" strike="noStrike" kern="0" cap="none" spc="0" normalizeH="0" baseline="0" noProof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ngày</a:t>
            </a: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10 </a:t>
            </a:r>
            <a:r>
              <a:rPr kumimoji="0" lang="en-US" sz="2800" b="1" i="0" u="none" strike="noStrike" kern="0" cap="none" spc="0" normalizeH="0" baseline="0" noProof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tháng</a:t>
            </a: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10 </a:t>
            </a:r>
            <a:r>
              <a:rPr kumimoji="0" lang="en-US" sz="2800" b="1" i="0" u="none" strike="noStrike" kern="0" cap="none" spc="0" normalizeH="0" baseline="0" noProof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năm</a:t>
            </a: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2017</a:t>
            </a: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2819400" y="381000"/>
            <a:ext cx="3352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u="sng" dirty="0" err="1">
                <a:solidFill>
                  <a:prstClr val="black"/>
                </a:solidFill>
                <a:latin typeface="Times New Roman" pitchFamily="18" charset="0"/>
              </a:rPr>
              <a:t>Toán</a:t>
            </a:r>
            <a:endParaRPr lang="en-US" sz="2800" u="sng" dirty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914400" y="906803"/>
            <a:ext cx="7162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</a:rPr>
              <a:t>Tìm hai số khi biết tổng và hiệu của hai số đó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791691" y="1214735"/>
            <a:ext cx="3352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prstClr val="black"/>
                </a:solidFill>
                <a:latin typeface="Times New Roman" pitchFamily="18" charset="0"/>
              </a:rPr>
              <a:t>(Phụ đạo)</a:t>
            </a:r>
            <a:endParaRPr lang="en-US" sz="2400" dirty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52399" y="1752600"/>
            <a:ext cx="8839201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800" smtClean="0">
                <a:solidFill>
                  <a:prstClr val="black"/>
                </a:solidFill>
                <a:latin typeface="Times New Roman" pitchFamily="18" charset="0"/>
              </a:rPr>
              <a:t>Bài 3: </a:t>
            </a:r>
            <a:r>
              <a:rPr lang="en-US" sz="2800" b="0" smtClean="0">
                <a:solidFill>
                  <a:prstClr val="black"/>
                </a:solidFill>
                <a:latin typeface="Times New Roman" pitchFamily="18" charset="0"/>
              </a:rPr>
              <a:t>Trong thư viện có 1800 cuốn sách , trong đó số sách giáo khoa nhiều hơn số sách đọc thêm 1000 cuốn. Hỏi thư viện có bao nhiêu cuốn sách giáo khoa ?</a:t>
            </a:r>
          </a:p>
        </p:txBody>
      </p:sp>
      <p:pic>
        <p:nvPicPr>
          <p:cNvPr id="9" name="Picture 7" descr="0830js5b15daddi012pz8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2882" y="30503"/>
            <a:ext cx="1181118" cy="1752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3973287" y="3429000"/>
            <a:ext cx="7620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800" smtClean="0">
                <a:solidFill>
                  <a:prstClr val="black"/>
                </a:solidFill>
                <a:latin typeface="Times New Roman" pitchFamily="18" charset="0"/>
              </a:rPr>
              <a:t>Bài giải</a:t>
            </a:r>
            <a:endParaRPr lang="en-US" sz="2800" b="0" smtClean="0">
              <a:solidFill>
                <a:prstClr val="black"/>
              </a:solidFill>
              <a:latin typeface="Times New Roman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4020869" y="2209800"/>
            <a:ext cx="199802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172200" y="2667000"/>
            <a:ext cx="1371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648691" y="3048000"/>
            <a:ext cx="3952009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150402" y="3949004"/>
            <a:ext cx="990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Group 30"/>
          <p:cNvGrpSpPr/>
          <p:nvPr/>
        </p:nvGrpSpPr>
        <p:grpSpPr>
          <a:xfrm>
            <a:off x="0" y="3703629"/>
            <a:ext cx="2209800" cy="3078171"/>
            <a:chOff x="152400" y="3703629"/>
            <a:chExt cx="1600200" cy="3078171"/>
          </a:xfrm>
        </p:grpSpPr>
        <p:cxnSp>
          <p:nvCxnSpPr>
            <p:cNvPr id="24" name="Straight Connector 23"/>
            <p:cNvCxnSpPr/>
            <p:nvPr/>
          </p:nvCxnSpPr>
          <p:spPr>
            <a:xfrm>
              <a:off x="152400" y="3703629"/>
              <a:ext cx="16002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1752600" y="3703629"/>
              <a:ext cx="0" cy="30781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Text Box 5"/>
          <p:cNvSpPr txBox="1">
            <a:spLocks noChangeArrowheads="1"/>
          </p:cNvSpPr>
          <p:nvPr/>
        </p:nvSpPr>
        <p:spPr bwMode="auto">
          <a:xfrm>
            <a:off x="2590800" y="3991534"/>
            <a:ext cx="601980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800" b="0" smtClean="0">
                <a:solidFill>
                  <a:prstClr val="black"/>
                </a:solidFill>
                <a:latin typeface="Times New Roman" pitchFamily="18" charset="0"/>
              </a:rPr>
              <a:t>Số cuốn sách giáo khoa có là:</a:t>
            </a:r>
          </a:p>
        </p:txBody>
      </p: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3048001" y="4445996"/>
            <a:ext cx="7620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800" b="0" smtClean="0">
                <a:solidFill>
                  <a:prstClr val="black"/>
                </a:solidFill>
                <a:latin typeface="Times New Roman" pitchFamily="18" charset="0"/>
              </a:rPr>
              <a:t>( 1800 + 1000) :2 = 1400 (cuốn)</a:t>
            </a:r>
          </a:p>
        </p:txBody>
      </p:sp>
      <p:sp>
        <p:nvSpPr>
          <p:cNvPr id="36" name="Text Box 5"/>
          <p:cNvSpPr txBox="1">
            <a:spLocks noChangeArrowheads="1"/>
          </p:cNvSpPr>
          <p:nvPr/>
        </p:nvSpPr>
        <p:spPr bwMode="auto">
          <a:xfrm>
            <a:off x="3962401" y="4957465"/>
            <a:ext cx="7620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800" smtClean="0">
                <a:solidFill>
                  <a:prstClr val="black"/>
                </a:solidFill>
                <a:latin typeface="Times New Roman" pitchFamily="18" charset="0"/>
              </a:rPr>
              <a:t>Đáp số:</a:t>
            </a:r>
          </a:p>
        </p:txBody>
      </p:sp>
      <p:sp>
        <p:nvSpPr>
          <p:cNvPr id="37" name="Text Box 5"/>
          <p:cNvSpPr txBox="1">
            <a:spLocks noChangeArrowheads="1"/>
          </p:cNvSpPr>
          <p:nvPr/>
        </p:nvSpPr>
        <p:spPr bwMode="auto">
          <a:xfrm>
            <a:off x="5181601" y="4957465"/>
            <a:ext cx="7620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800" b="0" smtClean="0">
                <a:solidFill>
                  <a:prstClr val="black"/>
                </a:solidFill>
                <a:latin typeface="Times New Roman" pitchFamily="18" charset="0"/>
              </a:rPr>
              <a:t>1400 cuốn</a:t>
            </a:r>
            <a:endParaRPr lang="en-US" sz="2800" smtClean="0">
              <a:solidFill>
                <a:prstClr val="black"/>
              </a:solidFill>
              <a:latin typeface="Times New Roman" pitchFamily="18" charset="0"/>
            </a:endParaRPr>
          </a:p>
        </p:txBody>
      </p:sp>
      <p:cxnSp>
        <p:nvCxnSpPr>
          <p:cNvPr id="57" name="Straight Connector 56"/>
          <p:cNvCxnSpPr/>
          <p:nvPr/>
        </p:nvCxnSpPr>
        <p:spPr>
          <a:xfrm>
            <a:off x="4118881" y="5410200"/>
            <a:ext cx="962891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819400" y="2667000"/>
            <a:ext cx="1371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147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32" grpId="0"/>
      <p:bldP spid="34" grpId="0"/>
      <p:bldP spid="36" grpId="0"/>
      <p:bldP spid="3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4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0" y="-3875"/>
            <a:ext cx="9144000" cy="523220"/>
          </a:xfrm>
          <a:prstGeom prst="rect">
            <a:avLst/>
          </a:prstGeom>
          <a:solidFill>
            <a:srgbClr val="3333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Thứ</a:t>
            </a: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ba </a:t>
            </a:r>
            <a:r>
              <a:rPr kumimoji="0" lang="en-US" sz="2800" b="1" i="0" u="none" strike="noStrike" kern="0" cap="none" spc="0" normalizeH="0" baseline="0" noProof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ngày</a:t>
            </a: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10 </a:t>
            </a:r>
            <a:r>
              <a:rPr kumimoji="0" lang="en-US" sz="2800" b="1" i="0" u="none" strike="noStrike" kern="0" cap="none" spc="0" normalizeH="0" baseline="0" noProof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tháng</a:t>
            </a: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10 </a:t>
            </a:r>
            <a:r>
              <a:rPr kumimoji="0" lang="en-US" sz="2800" b="1" i="0" u="none" strike="noStrike" kern="0" cap="none" spc="0" normalizeH="0" baseline="0" noProof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năm</a:t>
            </a: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2017</a:t>
            </a: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2819400" y="533400"/>
            <a:ext cx="3352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u="sng" dirty="0" err="1">
                <a:solidFill>
                  <a:prstClr val="black"/>
                </a:solidFill>
                <a:latin typeface="Times New Roman" pitchFamily="18" charset="0"/>
              </a:rPr>
              <a:t>Toán</a:t>
            </a:r>
            <a:endParaRPr lang="en-US" sz="2800" u="sng" dirty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914400" y="1101198"/>
            <a:ext cx="73152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</a:rPr>
              <a:t>Tìm hai số khi biết tổng và hiệu của hai số đó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400" smtClean="0">
                <a:solidFill>
                  <a:prstClr val="black"/>
                </a:solidFill>
                <a:latin typeface="Times New Roman" pitchFamily="18" charset="0"/>
              </a:rPr>
              <a:t>(Phụ đạo)</a:t>
            </a:r>
            <a:endParaRPr lang="en-US" sz="2400" dirty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5" name="Rectangle 42"/>
          <p:cNvSpPr>
            <a:spLocks noChangeArrowheads="1"/>
          </p:cNvSpPr>
          <p:nvPr/>
        </p:nvSpPr>
        <p:spPr bwMode="auto">
          <a:xfrm>
            <a:off x="152400" y="4222750"/>
            <a:ext cx="4267200" cy="1111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800" b="1" kern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 bé = (Tổng – Hiệu) : 2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800" b="1" kern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 lớn = Tổng – số bé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en-US" sz="2800" b="1" kern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42"/>
          <p:cNvSpPr>
            <a:spLocks noChangeArrowheads="1"/>
          </p:cNvSpPr>
          <p:nvPr/>
        </p:nvSpPr>
        <p:spPr bwMode="auto">
          <a:xfrm>
            <a:off x="4724401" y="4196443"/>
            <a:ext cx="4191000" cy="113755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800" b="1" kern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 lớn = (Tổng + Hiệu) : 2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800" b="1" kern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 bé = Tổng – số lớn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en-US" sz="2800" b="1" kern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-76200" y="2667000"/>
            <a:ext cx="9144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indent="457200">
              <a:spcBef>
                <a:spcPct val="20000"/>
              </a:spcBef>
              <a:defRPr/>
            </a:pPr>
            <a:r>
              <a:rPr lang="en-US" sz="2800" b="1" kern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Muốn  tìm hai số khi biết tổng và hiệu của hai số đó là: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4572000" y="3505200"/>
            <a:ext cx="0" cy="2438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152400" y="3581400"/>
            <a:ext cx="3352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u="sng" smtClean="0">
                <a:solidFill>
                  <a:prstClr val="black"/>
                </a:solidFill>
                <a:latin typeface="Times New Roman" pitchFamily="18" charset="0"/>
              </a:rPr>
              <a:t>Cách 1</a:t>
            </a:r>
            <a:endParaRPr lang="en-US" sz="2800" u="sng" dirty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4724400" y="3595687"/>
            <a:ext cx="3352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u="sng" smtClean="0">
                <a:solidFill>
                  <a:prstClr val="black"/>
                </a:solidFill>
                <a:latin typeface="Times New Roman" pitchFamily="18" charset="0"/>
              </a:rPr>
              <a:t>Cách 2</a:t>
            </a:r>
            <a:endParaRPr lang="en-US" sz="2800" u="sng" dirty="0">
              <a:solidFill>
                <a:prstClr val="black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6621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4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0" y="-3875"/>
            <a:ext cx="9144000" cy="523220"/>
          </a:xfrm>
          <a:prstGeom prst="rect">
            <a:avLst/>
          </a:prstGeom>
          <a:solidFill>
            <a:srgbClr val="3333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Thứ</a:t>
            </a: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ba </a:t>
            </a:r>
            <a:r>
              <a:rPr kumimoji="0" lang="en-US" sz="2800" b="1" i="0" u="none" strike="noStrike" kern="0" cap="none" spc="0" normalizeH="0" baseline="0" noProof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ngày</a:t>
            </a: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10 </a:t>
            </a:r>
            <a:r>
              <a:rPr kumimoji="0" lang="en-US" sz="2800" b="1" i="0" u="none" strike="noStrike" kern="0" cap="none" spc="0" normalizeH="0" baseline="0" noProof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tháng</a:t>
            </a: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10 </a:t>
            </a:r>
            <a:r>
              <a:rPr kumimoji="0" lang="en-US" sz="2800" b="1" i="0" u="none" strike="noStrike" kern="0" cap="none" spc="0" normalizeH="0" baseline="0" noProof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năm</a:t>
            </a: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2017</a:t>
            </a: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2819400" y="533400"/>
            <a:ext cx="3352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u="sng" dirty="0" err="1">
                <a:solidFill>
                  <a:prstClr val="black"/>
                </a:solidFill>
                <a:latin typeface="Times New Roman" pitchFamily="18" charset="0"/>
              </a:rPr>
              <a:t>Toán</a:t>
            </a:r>
            <a:endParaRPr lang="en-US" sz="2800" u="sng" dirty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914400" y="906803"/>
            <a:ext cx="7162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</a:rPr>
              <a:t>Tìm hai số khi biết tổng và hiệu của hai số đó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2791691" y="1214735"/>
            <a:ext cx="3352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prstClr val="black"/>
                </a:solidFill>
                <a:latin typeface="Times New Roman" pitchFamily="18" charset="0"/>
              </a:rPr>
              <a:t>(Phụ đạo)</a:t>
            </a:r>
            <a:endParaRPr lang="en-US" sz="2400" dirty="0">
              <a:solidFill>
                <a:prstClr val="black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1827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4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0" y="-3875"/>
            <a:ext cx="9144000" cy="523220"/>
          </a:xfrm>
          <a:prstGeom prst="rect">
            <a:avLst/>
          </a:prstGeom>
          <a:solidFill>
            <a:srgbClr val="3333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Thứ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</a:t>
            </a:r>
            <a:r>
              <a:rPr kumimoji="0" lang="en-US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năm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</a:t>
            </a:r>
            <a:r>
              <a:rPr kumimoji="0" lang="en-US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ngày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25 </a:t>
            </a:r>
            <a:r>
              <a:rPr kumimoji="0" lang="en-US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tháng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9 </a:t>
            </a:r>
            <a:r>
              <a:rPr kumimoji="0" lang="en-US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năm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2014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3124200" y="533400"/>
            <a:ext cx="3352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u="sng" dirty="0" err="1">
                <a:solidFill>
                  <a:srgbClr val="00B050"/>
                </a:solidFill>
                <a:latin typeface="Times New Roman" pitchFamily="18" charset="0"/>
              </a:rPr>
              <a:t>Toán</a:t>
            </a:r>
            <a:endParaRPr lang="en-US" sz="2800" u="sng" dirty="0">
              <a:solidFill>
                <a:srgbClr val="00B050"/>
              </a:solidFill>
              <a:latin typeface="Times New Roman" pitchFamily="18" charset="0"/>
            </a:endParaRP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3886200" y="990600"/>
            <a:ext cx="2971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FontTx/>
              <a:buNone/>
            </a:pPr>
            <a:r>
              <a:rPr lang="en-US" kern="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kern="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kern="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endParaRPr lang="en-US" kern="0" dirty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 descr="E:\hinh nen powerponit\jinglemusicnot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WordArt 6"/>
          <p:cNvSpPr>
            <a:spLocks noChangeArrowheads="1" noChangeShapeType="1" noTextEdit="1"/>
          </p:cNvSpPr>
          <p:nvPr/>
        </p:nvSpPr>
        <p:spPr bwMode="auto">
          <a:xfrm>
            <a:off x="2590800" y="1676400"/>
            <a:ext cx="5638800" cy="3652838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US" sz="3600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FF0066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Chúc</a:t>
            </a:r>
            <a:r>
              <a:rPr lang="en-US" sz="36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FF0066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FF0066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thầy</a:t>
            </a:r>
            <a:r>
              <a:rPr lang="en-US" sz="36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FF0066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FF0066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cô</a:t>
            </a:r>
            <a:r>
              <a:rPr lang="en-US" sz="36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FF0066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FF0066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và</a:t>
            </a:r>
            <a:r>
              <a:rPr lang="en-US" sz="36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FF0066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FF0066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các</a:t>
            </a:r>
            <a:r>
              <a:rPr lang="en-US" sz="36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FF0066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FF0066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em</a:t>
            </a:r>
            <a:r>
              <a:rPr lang="en-US" sz="36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FF0066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</a:p>
          <a:p>
            <a:pPr algn="ctr"/>
            <a:r>
              <a:rPr lang="en-US" sz="3600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FF0066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nhiều</a:t>
            </a:r>
            <a:r>
              <a:rPr lang="en-US" sz="36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FF0066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FF0066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sức</a:t>
            </a:r>
            <a:r>
              <a:rPr lang="en-US" sz="36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FF0066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FF0066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khỏe</a:t>
            </a:r>
            <a:endParaRPr lang="en-US" sz="3600" kern="10" dirty="0">
              <a:ln w="9525">
                <a:solidFill>
                  <a:srgbClr val="CC99FF"/>
                </a:solidFill>
                <a:round/>
                <a:headEnd/>
                <a:tailEnd/>
              </a:ln>
              <a:solidFill>
                <a:srgbClr val="FF0066"/>
              </a:soli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17452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4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0" y="-3875"/>
            <a:ext cx="9144000" cy="523220"/>
          </a:xfrm>
          <a:prstGeom prst="rect">
            <a:avLst/>
          </a:prstGeom>
          <a:solidFill>
            <a:srgbClr val="3333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Thứ</a:t>
            </a: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ba </a:t>
            </a:r>
            <a:r>
              <a:rPr kumimoji="0" lang="en-US" sz="2800" b="1" i="0" u="none" strike="noStrike" kern="0" cap="none" spc="0" normalizeH="0" baseline="0" noProof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ngày</a:t>
            </a: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10 </a:t>
            </a:r>
            <a:r>
              <a:rPr kumimoji="0" lang="en-US" sz="2800" b="1" i="0" u="none" strike="noStrike" kern="0" cap="none" spc="0" normalizeH="0" baseline="0" noProof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tháng</a:t>
            </a: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10 </a:t>
            </a:r>
            <a:r>
              <a:rPr kumimoji="0" lang="en-US" sz="2800" b="1" i="0" u="none" strike="noStrike" kern="0" cap="none" spc="0" normalizeH="0" baseline="0" noProof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năm</a:t>
            </a: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2017</a:t>
            </a: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3124200" y="533400"/>
            <a:ext cx="3352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u="sng" dirty="0" err="1">
                <a:solidFill>
                  <a:srgbClr val="00B050"/>
                </a:solidFill>
                <a:latin typeface="Times New Roman" pitchFamily="18" charset="0"/>
              </a:rPr>
              <a:t>Toán</a:t>
            </a:r>
            <a:endParaRPr lang="en-US" sz="2800" u="sng" dirty="0">
              <a:solidFill>
                <a:srgbClr val="00B050"/>
              </a:solidFill>
              <a:latin typeface="Times New Roman" pitchFamily="18" charset="0"/>
            </a:endParaRPr>
          </a:p>
        </p:txBody>
      </p:sp>
      <p:sp>
        <p:nvSpPr>
          <p:cNvPr id="9" name="Rounded Rectangle 28"/>
          <p:cNvSpPr>
            <a:spLocks noGrp="1" noChangeArrowheads="1"/>
          </p:cNvSpPr>
          <p:nvPr>
            <p:ph idx="1"/>
          </p:nvPr>
        </p:nvSpPr>
        <p:spPr bwMode="auto">
          <a:xfrm>
            <a:off x="685800" y="1676401"/>
            <a:ext cx="2743200" cy="685799"/>
          </a:xfrm>
          <a:prstGeom prst="roundRect">
            <a:avLst>
              <a:gd name="adj" fmla="val 16667"/>
            </a:avLst>
          </a:prstGeom>
          <a:solidFill>
            <a:srgbClr val="BBE0E3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>
            <a:normAutofit fontScale="92500"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Kiểm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tra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bài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cũ</a:t>
            </a: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2362200" y="2819400"/>
            <a:ext cx="8229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marR="0" lvl="0" indent="-6096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Tính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bằng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cách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thuận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tiện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nhất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609600" marR="0" lvl="0" indent="-6096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    265 + 79 + 35</a:t>
            </a:r>
          </a:p>
          <a:p>
            <a:pPr marL="609600" marR="0" lvl="0" indent="-6096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8655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4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0" y="-3875"/>
            <a:ext cx="9144000" cy="523220"/>
          </a:xfrm>
          <a:prstGeom prst="rect">
            <a:avLst/>
          </a:prstGeom>
          <a:solidFill>
            <a:srgbClr val="3333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Thứ</a:t>
            </a: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ba </a:t>
            </a:r>
            <a:r>
              <a:rPr kumimoji="0" lang="en-US" sz="2800" b="1" i="0" u="none" strike="noStrike" kern="0" cap="none" spc="0" normalizeH="0" baseline="0" noProof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ngày</a:t>
            </a: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10 </a:t>
            </a:r>
            <a:r>
              <a:rPr kumimoji="0" lang="en-US" sz="2800" b="1" i="0" u="none" strike="noStrike" kern="0" cap="none" spc="0" normalizeH="0" baseline="0" noProof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tháng</a:t>
            </a: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10 </a:t>
            </a:r>
            <a:r>
              <a:rPr kumimoji="0" lang="en-US" sz="2800" b="1" i="0" u="none" strike="noStrike" kern="0" cap="none" spc="0" normalizeH="0" baseline="0" noProof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năm</a:t>
            </a: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2017</a:t>
            </a: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2819400" y="533400"/>
            <a:ext cx="3352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u="sng" dirty="0" err="1">
                <a:latin typeface="Times New Roman" pitchFamily="18" charset="0"/>
              </a:rPr>
              <a:t>Toán</a:t>
            </a:r>
            <a:endParaRPr lang="en-US" sz="2800" u="sng" dirty="0">
              <a:latin typeface="Times New Roman" pitchFamily="18" charset="0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914400" y="1101198"/>
            <a:ext cx="7315200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</a:rPr>
              <a:t>Tìm hai số khi biết tổng và hiệu của hai số đó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800" smtClean="0">
                <a:latin typeface="Times New Roman" pitchFamily="18" charset="0"/>
              </a:rPr>
              <a:t>(Phụ đạo)</a:t>
            </a:r>
            <a:endParaRPr lang="en-US" sz="28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4694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4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0" y="-3875"/>
            <a:ext cx="9144000" cy="523220"/>
          </a:xfrm>
          <a:prstGeom prst="rect">
            <a:avLst/>
          </a:prstGeom>
          <a:solidFill>
            <a:srgbClr val="3333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Thứ</a:t>
            </a: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ba </a:t>
            </a:r>
            <a:r>
              <a:rPr kumimoji="0" lang="en-US" sz="2800" b="1" i="0" u="none" strike="noStrike" kern="0" cap="none" spc="0" normalizeH="0" baseline="0" noProof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ngày</a:t>
            </a: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10 </a:t>
            </a:r>
            <a:r>
              <a:rPr kumimoji="0" lang="en-US" sz="2800" b="1" i="0" u="none" strike="noStrike" kern="0" cap="none" spc="0" normalizeH="0" baseline="0" noProof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tháng</a:t>
            </a: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10 </a:t>
            </a:r>
            <a:r>
              <a:rPr kumimoji="0" lang="en-US" sz="2800" b="1" i="0" u="none" strike="noStrike" kern="0" cap="none" spc="0" normalizeH="0" baseline="0" noProof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năm</a:t>
            </a: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2017</a:t>
            </a: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2819400" y="533400"/>
            <a:ext cx="3352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u="sng" dirty="0" err="1">
                <a:solidFill>
                  <a:prstClr val="black"/>
                </a:solidFill>
                <a:latin typeface="Times New Roman" pitchFamily="18" charset="0"/>
              </a:rPr>
              <a:t>Toán</a:t>
            </a:r>
            <a:endParaRPr lang="en-US" sz="2800" u="sng" dirty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914400" y="1101198"/>
            <a:ext cx="73152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</a:rPr>
              <a:t>Tìm hai số khi biết tổng và hiệu của hai số đó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400" smtClean="0">
                <a:solidFill>
                  <a:prstClr val="black"/>
                </a:solidFill>
                <a:latin typeface="Times New Roman" pitchFamily="18" charset="0"/>
              </a:rPr>
              <a:t>(Phụ đạo)</a:t>
            </a:r>
            <a:endParaRPr lang="en-US" sz="2400" dirty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5" name="Rectangle 42"/>
          <p:cNvSpPr>
            <a:spLocks noChangeArrowheads="1"/>
          </p:cNvSpPr>
          <p:nvPr/>
        </p:nvSpPr>
        <p:spPr bwMode="auto">
          <a:xfrm>
            <a:off x="152400" y="4222750"/>
            <a:ext cx="4267200" cy="1111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Số bé = (Tổng – Hiệu) : 2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kern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 lớn = Tổng – số bé</a:t>
            </a:r>
            <a:endParaRPr kumimoji="0" lang="en-US" sz="2800" b="1" i="0" u="none" strike="noStrike" kern="0" cap="none" spc="0" normalizeH="0" baseline="0" noProof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42"/>
          <p:cNvSpPr>
            <a:spLocks noChangeArrowheads="1"/>
          </p:cNvSpPr>
          <p:nvPr/>
        </p:nvSpPr>
        <p:spPr bwMode="auto">
          <a:xfrm>
            <a:off x="4724401" y="4196443"/>
            <a:ext cx="4191000" cy="113755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Số lớn = (Tổng + Hiệu) : 2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kern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 bé = Tổng – số lớn</a:t>
            </a:r>
            <a:endParaRPr kumimoji="0" lang="en-US" sz="2800" b="1" i="0" u="none" strike="noStrike" kern="0" cap="none" spc="0" normalizeH="0" baseline="0" noProof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-76200" y="2667000"/>
            <a:ext cx="9144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4572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Muốn  tìm hai số khi biết tổng và hiệu của hai số đó là: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4572000" y="3505200"/>
            <a:ext cx="0" cy="2438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152400" y="3581400"/>
            <a:ext cx="3352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u="sng" smtClean="0">
                <a:solidFill>
                  <a:prstClr val="black"/>
                </a:solidFill>
                <a:latin typeface="Times New Roman" pitchFamily="18" charset="0"/>
              </a:rPr>
              <a:t>Cách 1</a:t>
            </a:r>
            <a:endParaRPr lang="en-US" sz="2800" u="sng" dirty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4724400" y="3595687"/>
            <a:ext cx="3352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u="sng" smtClean="0">
                <a:solidFill>
                  <a:prstClr val="black"/>
                </a:solidFill>
                <a:latin typeface="Times New Roman" pitchFamily="18" charset="0"/>
              </a:rPr>
              <a:t>Cách 2</a:t>
            </a:r>
            <a:endParaRPr lang="en-US" sz="2800" u="sng" dirty="0">
              <a:solidFill>
                <a:prstClr val="black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8846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" grpId="0"/>
      <p:bldP spid="11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4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0" y="-3875"/>
            <a:ext cx="9144000" cy="523220"/>
          </a:xfrm>
          <a:prstGeom prst="rect">
            <a:avLst/>
          </a:prstGeom>
          <a:solidFill>
            <a:srgbClr val="3333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Thứ</a:t>
            </a: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ba </a:t>
            </a:r>
            <a:r>
              <a:rPr kumimoji="0" lang="en-US" sz="2800" b="1" i="0" u="none" strike="noStrike" kern="0" cap="none" spc="0" normalizeH="0" baseline="0" noProof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ngày</a:t>
            </a: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10 </a:t>
            </a:r>
            <a:r>
              <a:rPr kumimoji="0" lang="en-US" sz="2800" b="1" i="0" u="none" strike="noStrike" kern="0" cap="none" spc="0" normalizeH="0" baseline="0" noProof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tháng</a:t>
            </a: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10 </a:t>
            </a:r>
            <a:r>
              <a:rPr kumimoji="0" lang="en-US" sz="2800" b="1" i="0" u="none" strike="noStrike" kern="0" cap="none" spc="0" normalizeH="0" baseline="0" noProof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năm</a:t>
            </a: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2017</a:t>
            </a: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2819400" y="381000"/>
            <a:ext cx="3352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u="sng" dirty="0" err="1">
                <a:solidFill>
                  <a:prstClr val="black"/>
                </a:solidFill>
                <a:latin typeface="Times New Roman" pitchFamily="18" charset="0"/>
              </a:rPr>
              <a:t>Toán</a:t>
            </a:r>
            <a:endParaRPr lang="en-US" sz="2800" u="sng" dirty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914400" y="906803"/>
            <a:ext cx="7162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</a:rPr>
              <a:t>Tìm hai số khi biết tổng và hiệu của hai số đó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791691" y="1214735"/>
            <a:ext cx="3352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hangingPunct="1">
              <a:spcBef>
                <a:spcPct val="50000"/>
              </a:spcBef>
            </a:pPr>
            <a:r>
              <a:rPr lang="en-US" sz="2400">
                <a:solidFill>
                  <a:prstClr val="black"/>
                </a:solidFill>
                <a:latin typeface="Times New Roman" pitchFamily="18" charset="0"/>
              </a:rPr>
              <a:t>(Phụ đạo)</a:t>
            </a:r>
            <a:endParaRPr lang="en-US" sz="2400" dirty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57200" y="2133599"/>
            <a:ext cx="7620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smtClean="0">
                <a:latin typeface="Times New Roman" pitchFamily="18" charset="0"/>
              </a:rPr>
              <a:t>Bài 1: </a:t>
            </a:r>
            <a:r>
              <a:rPr lang="en-US" sz="2400" b="0" smtClean="0">
                <a:latin typeface="Times New Roman" pitchFamily="18" charset="0"/>
              </a:rPr>
              <a:t>Tuổi mẹ và tuổi con cộng lại được 42 tuổi. Mẹ hơn con 30 tuổi. Hỏi mẹ bao nhiêu tuổi, con bao nhiêu tuổi?</a:t>
            </a:r>
          </a:p>
        </p:txBody>
      </p:sp>
      <p:pic>
        <p:nvPicPr>
          <p:cNvPr id="9" name="Picture 7" descr="0830js5b15daddi012pz8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6385" y="426222"/>
            <a:ext cx="1087615" cy="2549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>
          <a:xfrm>
            <a:off x="2211727" y="2549097"/>
            <a:ext cx="457007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990600" y="2964596"/>
            <a:ext cx="762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667000" y="2964596"/>
            <a:ext cx="1981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029200" y="2964596"/>
            <a:ext cx="22098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oup 12"/>
          <p:cNvGrpSpPr>
            <a:grpSpLocks/>
          </p:cNvGrpSpPr>
          <p:nvPr/>
        </p:nvGrpSpPr>
        <p:grpSpPr bwMode="auto">
          <a:xfrm>
            <a:off x="1739900" y="4800600"/>
            <a:ext cx="943655" cy="90488"/>
            <a:chOff x="1296" y="2664"/>
            <a:chExt cx="1632" cy="48"/>
          </a:xfrm>
        </p:grpSpPr>
        <p:sp>
          <p:nvSpPr>
            <p:cNvPr id="20" name="Line 13"/>
            <p:cNvSpPr>
              <a:spLocks noChangeShapeType="1"/>
            </p:cNvSpPr>
            <p:nvPr/>
          </p:nvSpPr>
          <p:spPr bwMode="auto">
            <a:xfrm>
              <a:off x="1296" y="2688"/>
              <a:ext cx="1632" cy="0"/>
            </a:xfrm>
            <a:prstGeom prst="lin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headEnd/>
              <a:tailE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1" name="Line 14"/>
            <p:cNvSpPr>
              <a:spLocks noChangeShapeType="1"/>
            </p:cNvSpPr>
            <p:nvPr/>
          </p:nvSpPr>
          <p:spPr bwMode="auto">
            <a:xfrm>
              <a:off x="1296" y="2664"/>
              <a:ext cx="0" cy="48"/>
            </a:xfrm>
            <a:prstGeom prst="lin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headEnd/>
              <a:tailE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2" name="Line 15"/>
            <p:cNvSpPr>
              <a:spLocks noChangeShapeType="1"/>
            </p:cNvSpPr>
            <p:nvPr/>
          </p:nvSpPr>
          <p:spPr bwMode="auto">
            <a:xfrm>
              <a:off x="2928" y="2664"/>
              <a:ext cx="0" cy="48"/>
            </a:xfrm>
            <a:prstGeom prst="lin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headEnd/>
              <a:tailE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23" name="Text Box 16"/>
          <p:cNvSpPr txBox="1">
            <a:spLocks noChangeArrowheads="1"/>
          </p:cNvSpPr>
          <p:nvPr/>
        </p:nvSpPr>
        <p:spPr bwMode="auto">
          <a:xfrm>
            <a:off x="304801" y="4114800"/>
            <a:ext cx="1371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Tuổi</a:t>
            </a:r>
            <a:r>
              <a:rPr kumimoji="0" lang="en-US" sz="2400" b="1" i="0" u="none" strike="noStrike" kern="0" cap="none" spc="0" normalizeH="0" noProof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mẹ</a:t>
            </a:r>
            <a:r>
              <a:rPr kumimoji="0" lang="en-US" sz="2400" b="1" i="0" u="none" strike="noStrike" kern="0" cap="none" spc="0" normalizeH="0" baseline="0" noProof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25" name="Text Box 17"/>
          <p:cNvSpPr txBox="1">
            <a:spLocks noChangeArrowheads="1"/>
          </p:cNvSpPr>
          <p:nvPr/>
        </p:nvSpPr>
        <p:spPr bwMode="auto">
          <a:xfrm>
            <a:off x="304800" y="4574382"/>
            <a:ext cx="17654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Tuổi</a:t>
            </a:r>
            <a:r>
              <a:rPr kumimoji="0" lang="en-US" sz="2400" b="1" i="0" u="none" strike="noStrike" kern="0" cap="none" spc="0" normalizeH="0" noProof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con</a:t>
            </a:r>
            <a:r>
              <a:rPr kumimoji="0" lang="en-US" sz="2400" b="1" i="0" u="none" strike="noStrike" kern="0" cap="none" spc="0" normalizeH="0" baseline="0" noProof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27" name="AutoShape 18"/>
          <p:cNvSpPr>
            <a:spLocks/>
          </p:cNvSpPr>
          <p:nvPr/>
        </p:nvSpPr>
        <p:spPr bwMode="auto">
          <a:xfrm rot="16200000">
            <a:off x="2089150" y="4527549"/>
            <a:ext cx="238125" cy="917575"/>
          </a:xfrm>
          <a:prstGeom prst="leftBrace">
            <a:avLst>
              <a:gd name="adj1" fmla="val 140079"/>
              <a:gd name="adj2" fmla="val 50000"/>
            </a:avLst>
          </a:prstGeom>
          <a:noFill/>
          <a:ln w="19050" cap="rnd">
            <a:solidFill>
              <a:srgbClr val="0000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8" name="AutoShape 19"/>
          <p:cNvSpPr>
            <a:spLocks/>
          </p:cNvSpPr>
          <p:nvPr/>
        </p:nvSpPr>
        <p:spPr bwMode="auto">
          <a:xfrm rot="5400000" flipV="1">
            <a:off x="3390900" y="2422525"/>
            <a:ext cx="314325" cy="3546475"/>
          </a:xfrm>
          <a:prstGeom prst="leftBrace">
            <a:avLst>
              <a:gd name="adj1" fmla="val 193062"/>
              <a:gd name="adj2" fmla="val 49491"/>
            </a:avLst>
          </a:prstGeom>
          <a:noFill/>
          <a:ln w="19050" cap="rnd">
            <a:solidFill>
              <a:srgbClr val="0000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4" name="Text Box 35"/>
          <p:cNvSpPr txBox="1">
            <a:spLocks noChangeArrowheads="1"/>
          </p:cNvSpPr>
          <p:nvPr/>
        </p:nvSpPr>
        <p:spPr bwMode="auto">
          <a:xfrm>
            <a:off x="304800" y="3352800"/>
            <a:ext cx="3048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Tóm</a:t>
            </a:r>
            <a:r>
              <a:rPr kumimoji="0" lang="en-US" sz="2800" b="1" i="0" u="none" strike="noStrike" kern="0" cap="none" spc="0" normalizeH="0" noProof="0" smtClean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tắt</a:t>
            </a:r>
            <a:endParaRPr kumimoji="0" lang="en-US" sz="2800" b="1" i="0" u="none" strike="noStrike" kern="0" cap="none" spc="0" normalizeH="0" baseline="0" noProof="0" smtClean="0">
              <a:ln>
                <a:noFill/>
              </a:ln>
              <a:solidFill>
                <a:srgbClr val="FF0066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AutoShape 21"/>
          <p:cNvSpPr>
            <a:spLocks/>
          </p:cNvSpPr>
          <p:nvPr/>
        </p:nvSpPr>
        <p:spPr bwMode="auto">
          <a:xfrm rot="16200000">
            <a:off x="3897199" y="3184639"/>
            <a:ext cx="171450" cy="2610076"/>
          </a:xfrm>
          <a:prstGeom prst="leftBrace">
            <a:avLst>
              <a:gd name="adj1" fmla="val 105556"/>
              <a:gd name="adj2" fmla="val 50000"/>
            </a:avLst>
          </a:prstGeom>
          <a:noFill/>
          <a:ln w="19050" cap="rnd">
            <a:solidFill>
              <a:srgbClr val="0000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7" name="Text Box 23"/>
          <p:cNvSpPr txBox="1">
            <a:spLocks noChangeArrowheads="1"/>
          </p:cNvSpPr>
          <p:nvPr/>
        </p:nvSpPr>
        <p:spPr bwMode="auto">
          <a:xfrm>
            <a:off x="3581400" y="4419600"/>
            <a:ext cx="1066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30 tuổi</a:t>
            </a:r>
          </a:p>
        </p:txBody>
      </p:sp>
      <p:sp>
        <p:nvSpPr>
          <p:cNvPr id="41" name="AutoShape 22"/>
          <p:cNvSpPr>
            <a:spLocks/>
          </p:cNvSpPr>
          <p:nvPr/>
        </p:nvSpPr>
        <p:spPr bwMode="auto">
          <a:xfrm rot="10800000">
            <a:off x="5448300" y="3962400"/>
            <a:ext cx="266700" cy="1219200"/>
          </a:xfrm>
          <a:prstGeom prst="leftBrace">
            <a:avLst>
              <a:gd name="adj1" fmla="val 38095"/>
              <a:gd name="adj2" fmla="val 50000"/>
            </a:avLst>
          </a:prstGeom>
          <a:noFill/>
          <a:ln w="19050" cap="rnd">
            <a:solidFill>
              <a:srgbClr val="0000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2" name="Text Box 24"/>
          <p:cNvSpPr txBox="1">
            <a:spLocks noChangeArrowheads="1"/>
          </p:cNvSpPr>
          <p:nvPr/>
        </p:nvSpPr>
        <p:spPr bwMode="auto">
          <a:xfrm>
            <a:off x="5791200" y="4433888"/>
            <a:ext cx="1447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42 tuổi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Text Box 25"/>
          <p:cNvSpPr txBox="1">
            <a:spLocks noChangeArrowheads="1"/>
          </p:cNvSpPr>
          <p:nvPr/>
        </p:nvSpPr>
        <p:spPr bwMode="auto">
          <a:xfrm>
            <a:off x="3429000" y="3657600"/>
            <a:ext cx="1066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? tuổi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 Box 25"/>
          <p:cNvSpPr txBox="1">
            <a:spLocks noChangeArrowheads="1"/>
          </p:cNvSpPr>
          <p:nvPr/>
        </p:nvSpPr>
        <p:spPr bwMode="auto">
          <a:xfrm>
            <a:off x="2057400" y="5105400"/>
            <a:ext cx="990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? tuổi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739900" y="4320948"/>
            <a:ext cx="3571875" cy="150020"/>
            <a:chOff x="1739900" y="4320948"/>
            <a:chExt cx="3571875" cy="150020"/>
          </a:xfrm>
        </p:grpSpPr>
        <p:grpSp>
          <p:nvGrpSpPr>
            <p:cNvPr id="38" name="Group 5"/>
            <p:cNvGrpSpPr>
              <a:grpSpLocks/>
            </p:cNvGrpSpPr>
            <p:nvPr/>
          </p:nvGrpSpPr>
          <p:grpSpPr bwMode="auto">
            <a:xfrm>
              <a:off x="2667000" y="4343400"/>
              <a:ext cx="2644775" cy="76200"/>
              <a:chOff x="1886" y="2664"/>
              <a:chExt cx="1666" cy="48"/>
            </a:xfrm>
          </p:grpSpPr>
          <p:sp>
            <p:nvSpPr>
              <p:cNvPr id="39" name="Line 6"/>
              <p:cNvSpPr>
                <a:spLocks noChangeShapeType="1"/>
              </p:cNvSpPr>
              <p:nvPr/>
            </p:nvSpPr>
            <p:spPr bwMode="auto">
              <a:xfrm>
                <a:off x="1886" y="2685"/>
                <a:ext cx="1658" cy="3"/>
              </a:xfrm>
              <a:prstGeom prst="line">
                <a:avLst/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headEnd/>
                <a:tailE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40" name="Line 7"/>
              <p:cNvSpPr>
                <a:spLocks noChangeShapeType="1"/>
              </p:cNvSpPr>
              <p:nvPr/>
            </p:nvSpPr>
            <p:spPr bwMode="auto">
              <a:xfrm>
                <a:off x="3552" y="2664"/>
                <a:ext cx="0" cy="48"/>
              </a:xfrm>
              <a:prstGeom prst="line">
                <a:avLst/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headEnd/>
                <a:tailE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47" name="Group 46"/>
            <p:cNvGrpSpPr/>
            <p:nvPr/>
          </p:nvGrpSpPr>
          <p:grpSpPr>
            <a:xfrm>
              <a:off x="1739900" y="4320948"/>
              <a:ext cx="937986" cy="150020"/>
              <a:chOff x="1739900" y="4320948"/>
              <a:chExt cx="937986" cy="150020"/>
            </a:xfrm>
          </p:grpSpPr>
          <p:grpSp>
            <p:nvGrpSpPr>
              <p:cNvPr id="15" name="Group 14"/>
              <p:cNvGrpSpPr/>
              <p:nvPr/>
            </p:nvGrpSpPr>
            <p:grpSpPr>
              <a:xfrm>
                <a:off x="1739900" y="4320948"/>
                <a:ext cx="937986" cy="136753"/>
                <a:chOff x="1739900" y="4320948"/>
                <a:chExt cx="937986" cy="136753"/>
              </a:xfrm>
            </p:grpSpPr>
            <p:sp>
              <p:nvSpPr>
                <p:cNvPr id="17" name="Line 9"/>
                <p:cNvSpPr>
                  <a:spLocks noChangeShapeType="1"/>
                </p:cNvSpPr>
                <p:nvPr/>
              </p:nvSpPr>
              <p:spPr bwMode="auto">
                <a:xfrm>
                  <a:off x="1739900" y="4371975"/>
                  <a:ext cx="927100" cy="4762"/>
                </a:xfrm>
                <a:prstGeom prst="line">
                  <a:avLst/>
                </a:prstGeom>
                <a:noFill/>
                <a:ln w="25400" cap="flat" cmpd="sng" algn="ctr">
                  <a:solidFill>
                    <a:srgbClr val="000000"/>
                  </a:solidFill>
                  <a:prstDash val="solid"/>
                  <a:headEnd/>
                  <a:tailEnd/>
                </a:ln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cxnSp>
              <p:nvCxnSpPr>
                <p:cNvPr id="4" name="Straight Connector 3"/>
                <p:cNvCxnSpPr/>
                <p:nvPr/>
              </p:nvCxnSpPr>
              <p:spPr>
                <a:xfrm>
                  <a:off x="2677886" y="4320948"/>
                  <a:ext cx="0" cy="136753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6" name="Straight Connector 45"/>
              <p:cNvCxnSpPr/>
              <p:nvPr/>
            </p:nvCxnSpPr>
            <p:spPr>
              <a:xfrm>
                <a:off x="1739900" y="4334215"/>
                <a:ext cx="0" cy="136753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607129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3" grpId="0"/>
      <p:bldP spid="25" grpId="0"/>
      <p:bldP spid="27" grpId="0" animBg="1"/>
      <p:bldP spid="28" grpId="0" animBg="1"/>
      <p:bldP spid="34" grpId="0"/>
      <p:bldP spid="36" grpId="0" animBg="1"/>
      <p:bldP spid="37" grpId="0"/>
      <p:bldP spid="41" grpId="0" animBg="1"/>
      <p:bldP spid="42" grpId="0"/>
      <p:bldP spid="44" grpId="0"/>
      <p:bldP spid="4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4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0" y="-3875"/>
            <a:ext cx="9144000" cy="523220"/>
          </a:xfrm>
          <a:prstGeom prst="rect">
            <a:avLst/>
          </a:prstGeom>
          <a:solidFill>
            <a:srgbClr val="3333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Thứ</a:t>
            </a: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ba </a:t>
            </a:r>
            <a:r>
              <a:rPr kumimoji="0" lang="en-US" sz="2800" b="1" i="0" u="none" strike="noStrike" kern="0" cap="none" spc="0" normalizeH="0" baseline="0" noProof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ngày</a:t>
            </a: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10 </a:t>
            </a:r>
            <a:r>
              <a:rPr kumimoji="0" lang="en-US" sz="2800" b="1" i="0" u="none" strike="noStrike" kern="0" cap="none" spc="0" normalizeH="0" baseline="0" noProof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tháng</a:t>
            </a: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10 </a:t>
            </a:r>
            <a:r>
              <a:rPr kumimoji="0" lang="en-US" sz="2800" b="1" i="0" u="none" strike="noStrike" kern="0" cap="none" spc="0" normalizeH="0" baseline="0" noProof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năm</a:t>
            </a: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2017</a:t>
            </a: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2819400" y="381000"/>
            <a:ext cx="3352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u="sng" dirty="0" err="1">
                <a:solidFill>
                  <a:prstClr val="black"/>
                </a:solidFill>
                <a:latin typeface="Times New Roman" pitchFamily="18" charset="0"/>
              </a:rPr>
              <a:t>Toán</a:t>
            </a:r>
            <a:endParaRPr lang="en-US" sz="2800" u="sng" dirty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914400" y="906803"/>
            <a:ext cx="7162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</a:rPr>
              <a:t>Tìm hai số khi biết tổng và hiệu của hai số đó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791691" y="1214735"/>
            <a:ext cx="3352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prstClr val="black"/>
                </a:solidFill>
                <a:latin typeface="Times New Roman" pitchFamily="18" charset="0"/>
              </a:rPr>
              <a:t>(Phụ đạo)</a:t>
            </a:r>
            <a:endParaRPr lang="en-US" sz="2400" dirty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57200" y="2133599"/>
            <a:ext cx="7620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smtClean="0">
                <a:solidFill>
                  <a:prstClr val="black"/>
                </a:solidFill>
                <a:latin typeface="Times New Roman" pitchFamily="18" charset="0"/>
              </a:rPr>
              <a:t>Bài 1: </a:t>
            </a:r>
            <a:r>
              <a:rPr lang="en-US" sz="2400" b="0" smtClean="0">
                <a:solidFill>
                  <a:prstClr val="black"/>
                </a:solidFill>
                <a:latin typeface="Times New Roman" pitchFamily="18" charset="0"/>
              </a:rPr>
              <a:t>Tuổi mẹ và tuổi con cộng lại được 42 tuổi. Mẹ hơn con 30 tuổi. Hỏi mẹ bao nhiêu tuổi, con bao nhiêu tuổi?</a:t>
            </a:r>
          </a:p>
        </p:txBody>
      </p:sp>
      <p:pic>
        <p:nvPicPr>
          <p:cNvPr id="9" name="Picture 7" descr="0830js5b15daddi012pz8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6385" y="426222"/>
            <a:ext cx="1087615" cy="2549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019800" y="3272135"/>
            <a:ext cx="7620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smtClean="0">
                <a:solidFill>
                  <a:prstClr val="black"/>
                </a:solidFill>
                <a:latin typeface="Times New Roman" pitchFamily="18" charset="0"/>
              </a:rPr>
              <a:t>Bài giải</a:t>
            </a:r>
            <a:endParaRPr lang="en-US" sz="2400" b="0" smtClean="0">
              <a:solidFill>
                <a:prstClr val="black"/>
              </a:solidFill>
              <a:latin typeface="Times New Roman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3657600" y="2549097"/>
            <a:ext cx="3124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990600" y="2964596"/>
            <a:ext cx="762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667000" y="2964596"/>
            <a:ext cx="1981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029200" y="2964596"/>
            <a:ext cx="22098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096000" y="3653135"/>
            <a:ext cx="990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Group 30"/>
          <p:cNvGrpSpPr/>
          <p:nvPr/>
        </p:nvGrpSpPr>
        <p:grpSpPr>
          <a:xfrm>
            <a:off x="4137660" y="3640455"/>
            <a:ext cx="1238251" cy="2997506"/>
            <a:chOff x="152400" y="3703629"/>
            <a:chExt cx="1600200" cy="3078171"/>
          </a:xfrm>
        </p:grpSpPr>
        <p:cxnSp>
          <p:nvCxnSpPr>
            <p:cNvPr id="24" name="Straight Connector 23"/>
            <p:cNvCxnSpPr/>
            <p:nvPr/>
          </p:nvCxnSpPr>
          <p:spPr>
            <a:xfrm>
              <a:off x="152400" y="3703629"/>
              <a:ext cx="16002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1752600" y="3703629"/>
              <a:ext cx="0" cy="30781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oup 12"/>
          <p:cNvGrpSpPr>
            <a:grpSpLocks/>
          </p:cNvGrpSpPr>
          <p:nvPr/>
        </p:nvGrpSpPr>
        <p:grpSpPr bwMode="auto">
          <a:xfrm>
            <a:off x="1447800" y="4796477"/>
            <a:ext cx="626692" cy="160988"/>
            <a:chOff x="1296" y="2664"/>
            <a:chExt cx="1632" cy="48"/>
          </a:xfrm>
        </p:grpSpPr>
        <p:sp>
          <p:nvSpPr>
            <p:cNvPr id="30" name="Line 13"/>
            <p:cNvSpPr>
              <a:spLocks noChangeShapeType="1"/>
            </p:cNvSpPr>
            <p:nvPr/>
          </p:nvSpPr>
          <p:spPr bwMode="auto">
            <a:xfrm>
              <a:off x="1296" y="2688"/>
              <a:ext cx="1632" cy="0"/>
            </a:xfrm>
            <a:prstGeom prst="lin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headEnd/>
              <a:tailE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2" name="Line 14"/>
            <p:cNvSpPr>
              <a:spLocks noChangeShapeType="1"/>
            </p:cNvSpPr>
            <p:nvPr/>
          </p:nvSpPr>
          <p:spPr bwMode="auto">
            <a:xfrm>
              <a:off x="1296" y="2664"/>
              <a:ext cx="0" cy="48"/>
            </a:xfrm>
            <a:prstGeom prst="lin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headEnd/>
              <a:tailE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3" name="Line 15"/>
            <p:cNvSpPr>
              <a:spLocks noChangeShapeType="1"/>
            </p:cNvSpPr>
            <p:nvPr/>
          </p:nvSpPr>
          <p:spPr bwMode="auto">
            <a:xfrm>
              <a:off x="2928" y="2664"/>
              <a:ext cx="0" cy="48"/>
            </a:xfrm>
            <a:prstGeom prst="lin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headEnd/>
              <a:tailE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34" name="Text Box 16"/>
          <p:cNvSpPr txBox="1">
            <a:spLocks noChangeArrowheads="1"/>
          </p:cNvSpPr>
          <p:nvPr/>
        </p:nvSpPr>
        <p:spPr bwMode="auto">
          <a:xfrm>
            <a:off x="67993" y="4092388"/>
            <a:ext cx="14263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Tuổi</a:t>
            </a:r>
            <a:r>
              <a:rPr kumimoji="0" lang="en-US" sz="2400" b="1" i="0" u="none" strike="noStrike" kern="0" cap="none" spc="0" normalizeH="0" noProof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mẹ</a:t>
            </a:r>
            <a:r>
              <a:rPr kumimoji="0" lang="en-US" sz="2400" b="1" i="0" u="none" strike="noStrike" kern="0" cap="none" spc="0" normalizeH="0" baseline="0" noProof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35" name="Text Box 17"/>
          <p:cNvSpPr txBox="1">
            <a:spLocks noChangeArrowheads="1"/>
          </p:cNvSpPr>
          <p:nvPr/>
        </p:nvSpPr>
        <p:spPr bwMode="auto">
          <a:xfrm>
            <a:off x="0" y="4551970"/>
            <a:ext cx="157697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Tuổi</a:t>
            </a:r>
            <a:r>
              <a:rPr kumimoji="0" lang="en-US" sz="2400" b="1" i="0" u="none" strike="noStrike" kern="0" cap="none" spc="0" normalizeH="0" noProof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con</a:t>
            </a:r>
            <a:r>
              <a:rPr kumimoji="0" lang="en-US" sz="2400" b="1" i="0" u="none" strike="noStrike" kern="0" cap="none" spc="0" normalizeH="0" baseline="0" noProof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pSp>
        <p:nvGrpSpPr>
          <p:cNvPr id="36" name="Group 35"/>
          <p:cNvGrpSpPr/>
          <p:nvPr/>
        </p:nvGrpSpPr>
        <p:grpSpPr>
          <a:xfrm>
            <a:off x="1483576" y="4272504"/>
            <a:ext cx="2250224" cy="206499"/>
            <a:chOff x="1739900" y="4320948"/>
            <a:chExt cx="3571875" cy="150020"/>
          </a:xfrm>
        </p:grpSpPr>
        <p:grpSp>
          <p:nvGrpSpPr>
            <p:cNvPr id="37" name="Group 5"/>
            <p:cNvGrpSpPr>
              <a:grpSpLocks/>
            </p:cNvGrpSpPr>
            <p:nvPr/>
          </p:nvGrpSpPr>
          <p:grpSpPr bwMode="auto">
            <a:xfrm>
              <a:off x="2667000" y="4343400"/>
              <a:ext cx="2644775" cy="76200"/>
              <a:chOff x="1886" y="2664"/>
              <a:chExt cx="1666" cy="48"/>
            </a:xfrm>
          </p:grpSpPr>
          <p:sp>
            <p:nvSpPr>
              <p:cNvPr id="43" name="Line 6"/>
              <p:cNvSpPr>
                <a:spLocks noChangeShapeType="1"/>
              </p:cNvSpPr>
              <p:nvPr/>
            </p:nvSpPr>
            <p:spPr bwMode="auto">
              <a:xfrm>
                <a:off x="1886" y="2685"/>
                <a:ext cx="1658" cy="3"/>
              </a:xfrm>
              <a:prstGeom prst="line">
                <a:avLst/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headEnd/>
                <a:tailE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44" name="Line 7"/>
              <p:cNvSpPr>
                <a:spLocks noChangeShapeType="1"/>
              </p:cNvSpPr>
              <p:nvPr/>
            </p:nvSpPr>
            <p:spPr bwMode="auto">
              <a:xfrm>
                <a:off x="3552" y="2664"/>
                <a:ext cx="0" cy="48"/>
              </a:xfrm>
              <a:prstGeom prst="line">
                <a:avLst/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headEnd/>
                <a:tailE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38" name="Group 37"/>
            <p:cNvGrpSpPr/>
            <p:nvPr/>
          </p:nvGrpSpPr>
          <p:grpSpPr>
            <a:xfrm>
              <a:off x="1739900" y="4320948"/>
              <a:ext cx="937986" cy="150020"/>
              <a:chOff x="1739900" y="4320948"/>
              <a:chExt cx="937986" cy="150020"/>
            </a:xfrm>
          </p:grpSpPr>
          <p:grpSp>
            <p:nvGrpSpPr>
              <p:cNvPr id="39" name="Group 38"/>
              <p:cNvGrpSpPr/>
              <p:nvPr/>
            </p:nvGrpSpPr>
            <p:grpSpPr>
              <a:xfrm>
                <a:off x="1739900" y="4320948"/>
                <a:ext cx="937986" cy="136753"/>
                <a:chOff x="1739900" y="4320948"/>
                <a:chExt cx="937986" cy="136753"/>
              </a:xfrm>
            </p:grpSpPr>
            <p:sp>
              <p:nvSpPr>
                <p:cNvPr id="41" name="Line 9"/>
                <p:cNvSpPr>
                  <a:spLocks noChangeShapeType="1"/>
                </p:cNvSpPr>
                <p:nvPr/>
              </p:nvSpPr>
              <p:spPr bwMode="auto">
                <a:xfrm>
                  <a:off x="1739900" y="4371975"/>
                  <a:ext cx="927100" cy="4762"/>
                </a:xfrm>
                <a:prstGeom prst="line">
                  <a:avLst/>
                </a:prstGeom>
                <a:noFill/>
                <a:ln w="25400" cap="flat" cmpd="sng" algn="ctr">
                  <a:solidFill>
                    <a:srgbClr val="000000"/>
                  </a:solidFill>
                  <a:prstDash val="solid"/>
                  <a:headEnd/>
                  <a:tailEnd/>
                </a:ln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cxnSp>
              <p:nvCxnSpPr>
                <p:cNvPr id="42" name="Straight Connector 41"/>
                <p:cNvCxnSpPr/>
                <p:nvPr/>
              </p:nvCxnSpPr>
              <p:spPr>
                <a:xfrm>
                  <a:off x="2677886" y="4320948"/>
                  <a:ext cx="0" cy="136753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0" name="Straight Connector 39"/>
              <p:cNvCxnSpPr/>
              <p:nvPr/>
            </p:nvCxnSpPr>
            <p:spPr>
              <a:xfrm>
                <a:off x="1739900" y="4334215"/>
                <a:ext cx="0" cy="136753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5" name="AutoShape 18"/>
          <p:cNvSpPr>
            <a:spLocks/>
          </p:cNvSpPr>
          <p:nvPr/>
        </p:nvSpPr>
        <p:spPr bwMode="auto">
          <a:xfrm rot="16200000">
            <a:off x="1642084" y="4672990"/>
            <a:ext cx="238126" cy="626691"/>
          </a:xfrm>
          <a:prstGeom prst="leftBrace">
            <a:avLst>
              <a:gd name="adj1" fmla="val 140079"/>
              <a:gd name="adj2" fmla="val 50000"/>
            </a:avLst>
          </a:prstGeom>
          <a:noFill/>
          <a:ln w="19050" cap="rnd">
            <a:solidFill>
              <a:srgbClr val="0000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6" name="AutoShape 19"/>
          <p:cNvSpPr>
            <a:spLocks/>
          </p:cNvSpPr>
          <p:nvPr/>
        </p:nvSpPr>
        <p:spPr bwMode="auto">
          <a:xfrm rot="5400000" flipV="1">
            <a:off x="2464718" y="3021684"/>
            <a:ext cx="252166" cy="2285999"/>
          </a:xfrm>
          <a:prstGeom prst="leftBrace">
            <a:avLst>
              <a:gd name="adj1" fmla="val 193062"/>
              <a:gd name="adj2" fmla="val 49491"/>
            </a:avLst>
          </a:prstGeom>
          <a:noFill/>
          <a:ln w="19050" cap="rnd">
            <a:solidFill>
              <a:srgbClr val="0000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7" name="AutoShape 21"/>
          <p:cNvSpPr>
            <a:spLocks/>
          </p:cNvSpPr>
          <p:nvPr/>
        </p:nvSpPr>
        <p:spPr bwMode="auto">
          <a:xfrm rot="16200000">
            <a:off x="2815400" y="3585401"/>
            <a:ext cx="152401" cy="1668400"/>
          </a:xfrm>
          <a:prstGeom prst="leftBrace">
            <a:avLst>
              <a:gd name="adj1" fmla="val 105556"/>
              <a:gd name="adj2" fmla="val 50000"/>
            </a:avLst>
          </a:prstGeom>
          <a:noFill/>
          <a:ln w="19050" cap="rnd">
            <a:solidFill>
              <a:srgbClr val="0000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8" name="Text Box 23"/>
          <p:cNvSpPr txBox="1">
            <a:spLocks noChangeArrowheads="1"/>
          </p:cNvSpPr>
          <p:nvPr/>
        </p:nvSpPr>
        <p:spPr bwMode="auto">
          <a:xfrm>
            <a:off x="2819400" y="4495800"/>
            <a:ext cx="1066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30 tuổi</a:t>
            </a:r>
          </a:p>
        </p:txBody>
      </p:sp>
      <p:sp>
        <p:nvSpPr>
          <p:cNvPr id="49" name="AutoShape 22"/>
          <p:cNvSpPr>
            <a:spLocks/>
          </p:cNvSpPr>
          <p:nvPr/>
        </p:nvSpPr>
        <p:spPr bwMode="auto">
          <a:xfrm rot="10800000">
            <a:off x="3886200" y="4138292"/>
            <a:ext cx="266700" cy="1219200"/>
          </a:xfrm>
          <a:prstGeom prst="leftBrace">
            <a:avLst>
              <a:gd name="adj1" fmla="val 38095"/>
              <a:gd name="adj2" fmla="val 50000"/>
            </a:avLst>
          </a:prstGeom>
          <a:noFill/>
          <a:ln w="19050" cap="rnd">
            <a:solidFill>
              <a:srgbClr val="0000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0" name="Text Box 24"/>
          <p:cNvSpPr txBox="1">
            <a:spLocks noChangeArrowheads="1"/>
          </p:cNvSpPr>
          <p:nvPr/>
        </p:nvSpPr>
        <p:spPr bwMode="auto">
          <a:xfrm>
            <a:off x="4114800" y="4491335"/>
            <a:ext cx="1447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42 tuổi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Text Box 25"/>
          <p:cNvSpPr txBox="1">
            <a:spLocks noChangeArrowheads="1"/>
          </p:cNvSpPr>
          <p:nvPr/>
        </p:nvSpPr>
        <p:spPr bwMode="auto">
          <a:xfrm>
            <a:off x="2590800" y="3640455"/>
            <a:ext cx="1066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? Tuổi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Text Box 25"/>
          <p:cNvSpPr txBox="1">
            <a:spLocks noChangeArrowheads="1"/>
          </p:cNvSpPr>
          <p:nvPr/>
        </p:nvSpPr>
        <p:spPr bwMode="auto">
          <a:xfrm>
            <a:off x="1447800" y="5105400"/>
            <a:ext cx="990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? Tuổi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204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4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0" y="-3875"/>
            <a:ext cx="9144000" cy="523220"/>
          </a:xfrm>
          <a:prstGeom prst="rect">
            <a:avLst/>
          </a:prstGeom>
          <a:solidFill>
            <a:srgbClr val="3333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Thứ</a:t>
            </a: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ba </a:t>
            </a:r>
            <a:r>
              <a:rPr kumimoji="0" lang="en-US" sz="2800" b="1" i="0" u="none" strike="noStrike" kern="0" cap="none" spc="0" normalizeH="0" baseline="0" noProof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ngày</a:t>
            </a: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10 </a:t>
            </a:r>
            <a:r>
              <a:rPr kumimoji="0" lang="en-US" sz="2800" b="1" i="0" u="none" strike="noStrike" kern="0" cap="none" spc="0" normalizeH="0" baseline="0" noProof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tháng</a:t>
            </a: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10 </a:t>
            </a:r>
            <a:r>
              <a:rPr kumimoji="0" lang="en-US" sz="2800" b="1" i="0" u="none" strike="noStrike" kern="0" cap="none" spc="0" normalizeH="0" baseline="0" noProof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năm</a:t>
            </a: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2017</a:t>
            </a: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2819400" y="381000"/>
            <a:ext cx="3352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u="sng" dirty="0" err="1">
                <a:solidFill>
                  <a:prstClr val="black"/>
                </a:solidFill>
                <a:latin typeface="Times New Roman" pitchFamily="18" charset="0"/>
              </a:rPr>
              <a:t>Toán</a:t>
            </a:r>
            <a:endParaRPr lang="en-US" sz="2800" u="sng" dirty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914400" y="906803"/>
            <a:ext cx="7162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</a:rPr>
              <a:t>Tìm hai số khi biết tổng và hiệu của hai số đó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791691" y="1214735"/>
            <a:ext cx="3352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prstClr val="black"/>
                </a:solidFill>
                <a:latin typeface="Times New Roman" pitchFamily="18" charset="0"/>
              </a:rPr>
              <a:t>(Phụ đạo)</a:t>
            </a:r>
            <a:endParaRPr lang="en-US" sz="2400" dirty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57200" y="2133599"/>
            <a:ext cx="7620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smtClean="0">
                <a:solidFill>
                  <a:prstClr val="black"/>
                </a:solidFill>
                <a:latin typeface="Times New Roman" pitchFamily="18" charset="0"/>
              </a:rPr>
              <a:t>Bài 1: </a:t>
            </a:r>
            <a:r>
              <a:rPr lang="en-US" sz="2400" b="0" smtClean="0">
                <a:solidFill>
                  <a:prstClr val="black"/>
                </a:solidFill>
                <a:latin typeface="Times New Roman" pitchFamily="18" charset="0"/>
              </a:rPr>
              <a:t>Tuổi mẹ và tuổi con cộng lại được 42 tuổi. Mẹ hơn con 30 tuổi. Hỏi mẹ bao nhiêu tuổi, con bao nhiêu tuổi?</a:t>
            </a:r>
          </a:p>
        </p:txBody>
      </p:sp>
      <p:pic>
        <p:nvPicPr>
          <p:cNvPr id="9" name="Picture 7" descr="0830js5b15daddi012pz8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6385" y="426222"/>
            <a:ext cx="1087615" cy="2549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1828800" y="3200400"/>
            <a:ext cx="7620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smtClean="0">
                <a:solidFill>
                  <a:prstClr val="black"/>
                </a:solidFill>
                <a:latin typeface="Times New Roman" pitchFamily="18" charset="0"/>
              </a:rPr>
              <a:t>Bài giải</a:t>
            </a:r>
            <a:endParaRPr lang="en-US" sz="2400" b="0" smtClean="0">
              <a:solidFill>
                <a:prstClr val="black"/>
              </a:solidFill>
              <a:latin typeface="Times New Roman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2310245" y="2549097"/>
            <a:ext cx="447155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990600" y="2964596"/>
            <a:ext cx="762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667000" y="2964596"/>
            <a:ext cx="1981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029200" y="2964596"/>
            <a:ext cx="22098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981200" y="3581400"/>
            <a:ext cx="990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Group 30"/>
          <p:cNvGrpSpPr/>
          <p:nvPr/>
        </p:nvGrpSpPr>
        <p:grpSpPr>
          <a:xfrm>
            <a:off x="0" y="3703629"/>
            <a:ext cx="1219200" cy="3078171"/>
            <a:chOff x="152400" y="3703629"/>
            <a:chExt cx="1600200" cy="3078171"/>
          </a:xfrm>
        </p:grpSpPr>
        <p:cxnSp>
          <p:nvCxnSpPr>
            <p:cNvPr id="24" name="Straight Connector 23"/>
            <p:cNvCxnSpPr/>
            <p:nvPr/>
          </p:nvCxnSpPr>
          <p:spPr>
            <a:xfrm>
              <a:off x="152400" y="3703629"/>
              <a:ext cx="16002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1752600" y="3703629"/>
              <a:ext cx="0" cy="30781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Text Box 5"/>
          <p:cNvSpPr txBox="1">
            <a:spLocks noChangeArrowheads="1"/>
          </p:cNvSpPr>
          <p:nvPr/>
        </p:nvSpPr>
        <p:spPr bwMode="auto">
          <a:xfrm>
            <a:off x="1295400" y="3836396"/>
            <a:ext cx="271549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b="0" smtClean="0">
                <a:solidFill>
                  <a:prstClr val="black"/>
                </a:solidFill>
                <a:latin typeface="Times New Roman" pitchFamily="18" charset="0"/>
              </a:rPr>
              <a:t>Tuổi của mẹ là:</a:t>
            </a:r>
          </a:p>
        </p:txBody>
      </p:sp>
      <p:sp>
        <p:nvSpPr>
          <p:cNvPr id="33" name="Text Box 5"/>
          <p:cNvSpPr txBox="1">
            <a:spLocks noChangeArrowheads="1"/>
          </p:cNvSpPr>
          <p:nvPr/>
        </p:nvSpPr>
        <p:spPr bwMode="auto">
          <a:xfrm>
            <a:off x="1295400" y="4979396"/>
            <a:ext cx="7620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b="0" smtClean="0">
                <a:solidFill>
                  <a:prstClr val="black"/>
                </a:solidFill>
                <a:latin typeface="Times New Roman" pitchFamily="18" charset="0"/>
              </a:rPr>
              <a:t>42 – 36 = 6 (tuổi)</a:t>
            </a:r>
          </a:p>
        </p:txBody>
      </p:sp>
      <p:sp>
        <p:nvSpPr>
          <p:cNvPr id="35" name="Text Box 5"/>
          <p:cNvSpPr txBox="1">
            <a:spLocks noChangeArrowheads="1"/>
          </p:cNvSpPr>
          <p:nvPr/>
        </p:nvSpPr>
        <p:spPr bwMode="auto">
          <a:xfrm>
            <a:off x="1219200" y="4593931"/>
            <a:ext cx="271549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b="0" smtClean="0">
                <a:solidFill>
                  <a:prstClr val="black"/>
                </a:solidFill>
                <a:latin typeface="Times New Roman" pitchFamily="18" charset="0"/>
              </a:rPr>
              <a:t>Tuổi của con là:</a:t>
            </a:r>
          </a:p>
        </p:txBody>
      </p:sp>
      <p:sp>
        <p:nvSpPr>
          <p:cNvPr id="36" name="Text Box 5"/>
          <p:cNvSpPr txBox="1">
            <a:spLocks noChangeArrowheads="1"/>
          </p:cNvSpPr>
          <p:nvPr/>
        </p:nvSpPr>
        <p:spPr bwMode="auto">
          <a:xfrm>
            <a:off x="1828800" y="5445526"/>
            <a:ext cx="7620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smtClean="0">
                <a:solidFill>
                  <a:prstClr val="black"/>
                </a:solidFill>
                <a:latin typeface="Times New Roman" pitchFamily="18" charset="0"/>
              </a:rPr>
              <a:t>Đáp số:</a:t>
            </a:r>
            <a:r>
              <a:rPr lang="en-US" sz="2400" b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2400" b="0" smtClean="0">
                <a:solidFill>
                  <a:prstClr val="black"/>
                </a:solidFill>
                <a:latin typeface="Times New Roman" pitchFamily="18" charset="0"/>
              </a:rPr>
              <a:t>mẹ 36 tuổi</a:t>
            </a:r>
            <a:endParaRPr lang="en-US" sz="2400" smtClean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37" name="Text Box 5"/>
          <p:cNvSpPr txBox="1">
            <a:spLocks noChangeArrowheads="1"/>
          </p:cNvSpPr>
          <p:nvPr/>
        </p:nvSpPr>
        <p:spPr bwMode="auto">
          <a:xfrm>
            <a:off x="2895600" y="5862935"/>
            <a:ext cx="7620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b="0" smtClean="0">
                <a:solidFill>
                  <a:prstClr val="black"/>
                </a:solidFill>
                <a:latin typeface="Times New Roman" pitchFamily="18" charset="0"/>
              </a:rPr>
              <a:t>Con 6 tuổi</a:t>
            </a:r>
            <a:endParaRPr lang="en-US" sz="2400" smtClean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38" name="Text Box 5"/>
          <p:cNvSpPr txBox="1">
            <a:spLocks noChangeArrowheads="1"/>
          </p:cNvSpPr>
          <p:nvPr/>
        </p:nvSpPr>
        <p:spPr bwMode="auto">
          <a:xfrm>
            <a:off x="6553200" y="3183652"/>
            <a:ext cx="7620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smtClean="0">
                <a:solidFill>
                  <a:prstClr val="black"/>
                </a:solidFill>
                <a:latin typeface="Times New Roman" pitchFamily="18" charset="0"/>
              </a:rPr>
              <a:t>Bài giải</a:t>
            </a:r>
            <a:endParaRPr lang="en-US" sz="2400" b="0" smtClean="0">
              <a:solidFill>
                <a:prstClr val="black"/>
              </a:solidFill>
              <a:latin typeface="Times New Roman" pitchFamily="18" charset="0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6667500" y="3645317"/>
            <a:ext cx="990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 Box 5"/>
          <p:cNvSpPr txBox="1">
            <a:spLocks noChangeArrowheads="1"/>
          </p:cNvSpPr>
          <p:nvPr/>
        </p:nvSpPr>
        <p:spPr bwMode="auto">
          <a:xfrm>
            <a:off x="5867400" y="3810000"/>
            <a:ext cx="271549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b="0" smtClean="0">
                <a:solidFill>
                  <a:prstClr val="black"/>
                </a:solidFill>
                <a:latin typeface="Times New Roman" pitchFamily="18" charset="0"/>
              </a:rPr>
              <a:t>Tuổi của con là:</a:t>
            </a:r>
          </a:p>
        </p:txBody>
      </p:sp>
      <p:sp>
        <p:nvSpPr>
          <p:cNvPr id="41" name="Text Box 5"/>
          <p:cNvSpPr txBox="1">
            <a:spLocks noChangeArrowheads="1"/>
          </p:cNvSpPr>
          <p:nvPr/>
        </p:nvSpPr>
        <p:spPr bwMode="auto">
          <a:xfrm>
            <a:off x="5867400" y="5011881"/>
            <a:ext cx="7620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b="0" smtClean="0">
                <a:solidFill>
                  <a:prstClr val="black"/>
                </a:solidFill>
                <a:latin typeface="Times New Roman" pitchFamily="18" charset="0"/>
              </a:rPr>
              <a:t>42 – 6 = 36 (tuổi)</a:t>
            </a:r>
          </a:p>
        </p:txBody>
      </p:sp>
      <p:sp>
        <p:nvSpPr>
          <p:cNvPr id="42" name="Text Box 5"/>
          <p:cNvSpPr txBox="1">
            <a:spLocks noChangeArrowheads="1"/>
          </p:cNvSpPr>
          <p:nvPr/>
        </p:nvSpPr>
        <p:spPr bwMode="auto">
          <a:xfrm>
            <a:off x="5791200" y="4191000"/>
            <a:ext cx="7620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b="0" smtClean="0">
                <a:solidFill>
                  <a:prstClr val="black"/>
                </a:solidFill>
                <a:latin typeface="Times New Roman" pitchFamily="18" charset="0"/>
              </a:rPr>
              <a:t>( 42- 30) :2 = 6 (tuổi)</a:t>
            </a:r>
          </a:p>
        </p:txBody>
      </p:sp>
      <p:sp>
        <p:nvSpPr>
          <p:cNvPr id="43" name="Text Box 5"/>
          <p:cNvSpPr txBox="1">
            <a:spLocks noChangeArrowheads="1"/>
          </p:cNvSpPr>
          <p:nvPr/>
        </p:nvSpPr>
        <p:spPr bwMode="auto">
          <a:xfrm>
            <a:off x="5791200" y="4567535"/>
            <a:ext cx="271549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b="0" smtClean="0">
                <a:solidFill>
                  <a:prstClr val="black"/>
                </a:solidFill>
                <a:latin typeface="Times New Roman" pitchFamily="18" charset="0"/>
              </a:rPr>
              <a:t>Tuổi của mẹ là:</a:t>
            </a:r>
          </a:p>
        </p:txBody>
      </p:sp>
      <p:sp>
        <p:nvSpPr>
          <p:cNvPr id="44" name="Text Box 5"/>
          <p:cNvSpPr txBox="1">
            <a:spLocks noChangeArrowheads="1"/>
          </p:cNvSpPr>
          <p:nvPr/>
        </p:nvSpPr>
        <p:spPr bwMode="auto">
          <a:xfrm>
            <a:off x="6477000" y="5419130"/>
            <a:ext cx="7620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smtClean="0">
                <a:solidFill>
                  <a:prstClr val="black"/>
                </a:solidFill>
                <a:latin typeface="Times New Roman" pitchFamily="18" charset="0"/>
              </a:rPr>
              <a:t>Đáp số:</a:t>
            </a:r>
            <a:r>
              <a:rPr lang="en-US" sz="2400" b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2400" b="0" smtClean="0">
                <a:solidFill>
                  <a:prstClr val="black"/>
                </a:solidFill>
                <a:latin typeface="Times New Roman" pitchFamily="18" charset="0"/>
              </a:rPr>
              <a:t>Con 6 tuổi</a:t>
            </a:r>
            <a:endParaRPr lang="en-US" sz="2400" smtClean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45" name="Text Box 5"/>
          <p:cNvSpPr txBox="1">
            <a:spLocks noChangeArrowheads="1"/>
          </p:cNvSpPr>
          <p:nvPr/>
        </p:nvSpPr>
        <p:spPr bwMode="auto">
          <a:xfrm>
            <a:off x="7543800" y="5836539"/>
            <a:ext cx="7620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b="0" smtClean="0">
                <a:solidFill>
                  <a:prstClr val="black"/>
                </a:solidFill>
                <a:latin typeface="Times New Roman" pitchFamily="18" charset="0"/>
              </a:rPr>
              <a:t>Mẹ  36 tuổi</a:t>
            </a:r>
            <a:endParaRPr lang="en-US" sz="2400" smtClean="0">
              <a:solidFill>
                <a:prstClr val="black"/>
              </a:solidFill>
              <a:latin typeface="Times New Roman" pitchFamily="18" charset="0"/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>
            <a:off x="4468091" y="3352800"/>
            <a:ext cx="0" cy="35791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8" name="Group 47"/>
          <p:cNvGrpSpPr/>
          <p:nvPr/>
        </p:nvGrpSpPr>
        <p:grpSpPr>
          <a:xfrm>
            <a:off x="4495800" y="3733800"/>
            <a:ext cx="1295400" cy="3078171"/>
            <a:chOff x="152400" y="3703629"/>
            <a:chExt cx="1600200" cy="3078171"/>
          </a:xfrm>
        </p:grpSpPr>
        <p:cxnSp>
          <p:nvCxnSpPr>
            <p:cNvPr id="49" name="Straight Connector 48"/>
            <p:cNvCxnSpPr/>
            <p:nvPr/>
          </p:nvCxnSpPr>
          <p:spPr>
            <a:xfrm>
              <a:off x="152400" y="3703629"/>
              <a:ext cx="16002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1752600" y="3703629"/>
              <a:ext cx="0" cy="30781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Text Box 5"/>
          <p:cNvSpPr txBox="1">
            <a:spLocks noChangeArrowheads="1"/>
          </p:cNvSpPr>
          <p:nvPr/>
        </p:nvSpPr>
        <p:spPr bwMode="auto">
          <a:xfrm>
            <a:off x="4492171" y="3272135"/>
            <a:ext cx="137522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</a:rPr>
              <a:t>Cách 2</a:t>
            </a:r>
            <a:endParaRPr lang="en-US" sz="2400" b="0" smtClean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52" name="Text Box 5"/>
          <p:cNvSpPr txBox="1">
            <a:spLocks noChangeArrowheads="1"/>
          </p:cNvSpPr>
          <p:nvPr/>
        </p:nvSpPr>
        <p:spPr bwMode="auto">
          <a:xfrm>
            <a:off x="0" y="3241964"/>
            <a:ext cx="137522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</a:rPr>
              <a:t>Cách 1</a:t>
            </a:r>
            <a:endParaRPr lang="en-US" sz="2400" b="0" smtClean="0">
              <a:solidFill>
                <a:srgbClr val="FF0000"/>
              </a:solidFill>
              <a:latin typeface="Times New Roman" pitchFamily="18" charset="0"/>
            </a:endParaRPr>
          </a:p>
        </p:txBody>
      </p:sp>
      <p:cxnSp>
        <p:nvCxnSpPr>
          <p:cNvPr id="54" name="Straight Connector 53"/>
          <p:cNvCxnSpPr/>
          <p:nvPr/>
        </p:nvCxnSpPr>
        <p:spPr>
          <a:xfrm>
            <a:off x="6553200" y="5833587"/>
            <a:ext cx="8382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1828800" y="5807747"/>
            <a:ext cx="962891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 Box 5"/>
          <p:cNvSpPr txBox="1">
            <a:spLocks noChangeArrowheads="1"/>
          </p:cNvSpPr>
          <p:nvPr/>
        </p:nvSpPr>
        <p:spPr bwMode="auto">
          <a:xfrm>
            <a:off x="1295400" y="4271666"/>
            <a:ext cx="3581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b="0" smtClean="0">
                <a:solidFill>
                  <a:prstClr val="black"/>
                </a:solidFill>
                <a:latin typeface="Times New Roman" pitchFamily="18" charset="0"/>
              </a:rPr>
              <a:t>( 42+ 30) :2 = 36 (tuổi)</a:t>
            </a:r>
          </a:p>
        </p:txBody>
      </p:sp>
    </p:spTree>
    <p:extLst>
      <p:ext uri="{BB962C8B-B14F-4D97-AF65-F5344CB8AC3E}">
        <p14:creationId xmlns:p14="http://schemas.microsoft.com/office/powerpoint/2010/main" val="2627605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5" grpId="0"/>
      <p:bldP spid="36" grpId="0"/>
      <p:bldP spid="37" grpId="0"/>
      <p:bldP spid="38" grpId="0"/>
      <p:bldP spid="40" grpId="0"/>
      <p:bldP spid="41" grpId="0"/>
      <p:bldP spid="42" grpId="0"/>
      <p:bldP spid="43" grpId="0"/>
      <p:bldP spid="44" grpId="0"/>
      <p:bldP spid="45" grpId="0"/>
      <p:bldP spid="51" grpId="0"/>
      <p:bldP spid="52" grpId="0"/>
      <p:bldP spid="6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4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0" y="-3875"/>
            <a:ext cx="9144000" cy="523220"/>
          </a:xfrm>
          <a:prstGeom prst="rect">
            <a:avLst/>
          </a:prstGeom>
          <a:solidFill>
            <a:srgbClr val="3333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Thứ</a:t>
            </a: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ba </a:t>
            </a:r>
            <a:r>
              <a:rPr kumimoji="0" lang="en-US" sz="2800" b="1" i="0" u="none" strike="noStrike" kern="0" cap="none" spc="0" normalizeH="0" baseline="0" noProof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ngày</a:t>
            </a: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10 </a:t>
            </a:r>
            <a:r>
              <a:rPr kumimoji="0" lang="en-US" sz="2800" b="1" i="0" u="none" strike="noStrike" kern="0" cap="none" spc="0" normalizeH="0" baseline="0" noProof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tháng</a:t>
            </a: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10 </a:t>
            </a:r>
            <a:r>
              <a:rPr kumimoji="0" lang="en-US" sz="2800" b="1" i="0" u="none" strike="noStrike" kern="0" cap="none" spc="0" normalizeH="0" baseline="0" noProof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năm</a:t>
            </a: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2017</a:t>
            </a: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2819400" y="381000"/>
            <a:ext cx="3352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u="sng" dirty="0" err="1">
                <a:solidFill>
                  <a:prstClr val="black"/>
                </a:solidFill>
                <a:latin typeface="Times New Roman" pitchFamily="18" charset="0"/>
              </a:rPr>
              <a:t>Toán</a:t>
            </a:r>
            <a:endParaRPr lang="en-US" sz="2800" u="sng" dirty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914400" y="906803"/>
            <a:ext cx="7162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</a:rPr>
              <a:t>Tìm hai số khi biết tổng và hiệu của hai số đó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791691" y="1214735"/>
            <a:ext cx="3352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prstClr val="black"/>
                </a:solidFill>
                <a:latin typeface="Times New Roman" pitchFamily="18" charset="0"/>
              </a:rPr>
              <a:t>(Phụ đạo)</a:t>
            </a:r>
            <a:endParaRPr lang="en-US" sz="2400" dirty="0">
              <a:solidFill>
                <a:prstClr val="black"/>
              </a:solidFill>
              <a:latin typeface="Times New Roman" pitchFamily="18" charset="0"/>
            </a:endParaRPr>
          </a:p>
        </p:txBody>
      </p:sp>
      <p:pic>
        <p:nvPicPr>
          <p:cNvPr id="9" name="Picture 7" descr="0830js5b15daddi012pz8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6385" y="-59813"/>
            <a:ext cx="1087615" cy="24220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9" name="Group 12"/>
          <p:cNvGrpSpPr>
            <a:grpSpLocks/>
          </p:cNvGrpSpPr>
          <p:nvPr/>
        </p:nvGrpSpPr>
        <p:grpSpPr bwMode="auto">
          <a:xfrm>
            <a:off x="3426675" y="5060557"/>
            <a:ext cx="1526325" cy="151956"/>
            <a:chOff x="1296" y="2664"/>
            <a:chExt cx="1632" cy="48"/>
          </a:xfrm>
        </p:grpSpPr>
        <p:sp>
          <p:nvSpPr>
            <p:cNvPr id="30" name="Line 13"/>
            <p:cNvSpPr>
              <a:spLocks noChangeShapeType="1"/>
            </p:cNvSpPr>
            <p:nvPr/>
          </p:nvSpPr>
          <p:spPr bwMode="auto">
            <a:xfrm>
              <a:off x="1296" y="2688"/>
              <a:ext cx="1632" cy="0"/>
            </a:xfrm>
            <a:prstGeom prst="lin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headEnd/>
              <a:tailE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2400" kern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2" name="Line 14"/>
            <p:cNvSpPr>
              <a:spLocks noChangeShapeType="1"/>
            </p:cNvSpPr>
            <p:nvPr/>
          </p:nvSpPr>
          <p:spPr bwMode="auto">
            <a:xfrm>
              <a:off x="1296" y="2664"/>
              <a:ext cx="0" cy="48"/>
            </a:xfrm>
            <a:prstGeom prst="lin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headEnd/>
              <a:tailE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2400" kern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3" name="Line 15"/>
            <p:cNvSpPr>
              <a:spLocks noChangeShapeType="1"/>
            </p:cNvSpPr>
            <p:nvPr/>
          </p:nvSpPr>
          <p:spPr bwMode="auto">
            <a:xfrm>
              <a:off x="2928" y="2664"/>
              <a:ext cx="0" cy="48"/>
            </a:xfrm>
            <a:prstGeom prst="lin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headEnd/>
              <a:tailE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2400" kern="0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3426675" y="4433258"/>
            <a:ext cx="2250224" cy="220546"/>
            <a:chOff x="1739900" y="4310743"/>
            <a:chExt cx="3571875" cy="160225"/>
          </a:xfrm>
        </p:grpSpPr>
        <p:grpSp>
          <p:nvGrpSpPr>
            <p:cNvPr id="37" name="Group 5"/>
            <p:cNvGrpSpPr>
              <a:grpSpLocks/>
            </p:cNvGrpSpPr>
            <p:nvPr/>
          </p:nvGrpSpPr>
          <p:grpSpPr bwMode="auto">
            <a:xfrm>
              <a:off x="2667000" y="4343400"/>
              <a:ext cx="2644775" cy="76200"/>
              <a:chOff x="1886" y="2664"/>
              <a:chExt cx="1666" cy="48"/>
            </a:xfrm>
          </p:grpSpPr>
          <p:sp>
            <p:nvSpPr>
              <p:cNvPr id="43" name="Line 6"/>
              <p:cNvSpPr>
                <a:spLocks noChangeShapeType="1"/>
              </p:cNvSpPr>
              <p:nvPr/>
            </p:nvSpPr>
            <p:spPr bwMode="auto">
              <a:xfrm>
                <a:off x="1886" y="2685"/>
                <a:ext cx="1658" cy="3"/>
              </a:xfrm>
              <a:prstGeom prst="line">
                <a:avLst/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headEnd/>
                <a:tailE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en-US" sz="2400" kern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44" name="Line 7"/>
              <p:cNvSpPr>
                <a:spLocks noChangeShapeType="1"/>
              </p:cNvSpPr>
              <p:nvPr/>
            </p:nvSpPr>
            <p:spPr bwMode="auto">
              <a:xfrm>
                <a:off x="3552" y="2664"/>
                <a:ext cx="0" cy="48"/>
              </a:xfrm>
              <a:prstGeom prst="line">
                <a:avLst/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headEnd/>
                <a:tailE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en-US" sz="2400" kern="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38" name="Group 37"/>
            <p:cNvGrpSpPr/>
            <p:nvPr/>
          </p:nvGrpSpPr>
          <p:grpSpPr>
            <a:xfrm>
              <a:off x="1739900" y="4310743"/>
              <a:ext cx="2422799" cy="160225"/>
              <a:chOff x="1739900" y="4310743"/>
              <a:chExt cx="2422799" cy="160225"/>
            </a:xfrm>
          </p:grpSpPr>
          <p:grpSp>
            <p:nvGrpSpPr>
              <p:cNvPr id="39" name="Group 38"/>
              <p:cNvGrpSpPr/>
              <p:nvPr/>
            </p:nvGrpSpPr>
            <p:grpSpPr>
              <a:xfrm>
                <a:off x="1739900" y="4310743"/>
                <a:ext cx="2422799" cy="136753"/>
                <a:chOff x="1739900" y="4310743"/>
                <a:chExt cx="2422799" cy="136753"/>
              </a:xfrm>
            </p:grpSpPr>
            <p:sp>
              <p:nvSpPr>
                <p:cNvPr id="41" name="Line 9"/>
                <p:cNvSpPr>
                  <a:spLocks noChangeShapeType="1"/>
                </p:cNvSpPr>
                <p:nvPr/>
              </p:nvSpPr>
              <p:spPr bwMode="auto">
                <a:xfrm>
                  <a:off x="1739900" y="4371975"/>
                  <a:ext cx="927100" cy="4762"/>
                </a:xfrm>
                <a:prstGeom prst="line">
                  <a:avLst/>
                </a:prstGeom>
                <a:noFill/>
                <a:ln w="25400" cap="flat" cmpd="sng" algn="ctr">
                  <a:solidFill>
                    <a:srgbClr val="000000"/>
                  </a:solidFill>
                  <a:prstDash val="solid"/>
                  <a:headEnd/>
                  <a:tailEnd/>
                </a:ln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en-US" sz="2400" kern="0">
                    <a:solidFill>
                      <a:srgbClr val="000000"/>
                    </a:solidFill>
                    <a:latin typeface="Arial"/>
                  </a:endParaRPr>
                </a:p>
              </p:txBody>
            </p:sp>
            <p:cxnSp>
              <p:nvCxnSpPr>
                <p:cNvPr id="42" name="Straight Connector 41"/>
                <p:cNvCxnSpPr/>
                <p:nvPr/>
              </p:nvCxnSpPr>
              <p:spPr>
                <a:xfrm>
                  <a:off x="4162699" y="4310743"/>
                  <a:ext cx="0" cy="136753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0" name="Straight Connector 39"/>
              <p:cNvCxnSpPr/>
              <p:nvPr/>
            </p:nvCxnSpPr>
            <p:spPr>
              <a:xfrm>
                <a:off x="1739900" y="4334215"/>
                <a:ext cx="0" cy="136753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5" name="AutoShape 18"/>
          <p:cNvSpPr>
            <a:spLocks/>
          </p:cNvSpPr>
          <p:nvPr/>
        </p:nvSpPr>
        <p:spPr bwMode="auto">
          <a:xfrm rot="16200000">
            <a:off x="4116826" y="4532276"/>
            <a:ext cx="161582" cy="1510771"/>
          </a:xfrm>
          <a:prstGeom prst="leftBrace">
            <a:avLst>
              <a:gd name="adj1" fmla="val 140079"/>
              <a:gd name="adj2" fmla="val 50000"/>
            </a:avLst>
          </a:prstGeom>
          <a:noFill/>
          <a:ln w="19050" cap="rnd">
            <a:solidFill>
              <a:srgbClr val="0000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>
              <a:defRPr/>
            </a:pPr>
            <a:endParaRPr lang="vi-VN" sz="2400" kern="0" smtClean="0">
              <a:solidFill>
                <a:sysClr val="windowText" lastClr="000000"/>
              </a:solidFill>
            </a:endParaRPr>
          </a:p>
        </p:txBody>
      </p:sp>
      <p:sp>
        <p:nvSpPr>
          <p:cNvPr id="46" name="AutoShape 19"/>
          <p:cNvSpPr>
            <a:spLocks/>
          </p:cNvSpPr>
          <p:nvPr/>
        </p:nvSpPr>
        <p:spPr bwMode="auto">
          <a:xfrm rot="5400000" flipV="1">
            <a:off x="4406122" y="3296039"/>
            <a:ext cx="235867" cy="2163655"/>
          </a:xfrm>
          <a:prstGeom prst="leftBrace">
            <a:avLst>
              <a:gd name="adj1" fmla="val 193062"/>
              <a:gd name="adj2" fmla="val 49491"/>
            </a:avLst>
          </a:prstGeom>
          <a:noFill/>
          <a:ln w="19050" cap="rnd">
            <a:solidFill>
              <a:srgbClr val="0000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>
              <a:defRPr/>
            </a:pPr>
            <a:endParaRPr lang="vi-VN" kern="0" smtClean="0">
              <a:solidFill>
                <a:sysClr val="windowText" lastClr="000000"/>
              </a:solidFill>
            </a:endParaRPr>
          </a:p>
        </p:txBody>
      </p:sp>
      <p:sp>
        <p:nvSpPr>
          <p:cNvPr id="47" name="AutoShape 21"/>
          <p:cNvSpPr>
            <a:spLocks/>
          </p:cNvSpPr>
          <p:nvPr/>
        </p:nvSpPr>
        <p:spPr bwMode="auto">
          <a:xfrm rot="16200000">
            <a:off x="5242212" y="4358989"/>
            <a:ext cx="150103" cy="576125"/>
          </a:xfrm>
          <a:prstGeom prst="leftBrace">
            <a:avLst>
              <a:gd name="adj1" fmla="val 105556"/>
              <a:gd name="adj2" fmla="val 50000"/>
            </a:avLst>
          </a:prstGeom>
          <a:noFill/>
          <a:ln w="19050" cap="rnd">
            <a:solidFill>
              <a:srgbClr val="0000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>
              <a:defRPr/>
            </a:pPr>
            <a:endParaRPr lang="vi-VN" sz="2400" kern="0" smtClean="0">
              <a:solidFill>
                <a:sysClr val="windowText" lastClr="000000"/>
              </a:solidFill>
            </a:endParaRPr>
          </a:p>
        </p:txBody>
      </p:sp>
      <p:sp>
        <p:nvSpPr>
          <p:cNvPr id="48" name="Text Box 23"/>
          <p:cNvSpPr txBox="1">
            <a:spLocks noChangeArrowheads="1"/>
          </p:cNvSpPr>
          <p:nvPr/>
        </p:nvSpPr>
        <p:spPr bwMode="auto">
          <a:xfrm>
            <a:off x="4751998" y="4750848"/>
            <a:ext cx="22584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2400" kern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6 học sinh</a:t>
            </a:r>
          </a:p>
        </p:txBody>
      </p:sp>
      <p:sp>
        <p:nvSpPr>
          <p:cNvPr id="49" name="AutoShape 22"/>
          <p:cNvSpPr>
            <a:spLocks/>
          </p:cNvSpPr>
          <p:nvPr/>
        </p:nvSpPr>
        <p:spPr bwMode="auto">
          <a:xfrm rot="10800000">
            <a:off x="6134100" y="4419600"/>
            <a:ext cx="266700" cy="1387949"/>
          </a:xfrm>
          <a:prstGeom prst="leftBrace">
            <a:avLst>
              <a:gd name="adj1" fmla="val 38095"/>
              <a:gd name="adj2" fmla="val 50000"/>
            </a:avLst>
          </a:prstGeom>
          <a:noFill/>
          <a:ln w="19050" cap="rnd">
            <a:solidFill>
              <a:srgbClr val="0000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wrap="none" anchor="ctr"/>
          <a:lstStyle/>
          <a:p>
            <a:pPr>
              <a:defRPr/>
            </a:pPr>
            <a:endParaRPr lang="vi-VN" sz="2400" kern="0" smtClean="0">
              <a:solidFill>
                <a:sysClr val="windowText" lastClr="000000"/>
              </a:solidFill>
            </a:endParaRPr>
          </a:p>
        </p:txBody>
      </p:sp>
      <p:sp>
        <p:nvSpPr>
          <p:cNvPr id="50" name="Text Box 24"/>
          <p:cNvSpPr txBox="1">
            <a:spLocks noChangeArrowheads="1"/>
          </p:cNvSpPr>
          <p:nvPr/>
        </p:nvSpPr>
        <p:spPr bwMode="auto">
          <a:xfrm>
            <a:off x="6553200" y="4872335"/>
            <a:ext cx="1752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30 học sinh</a:t>
            </a:r>
            <a:endParaRPr lang="en-US" sz="240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Text Box 25"/>
          <p:cNvSpPr txBox="1">
            <a:spLocks noChangeArrowheads="1"/>
          </p:cNvSpPr>
          <p:nvPr/>
        </p:nvSpPr>
        <p:spPr bwMode="auto">
          <a:xfrm>
            <a:off x="4114800" y="3729335"/>
            <a:ext cx="1828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? Học sinh</a:t>
            </a:r>
            <a:endParaRPr lang="en-US" sz="240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Text Box 25"/>
          <p:cNvSpPr txBox="1">
            <a:spLocks noChangeArrowheads="1"/>
          </p:cNvSpPr>
          <p:nvPr/>
        </p:nvSpPr>
        <p:spPr bwMode="auto">
          <a:xfrm>
            <a:off x="3980288" y="5410200"/>
            <a:ext cx="15061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? Học sinh</a:t>
            </a:r>
            <a:endParaRPr lang="en-US" sz="240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Text Box 5"/>
          <p:cNvSpPr txBox="1">
            <a:spLocks noChangeArrowheads="1"/>
          </p:cNvSpPr>
          <p:nvPr/>
        </p:nvSpPr>
        <p:spPr bwMode="auto">
          <a:xfrm>
            <a:off x="1" y="2152471"/>
            <a:ext cx="8839199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smtClean="0">
                <a:solidFill>
                  <a:prstClr val="black"/>
                </a:solidFill>
                <a:latin typeface="Times New Roman" pitchFamily="18" charset="0"/>
              </a:rPr>
              <a:t>Bài 2: </a:t>
            </a:r>
            <a:r>
              <a:rPr lang="en-US" sz="2400" b="0" smtClean="0">
                <a:solidFill>
                  <a:prstClr val="black"/>
                </a:solidFill>
                <a:latin typeface="Times New Roman" pitchFamily="18" charset="0"/>
              </a:rPr>
              <a:t>Có 30 học sinh đang tập bơi, trong đó số em đã biết bơi ít hơn số em chưa biết bơi là 6 em. Hỏi có bao nhiêu em đã biết bơi, bao nhiêu em chưa biết bơi ?</a:t>
            </a:r>
          </a:p>
        </p:txBody>
      </p:sp>
      <p:cxnSp>
        <p:nvCxnSpPr>
          <p:cNvPr id="54" name="Straight Connector 53"/>
          <p:cNvCxnSpPr/>
          <p:nvPr/>
        </p:nvCxnSpPr>
        <p:spPr>
          <a:xfrm>
            <a:off x="1420091" y="2533471"/>
            <a:ext cx="282583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533400" y="2914471"/>
            <a:ext cx="224537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4038600" y="2889124"/>
            <a:ext cx="4800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 Box 35"/>
          <p:cNvSpPr txBox="1">
            <a:spLocks noChangeArrowheads="1"/>
          </p:cNvSpPr>
          <p:nvPr/>
        </p:nvSpPr>
        <p:spPr bwMode="auto">
          <a:xfrm>
            <a:off x="152400" y="3515380"/>
            <a:ext cx="3048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Tóm</a:t>
            </a:r>
            <a:r>
              <a:rPr kumimoji="0" lang="en-US" sz="2800" b="1" i="0" u="none" strike="noStrike" kern="0" cap="none" spc="0" normalizeH="0" noProof="0" smtClean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tắt</a:t>
            </a:r>
            <a:endParaRPr kumimoji="0" lang="en-US" sz="2800" b="1" i="0" u="none" strike="noStrike" kern="0" cap="none" spc="0" normalizeH="0" baseline="0" noProof="0" smtClean="0">
              <a:ln>
                <a:noFill/>
              </a:ln>
              <a:solidFill>
                <a:srgbClr val="FF0066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Text Box 16"/>
          <p:cNvSpPr txBox="1">
            <a:spLocks noChangeArrowheads="1"/>
          </p:cNvSpPr>
          <p:nvPr/>
        </p:nvSpPr>
        <p:spPr bwMode="auto">
          <a:xfrm>
            <a:off x="76200" y="4319721"/>
            <a:ext cx="343411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2400" b="1" kern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Học sinh chưa biết bơi:</a:t>
            </a:r>
          </a:p>
        </p:txBody>
      </p:sp>
      <p:sp>
        <p:nvSpPr>
          <p:cNvPr id="59" name="Text Box 17"/>
          <p:cNvSpPr txBox="1">
            <a:spLocks noChangeArrowheads="1"/>
          </p:cNvSpPr>
          <p:nvPr/>
        </p:nvSpPr>
        <p:spPr bwMode="auto">
          <a:xfrm>
            <a:off x="152400" y="5005521"/>
            <a:ext cx="287237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2400" b="1" kern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Học sinh biết bơi:</a:t>
            </a:r>
          </a:p>
        </p:txBody>
      </p:sp>
      <p:cxnSp>
        <p:nvCxnSpPr>
          <p:cNvPr id="60" name="Straight Connector 59"/>
          <p:cNvCxnSpPr/>
          <p:nvPr/>
        </p:nvCxnSpPr>
        <p:spPr>
          <a:xfrm flipV="1">
            <a:off x="6080758" y="2533471"/>
            <a:ext cx="2519434" cy="363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6836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6" grpId="0" animBg="1"/>
      <p:bldP spid="47" grpId="0" animBg="1"/>
      <p:bldP spid="48" grpId="0"/>
      <p:bldP spid="49" grpId="0" animBg="1"/>
      <p:bldP spid="50" grpId="0"/>
      <p:bldP spid="51" grpId="0"/>
      <p:bldP spid="52" grpId="0"/>
      <p:bldP spid="57" grpId="0"/>
      <p:bldP spid="58" grpId="0"/>
      <p:bldP spid="5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4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0" y="-3875"/>
            <a:ext cx="9144000" cy="523220"/>
          </a:xfrm>
          <a:prstGeom prst="rect">
            <a:avLst/>
          </a:prstGeom>
          <a:solidFill>
            <a:srgbClr val="3333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Thứ</a:t>
            </a: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ba </a:t>
            </a:r>
            <a:r>
              <a:rPr kumimoji="0" lang="en-US" sz="2800" b="1" i="0" u="none" strike="noStrike" kern="0" cap="none" spc="0" normalizeH="0" baseline="0" noProof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ngày</a:t>
            </a: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10 </a:t>
            </a:r>
            <a:r>
              <a:rPr kumimoji="0" lang="en-US" sz="2800" b="1" i="0" u="none" strike="noStrike" kern="0" cap="none" spc="0" normalizeH="0" baseline="0" noProof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tháng</a:t>
            </a: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10 </a:t>
            </a:r>
            <a:r>
              <a:rPr kumimoji="0" lang="en-US" sz="2800" b="1" i="0" u="none" strike="noStrike" kern="0" cap="none" spc="0" normalizeH="0" baseline="0" noProof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năm</a:t>
            </a: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2017</a:t>
            </a: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2819400" y="381000"/>
            <a:ext cx="3352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u="sng" dirty="0" err="1">
                <a:solidFill>
                  <a:prstClr val="black"/>
                </a:solidFill>
                <a:latin typeface="Times New Roman" pitchFamily="18" charset="0"/>
              </a:rPr>
              <a:t>Toán</a:t>
            </a:r>
            <a:endParaRPr lang="en-US" sz="2800" u="sng" dirty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914400" y="906803"/>
            <a:ext cx="7162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</a:rPr>
              <a:t>Tìm hai số khi biết tổng và hiệu của hai số đó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791691" y="1214735"/>
            <a:ext cx="3352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prstClr val="black"/>
                </a:solidFill>
                <a:latin typeface="Times New Roman" pitchFamily="18" charset="0"/>
              </a:rPr>
              <a:t>(Phụ đạo)</a:t>
            </a:r>
            <a:endParaRPr lang="en-US" sz="2400" dirty="0">
              <a:solidFill>
                <a:prstClr val="black"/>
              </a:solidFill>
              <a:latin typeface="Times New Roman" pitchFamily="18" charset="0"/>
            </a:endParaRPr>
          </a:p>
        </p:txBody>
      </p:sp>
      <p:pic>
        <p:nvPicPr>
          <p:cNvPr id="9" name="Picture 7" descr="0830js5b15daddi012pz8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6385" y="-59813"/>
            <a:ext cx="1087615" cy="24220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9" name="Group 12"/>
          <p:cNvGrpSpPr>
            <a:grpSpLocks/>
          </p:cNvGrpSpPr>
          <p:nvPr/>
        </p:nvGrpSpPr>
        <p:grpSpPr bwMode="auto">
          <a:xfrm>
            <a:off x="1936204" y="4965639"/>
            <a:ext cx="836033" cy="188903"/>
            <a:chOff x="1296" y="2664"/>
            <a:chExt cx="1632" cy="48"/>
          </a:xfrm>
        </p:grpSpPr>
        <p:sp>
          <p:nvSpPr>
            <p:cNvPr id="30" name="Line 13"/>
            <p:cNvSpPr>
              <a:spLocks noChangeShapeType="1"/>
            </p:cNvSpPr>
            <p:nvPr/>
          </p:nvSpPr>
          <p:spPr bwMode="auto">
            <a:xfrm>
              <a:off x="1296" y="2688"/>
              <a:ext cx="1632" cy="0"/>
            </a:xfrm>
            <a:prstGeom prst="lin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headEnd/>
              <a:tailE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2400" kern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2" name="Line 14"/>
            <p:cNvSpPr>
              <a:spLocks noChangeShapeType="1"/>
            </p:cNvSpPr>
            <p:nvPr/>
          </p:nvSpPr>
          <p:spPr bwMode="auto">
            <a:xfrm>
              <a:off x="1296" y="2664"/>
              <a:ext cx="0" cy="48"/>
            </a:xfrm>
            <a:prstGeom prst="lin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headEnd/>
              <a:tailE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2400" kern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3" name="Line 15"/>
            <p:cNvSpPr>
              <a:spLocks noChangeShapeType="1"/>
            </p:cNvSpPr>
            <p:nvPr/>
          </p:nvSpPr>
          <p:spPr bwMode="auto">
            <a:xfrm>
              <a:off x="2928" y="2664"/>
              <a:ext cx="0" cy="48"/>
            </a:xfrm>
            <a:prstGeom prst="lin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headEnd/>
              <a:tailE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2400" kern="0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1884786" y="4299368"/>
            <a:ext cx="1413140" cy="199749"/>
            <a:chOff x="1739900" y="4320948"/>
            <a:chExt cx="3571875" cy="150020"/>
          </a:xfrm>
        </p:grpSpPr>
        <p:grpSp>
          <p:nvGrpSpPr>
            <p:cNvPr id="37" name="Group 5"/>
            <p:cNvGrpSpPr>
              <a:grpSpLocks/>
            </p:cNvGrpSpPr>
            <p:nvPr/>
          </p:nvGrpSpPr>
          <p:grpSpPr bwMode="auto">
            <a:xfrm>
              <a:off x="2667000" y="4343400"/>
              <a:ext cx="2644775" cy="76200"/>
              <a:chOff x="1886" y="2664"/>
              <a:chExt cx="1666" cy="48"/>
            </a:xfrm>
          </p:grpSpPr>
          <p:sp>
            <p:nvSpPr>
              <p:cNvPr id="43" name="Line 6"/>
              <p:cNvSpPr>
                <a:spLocks noChangeShapeType="1"/>
              </p:cNvSpPr>
              <p:nvPr/>
            </p:nvSpPr>
            <p:spPr bwMode="auto">
              <a:xfrm>
                <a:off x="1886" y="2685"/>
                <a:ext cx="1658" cy="3"/>
              </a:xfrm>
              <a:prstGeom prst="line">
                <a:avLst/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headEnd/>
                <a:tailE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en-US" sz="2400" kern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44" name="Line 7"/>
              <p:cNvSpPr>
                <a:spLocks noChangeShapeType="1"/>
              </p:cNvSpPr>
              <p:nvPr/>
            </p:nvSpPr>
            <p:spPr bwMode="auto">
              <a:xfrm>
                <a:off x="3552" y="2664"/>
                <a:ext cx="0" cy="48"/>
              </a:xfrm>
              <a:prstGeom prst="line">
                <a:avLst/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headEnd/>
                <a:tailE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en-US" sz="2400" kern="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38" name="Group 37"/>
            <p:cNvGrpSpPr/>
            <p:nvPr/>
          </p:nvGrpSpPr>
          <p:grpSpPr>
            <a:xfrm>
              <a:off x="1739900" y="4320948"/>
              <a:ext cx="2362346" cy="150020"/>
              <a:chOff x="1739900" y="4320948"/>
              <a:chExt cx="2362346" cy="150020"/>
            </a:xfrm>
          </p:grpSpPr>
          <p:grpSp>
            <p:nvGrpSpPr>
              <p:cNvPr id="39" name="Group 38"/>
              <p:cNvGrpSpPr/>
              <p:nvPr/>
            </p:nvGrpSpPr>
            <p:grpSpPr>
              <a:xfrm>
                <a:off x="1739900" y="4320948"/>
                <a:ext cx="2362346" cy="136753"/>
                <a:chOff x="1739900" y="4320948"/>
                <a:chExt cx="2362346" cy="136753"/>
              </a:xfrm>
            </p:grpSpPr>
            <p:sp>
              <p:nvSpPr>
                <p:cNvPr id="41" name="Line 9"/>
                <p:cNvSpPr>
                  <a:spLocks noChangeShapeType="1"/>
                </p:cNvSpPr>
                <p:nvPr/>
              </p:nvSpPr>
              <p:spPr bwMode="auto">
                <a:xfrm>
                  <a:off x="1739900" y="4371975"/>
                  <a:ext cx="927100" cy="4762"/>
                </a:xfrm>
                <a:prstGeom prst="line">
                  <a:avLst/>
                </a:prstGeom>
                <a:noFill/>
                <a:ln w="25400" cap="flat" cmpd="sng" algn="ctr">
                  <a:solidFill>
                    <a:srgbClr val="000000"/>
                  </a:solidFill>
                  <a:prstDash val="solid"/>
                  <a:headEnd/>
                  <a:tailEnd/>
                </a:ln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en-US" sz="2400" kern="0">
                    <a:solidFill>
                      <a:srgbClr val="000000"/>
                    </a:solidFill>
                    <a:latin typeface="Arial"/>
                  </a:endParaRPr>
                </a:p>
              </p:txBody>
            </p:sp>
            <p:cxnSp>
              <p:nvCxnSpPr>
                <p:cNvPr id="42" name="Straight Connector 41"/>
                <p:cNvCxnSpPr/>
                <p:nvPr/>
              </p:nvCxnSpPr>
              <p:spPr>
                <a:xfrm>
                  <a:off x="4102246" y="4320948"/>
                  <a:ext cx="0" cy="136753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0" name="Straight Connector 39"/>
              <p:cNvCxnSpPr/>
              <p:nvPr/>
            </p:nvCxnSpPr>
            <p:spPr>
              <a:xfrm>
                <a:off x="1739900" y="4334215"/>
                <a:ext cx="0" cy="136753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5" name="AutoShape 18"/>
          <p:cNvSpPr>
            <a:spLocks/>
          </p:cNvSpPr>
          <p:nvPr/>
        </p:nvSpPr>
        <p:spPr bwMode="auto">
          <a:xfrm rot="16200000">
            <a:off x="2249641" y="4709635"/>
            <a:ext cx="173295" cy="871896"/>
          </a:xfrm>
          <a:prstGeom prst="leftBrace">
            <a:avLst>
              <a:gd name="adj1" fmla="val 140079"/>
              <a:gd name="adj2" fmla="val 50000"/>
            </a:avLst>
          </a:prstGeom>
          <a:noFill/>
          <a:ln w="19050" cap="rnd">
            <a:solidFill>
              <a:srgbClr val="0000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>
              <a:defRPr/>
            </a:pPr>
            <a:endParaRPr lang="vi-VN" sz="2400" kern="0" smtClean="0">
              <a:solidFill>
                <a:sysClr val="windowText" lastClr="000000"/>
              </a:solidFill>
            </a:endParaRPr>
          </a:p>
        </p:txBody>
      </p:sp>
      <p:sp>
        <p:nvSpPr>
          <p:cNvPr id="46" name="AutoShape 19"/>
          <p:cNvSpPr>
            <a:spLocks/>
          </p:cNvSpPr>
          <p:nvPr/>
        </p:nvSpPr>
        <p:spPr bwMode="auto">
          <a:xfrm rot="5400000" flipV="1">
            <a:off x="2405121" y="3474504"/>
            <a:ext cx="331511" cy="1454099"/>
          </a:xfrm>
          <a:prstGeom prst="leftBrace">
            <a:avLst>
              <a:gd name="adj1" fmla="val 193062"/>
              <a:gd name="adj2" fmla="val 49491"/>
            </a:avLst>
          </a:prstGeom>
          <a:noFill/>
          <a:ln w="19050" cap="rnd">
            <a:solidFill>
              <a:srgbClr val="0000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>
              <a:defRPr/>
            </a:pPr>
            <a:endParaRPr lang="vi-VN" kern="0" smtClean="0">
              <a:solidFill>
                <a:sysClr val="windowText" lastClr="000000"/>
              </a:solidFill>
            </a:endParaRPr>
          </a:p>
        </p:txBody>
      </p:sp>
      <p:sp>
        <p:nvSpPr>
          <p:cNvPr id="47" name="AutoShape 21"/>
          <p:cNvSpPr>
            <a:spLocks/>
          </p:cNvSpPr>
          <p:nvPr/>
        </p:nvSpPr>
        <p:spPr bwMode="auto">
          <a:xfrm rot="16200000">
            <a:off x="2948792" y="4247510"/>
            <a:ext cx="75055" cy="428161"/>
          </a:xfrm>
          <a:prstGeom prst="leftBrace">
            <a:avLst>
              <a:gd name="adj1" fmla="val 105556"/>
              <a:gd name="adj2" fmla="val 50000"/>
            </a:avLst>
          </a:prstGeom>
          <a:noFill/>
          <a:ln w="19050" cap="rnd">
            <a:solidFill>
              <a:srgbClr val="0000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>
              <a:defRPr/>
            </a:pPr>
            <a:endParaRPr lang="vi-VN" sz="2400" kern="0" smtClean="0">
              <a:solidFill>
                <a:sysClr val="windowText" lastClr="000000"/>
              </a:solidFill>
            </a:endParaRPr>
          </a:p>
        </p:txBody>
      </p:sp>
      <p:sp>
        <p:nvSpPr>
          <p:cNvPr id="48" name="Text Box 23"/>
          <p:cNvSpPr txBox="1">
            <a:spLocks noChangeArrowheads="1"/>
          </p:cNvSpPr>
          <p:nvPr/>
        </p:nvSpPr>
        <p:spPr bwMode="auto">
          <a:xfrm>
            <a:off x="2286000" y="4495800"/>
            <a:ext cx="22584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2000" kern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6 học sinh</a:t>
            </a:r>
          </a:p>
        </p:txBody>
      </p:sp>
      <p:sp>
        <p:nvSpPr>
          <p:cNvPr id="49" name="AutoShape 22"/>
          <p:cNvSpPr>
            <a:spLocks/>
          </p:cNvSpPr>
          <p:nvPr/>
        </p:nvSpPr>
        <p:spPr bwMode="auto">
          <a:xfrm rot="10800000">
            <a:off x="3415201" y="4263271"/>
            <a:ext cx="266700" cy="1387949"/>
          </a:xfrm>
          <a:prstGeom prst="leftBrace">
            <a:avLst>
              <a:gd name="adj1" fmla="val 38095"/>
              <a:gd name="adj2" fmla="val 50000"/>
            </a:avLst>
          </a:prstGeom>
          <a:noFill/>
          <a:ln w="19050" cap="rnd">
            <a:solidFill>
              <a:srgbClr val="0000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wrap="none" anchor="ctr"/>
          <a:lstStyle/>
          <a:p>
            <a:pPr>
              <a:defRPr/>
            </a:pPr>
            <a:endParaRPr lang="vi-VN" sz="2400" kern="0" smtClean="0">
              <a:solidFill>
                <a:sysClr val="windowText" lastClr="000000"/>
              </a:solidFill>
            </a:endParaRPr>
          </a:p>
        </p:txBody>
      </p:sp>
      <p:sp>
        <p:nvSpPr>
          <p:cNvPr id="50" name="Text Box 24"/>
          <p:cNvSpPr txBox="1">
            <a:spLocks noChangeArrowheads="1"/>
          </p:cNvSpPr>
          <p:nvPr/>
        </p:nvSpPr>
        <p:spPr bwMode="auto">
          <a:xfrm>
            <a:off x="3791439" y="4617612"/>
            <a:ext cx="158447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30 học sinh</a:t>
            </a:r>
            <a:endParaRPr lang="en-US" sz="200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Text Box 25"/>
          <p:cNvSpPr txBox="1">
            <a:spLocks noChangeArrowheads="1"/>
          </p:cNvSpPr>
          <p:nvPr/>
        </p:nvSpPr>
        <p:spPr bwMode="auto">
          <a:xfrm>
            <a:off x="2057400" y="3581400"/>
            <a:ext cx="18288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? Học sinh</a:t>
            </a:r>
            <a:endParaRPr lang="en-US" sz="200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Text Box 25"/>
          <p:cNvSpPr txBox="1">
            <a:spLocks noChangeArrowheads="1"/>
          </p:cNvSpPr>
          <p:nvPr/>
        </p:nvSpPr>
        <p:spPr bwMode="auto">
          <a:xfrm>
            <a:off x="2227688" y="5334000"/>
            <a:ext cx="150611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? Học sinh</a:t>
            </a:r>
            <a:endParaRPr lang="en-US" sz="200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Text Box 5"/>
          <p:cNvSpPr txBox="1">
            <a:spLocks noChangeArrowheads="1"/>
          </p:cNvSpPr>
          <p:nvPr/>
        </p:nvSpPr>
        <p:spPr bwMode="auto">
          <a:xfrm>
            <a:off x="1" y="2152471"/>
            <a:ext cx="8839199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smtClean="0">
                <a:solidFill>
                  <a:prstClr val="black"/>
                </a:solidFill>
                <a:latin typeface="Times New Roman" pitchFamily="18" charset="0"/>
              </a:rPr>
              <a:t>Bài 2: </a:t>
            </a:r>
            <a:r>
              <a:rPr lang="en-US" sz="2400" b="0" smtClean="0">
                <a:solidFill>
                  <a:prstClr val="black"/>
                </a:solidFill>
                <a:latin typeface="Times New Roman" pitchFamily="18" charset="0"/>
              </a:rPr>
              <a:t>Có 30 học sinh đang tập bơi, trong đó số em đã biết bơi ít hơn số em chưa biết bơi là 6 em. Hỏi có bao nhiêu em đã biết bơi, bao nhiêu em chưa biết bơi ?</a:t>
            </a:r>
          </a:p>
        </p:txBody>
      </p:sp>
      <p:cxnSp>
        <p:nvCxnSpPr>
          <p:cNvPr id="54" name="Straight Connector 53"/>
          <p:cNvCxnSpPr/>
          <p:nvPr/>
        </p:nvCxnSpPr>
        <p:spPr>
          <a:xfrm>
            <a:off x="1420091" y="2533471"/>
            <a:ext cx="2371349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533400" y="2914471"/>
            <a:ext cx="224537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4038600" y="2889124"/>
            <a:ext cx="4800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 Box 35"/>
          <p:cNvSpPr txBox="1">
            <a:spLocks noChangeArrowheads="1"/>
          </p:cNvSpPr>
          <p:nvPr/>
        </p:nvSpPr>
        <p:spPr bwMode="auto">
          <a:xfrm>
            <a:off x="152400" y="3515380"/>
            <a:ext cx="3048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2000" b="1" kern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Tóm tắt</a:t>
            </a:r>
          </a:p>
        </p:txBody>
      </p:sp>
      <p:sp>
        <p:nvSpPr>
          <p:cNvPr id="58" name="Text Box 16"/>
          <p:cNvSpPr txBox="1">
            <a:spLocks noChangeArrowheads="1"/>
          </p:cNvSpPr>
          <p:nvPr/>
        </p:nvSpPr>
        <p:spPr bwMode="auto">
          <a:xfrm>
            <a:off x="76201" y="4114800"/>
            <a:ext cx="173332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2000" b="1" kern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Học sinh chưa biết bơi:</a:t>
            </a:r>
          </a:p>
        </p:txBody>
      </p:sp>
      <p:sp>
        <p:nvSpPr>
          <p:cNvPr id="59" name="Text Box 17"/>
          <p:cNvSpPr txBox="1">
            <a:spLocks noChangeArrowheads="1"/>
          </p:cNvSpPr>
          <p:nvPr/>
        </p:nvSpPr>
        <p:spPr bwMode="auto">
          <a:xfrm>
            <a:off x="152401" y="4800600"/>
            <a:ext cx="144979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2000" b="1" kern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Học sinh biết bơi:</a:t>
            </a:r>
          </a:p>
        </p:txBody>
      </p:sp>
      <p:cxnSp>
        <p:nvCxnSpPr>
          <p:cNvPr id="60" name="Straight Connector 59"/>
          <p:cNvCxnSpPr/>
          <p:nvPr/>
        </p:nvCxnSpPr>
        <p:spPr>
          <a:xfrm flipV="1">
            <a:off x="6080758" y="2533471"/>
            <a:ext cx="2519434" cy="363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 Box 5"/>
          <p:cNvSpPr txBox="1">
            <a:spLocks noChangeArrowheads="1"/>
          </p:cNvSpPr>
          <p:nvPr/>
        </p:nvSpPr>
        <p:spPr bwMode="auto">
          <a:xfrm>
            <a:off x="6019800" y="3272135"/>
            <a:ext cx="7620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smtClean="0">
                <a:solidFill>
                  <a:prstClr val="black"/>
                </a:solidFill>
                <a:latin typeface="Times New Roman" pitchFamily="18" charset="0"/>
              </a:rPr>
              <a:t>Bài giải</a:t>
            </a:r>
            <a:endParaRPr lang="en-US" sz="2400" b="0" smtClean="0">
              <a:solidFill>
                <a:prstClr val="black"/>
              </a:solidFill>
              <a:latin typeface="Times New Roman" pitchFamily="18" charset="0"/>
            </a:endParaRPr>
          </a:p>
        </p:txBody>
      </p:sp>
      <p:cxnSp>
        <p:nvCxnSpPr>
          <p:cNvPr id="62" name="Straight Connector 61"/>
          <p:cNvCxnSpPr/>
          <p:nvPr/>
        </p:nvCxnSpPr>
        <p:spPr>
          <a:xfrm>
            <a:off x="6096000" y="3653135"/>
            <a:ext cx="990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3" name="Group 62"/>
          <p:cNvGrpSpPr/>
          <p:nvPr/>
        </p:nvGrpSpPr>
        <p:grpSpPr>
          <a:xfrm>
            <a:off x="3964548" y="3655790"/>
            <a:ext cx="1238251" cy="2997506"/>
            <a:chOff x="152400" y="3703629"/>
            <a:chExt cx="1600200" cy="3078171"/>
          </a:xfrm>
        </p:grpSpPr>
        <p:cxnSp>
          <p:nvCxnSpPr>
            <p:cNvPr id="64" name="Straight Connector 63"/>
            <p:cNvCxnSpPr/>
            <p:nvPr/>
          </p:nvCxnSpPr>
          <p:spPr>
            <a:xfrm>
              <a:off x="152400" y="3703629"/>
              <a:ext cx="16002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>
              <a:off x="1752600" y="3703629"/>
              <a:ext cx="0" cy="30781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66699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666</TotalTime>
  <Words>1170</Words>
  <Application>Microsoft Office PowerPoint</Application>
  <PresentationFormat>On-screen Show (4:3)</PresentationFormat>
  <Paragraphs>170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PowerPoint Presentation</vt:lpstr>
      <vt:lpstr>Thứ ba ngày 10 tháng 10 năm 2017</vt:lpstr>
      <vt:lpstr>Thứ ba ngày 10 tháng 10 năm 2017</vt:lpstr>
      <vt:lpstr>Thứ ba ngày 10 tháng 10 năm 2017</vt:lpstr>
      <vt:lpstr>Thứ ba ngày 10 tháng 10 năm 2017</vt:lpstr>
      <vt:lpstr>Thứ ba ngày 10 tháng 10 năm 2017</vt:lpstr>
      <vt:lpstr>Thứ ba ngày 10 tháng 10 năm 2017</vt:lpstr>
      <vt:lpstr>Thứ ba ngày 10 tháng 10 năm 2017</vt:lpstr>
      <vt:lpstr>Thứ ba ngày 10 tháng 10 năm 2017</vt:lpstr>
      <vt:lpstr>Thứ ba ngày 10 tháng 10 năm 2017</vt:lpstr>
      <vt:lpstr>Thứ ba ngày 10 tháng 10 năm 2017</vt:lpstr>
      <vt:lpstr>Thứ ba ngày 10 tháng 10 năm 2017</vt:lpstr>
      <vt:lpstr>Thứ ba ngày 10 tháng 10 năm 2017</vt:lpstr>
      <vt:lpstr>Thứ ba ngày 10 tháng 10 năm 2017</vt:lpstr>
      <vt:lpstr>Thứ ba ngày 10 tháng 10 năm 2017</vt:lpstr>
      <vt:lpstr>Thứ năm ngày 25 tháng 9 năm 2014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68</cp:revision>
  <dcterms:created xsi:type="dcterms:W3CDTF">2014-09-23T00:02:12Z</dcterms:created>
  <dcterms:modified xsi:type="dcterms:W3CDTF">2017-10-31T01:27:50Z</dcterms:modified>
</cp:coreProperties>
</file>