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88" r:id="rId2"/>
    <p:sldId id="291" r:id="rId3"/>
    <p:sldId id="312" r:id="rId4"/>
    <p:sldId id="313" r:id="rId5"/>
    <p:sldId id="292" r:id="rId6"/>
    <p:sldId id="293" r:id="rId7"/>
    <p:sldId id="314" r:id="rId8"/>
    <p:sldId id="294" r:id="rId9"/>
    <p:sldId id="305" r:id="rId10"/>
    <p:sldId id="295" r:id="rId11"/>
    <p:sldId id="306" r:id="rId12"/>
    <p:sldId id="296" r:id="rId13"/>
    <p:sldId id="297" r:id="rId14"/>
    <p:sldId id="298" r:id="rId15"/>
    <p:sldId id="299" r:id="rId16"/>
    <p:sldId id="300" r:id="rId17"/>
    <p:sldId id="310" r:id="rId18"/>
    <p:sldId id="309" r:id="rId19"/>
    <p:sldId id="301" r:id="rId20"/>
    <p:sldId id="302" r:id="rId21"/>
    <p:sldId id="303" r:id="rId22"/>
    <p:sldId id="311" r:id="rId2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94660"/>
  </p:normalViewPr>
  <p:slideViewPr>
    <p:cSldViewPr snapToGrid="0">
      <p:cViewPr>
        <p:scale>
          <a:sx n="72" d="100"/>
          <a:sy n="72" d="100"/>
        </p:scale>
        <p:origin x="-968" y="-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65B-4CEB-4A06-A53A-BAA44C18E4F8}" type="datetimeFigureOut">
              <a:rPr lang="vi-VN" smtClean="0"/>
              <a:t>06/10/2021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B4E82-2B03-436E-BC5A-2D514448E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34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2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2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7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7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6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4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6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9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1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9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3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65199" y="2257425"/>
            <a:ext cx="3706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như mới lột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377379" y="3170526"/>
            <a:ext cx="3468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cánh bướm non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48729" y="4093295"/>
            <a:ext cx="32686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nức nở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173037" y="2286000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52611" y="167265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đọc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375297" y="1028104"/>
            <a:ext cx="4500563" cy="5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Dế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Mèn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bênh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kẻ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yếu</a:t>
            </a:r>
            <a:endParaRPr lang="en-US" altLang="en-US" sz="27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en-US" altLang="en-US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Tô</a:t>
            </a:r>
            <a:r>
              <a:rPr lang="en-US" alt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Hoài</a:t>
            </a:r>
            <a:endParaRPr lang="en-US" altLang="en-US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992" y="10238"/>
            <a:ext cx="7130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9" name="Rectangle 8"/>
          <p:cNvSpPr/>
          <p:nvPr/>
        </p:nvSpPr>
        <p:spPr>
          <a:xfrm>
            <a:off x="3240638" y="656569"/>
            <a:ext cx="1431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" y="558800"/>
            <a:ext cx="900112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dirty="0">
                <a:latin typeface="Arial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defTabSz="396875" eaLnBrk="1" hangingPunct="1">
              <a:spcBef>
                <a:spcPts val="0"/>
              </a:spcBef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  <a:p>
            <a:pPr marL="274320" indent="-274320"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100" y="609600"/>
            <a:ext cx="422275" cy="36195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" y="1260477"/>
            <a:ext cx="422275" cy="36195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6837" y="4656139"/>
            <a:ext cx="422275" cy="36195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25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8600" y="5128296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Tx/>
              <a:buSzTx/>
              <a:buNone/>
              <a:defRPr/>
            </a:pP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mèn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trùng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5"/>
          <a:stretch/>
        </p:blipFill>
        <p:spPr bwMode="auto">
          <a:xfrm>
            <a:off x="1418930" y="533400"/>
            <a:ext cx="6353470" cy="444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395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2455" y="4943468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Tx/>
              <a:buNone/>
              <a:defRPr/>
            </a:pP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Cỏ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xước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cỏ có quả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nhọn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bám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quần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533400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09" y="569190"/>
            <a:ext cx="3782291" cy="346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631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2455" y="5257800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Tx/>
              <a:buNone/>
              <a:defRPr/>
            </a:pP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̀ là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trùng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̉ họ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bướm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bụi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rậm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4864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998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56310" y="5413375"/>
            <a:ext cx="837277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Tx/>
              <a:buNone/>
              <a:defRPr/>
            </a:pP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b="1" kern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52400"/>
            <a:ext cx="4376737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803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57200" y="228600"/>
            <a:ext cx="2671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85762" y="1244918"/>
            <a:ext cx="8572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en-US" dirty="0" smtClean="0">
                <a:solidFill>
                  <a:schemeClr val="bg2"/>
                </a:solidFill>
                <a:latin typeface="Arial" charset="0"/>
                <a:sym typeface="Wingdings" pitchFamily="2" charset="2"/>
              </a:rPr>
              <a:t> </a:t>
            </a:r>
            <a:r>
              <a:rPr lang="vi-VN" alt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 có những nhân vật chính nào ?</a:t>
            </a:r>
            <a:endParaRPr lang="en-US" alt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59556" y="1991696"/>
            <a:ext cx="89677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có những nhân vật chính là Dế Mèn, Nhà Trò và bọn nhện.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57744" y="3230917"/>
            <a:ext cx="878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Kẻ yếu được Dế Mèn bênh vực là ai ?</a:t>
            </a:r>
            <a:endParaRPr lang="en-US" altLang="en-US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14325" y="3916140"/>
            <a:ext cx="8715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32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Kẻ yếu được Dế Mèn bênh vực là chị Nhà Trò.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54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57200" y="228600"/>
            <a:ext cx="2671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vi-VN" altLang="en-US" sz="2800" b="1" i="1" dirty="0" smtClean="0">
                <a:latin typeface="Times New Roman" pitchFamily="18" charset="0"/>
                <a:cs typeface="Times New Roman" pitchFamily="18" charset="0"/>
              </a:rPr>
              <a:t>Đọc đoạn 1 :</a:t>
            </a:r>
            <a:endParaRPr lang="en-US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259556" y="1074225"/>
            <a:ext cx="8572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b="1" i="1" dirty="0" smtClean="0">
                <a:solidFill>
                  <a:srgbClr val="FF0000"/>
                </a:solidFill>
                <a:latin typeface="+mj-lt"/>
              </a:rPr>
              <a:t>(?) Dế Mèn nhìn thấy Nhà Trò trong hoàn cảnh như thế nào ?</a:t>
            </a:r>
            <a:endParaRPr lang="en-US" altLang="en-US" sz="3600" b="1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59556" y="2473193"/>
            <a:ext cx="89677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nhìn thấy chị Nhà Trò khi chị đang ngồi gục đầu khóc tỉ tê bên tảng đá cuội.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52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57200" y="228600"/>
            <a:ext cx="2671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11125" y="752475"/>
            <a:ext cx="8572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en-US" sz="2400" dirty="0">
                <a:solidFill>
                  <a:schemeClr val="bg2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1.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76212" y="1371600"/>
            <a:ext cx="89677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Thân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chị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bé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nhỏ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gầy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yếu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người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bự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những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phấn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như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mới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lột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11125" y="3175000"/>
            <a:ext cx="878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2.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hiếp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14313" y="3549650"/>
            <a:ext cx="8715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Trước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đây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mẹ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Trò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có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vay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lương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bọn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Sau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đấy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chưa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trả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được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đã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chết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Trò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ốm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yếu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kiếm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không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đủ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không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trả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được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nợ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Bọn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đã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đánh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Trò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mấy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bận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Lần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này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chúng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chăng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tơ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chặn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đe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dọa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bắt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chị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thịt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5313402"/>
            <a:ext cx="86248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Hoàn</a:t>
            </a:r>
            <a:r>
              <a:rPr lang="en-US" alt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cảnh</a:t>
            </a:r>
            <a:r>
              <a:rPr lang="en-US" altLang="en-US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đáng</a:t>
            </a:r>
            <a:r>
              <a:rPr lang="en-US" altLang="en-US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altLang="en-US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chị</a:t>
            </a:r>
            <a:r>
              <a:rPr lang="en-US" altLang="en-US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altLang="en-US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altLang="en-US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alt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4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79375" y="228600"/>
            <a:ext cx="2671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01613" y="1039812"/>
            <a:ext cx="89423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3.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en-US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01613" y="1676400"/>
            <a:ext cx="89646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Lời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Dế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Mèn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</a:p>
          <a:p>
            <a:pPr eaLnBrk="1" hangingPunct="1"/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đừng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sợ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cùng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tôi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đây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Đứa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cậy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khỏe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hiếp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kẻ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Lời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nói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dứt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khoát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mẽ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khiến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yên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68276" y="3265487"/>
            <a:ext cx="8643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hành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Dế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Mèn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</a:p>
          <a:p>
            <a:pPr eaLnBrk="1" hangingPunct="1"/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xòe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hai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phản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ứng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mẽ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),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dắt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hành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vệ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che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chở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265363" y="288925"/>
            <a:ext cx="69786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Hành</a:t>
            </a:r>
            <a:r>
              <a:rPr lang="en-US" altLang="en-US" sz="2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nghĩa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hiệp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dũng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Dế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Mèn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altLang="en-US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-152400" y="4700587"/>
            <a:ext cx="929322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en-US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4. </a:t>
            </a:r>
            <a:r>
              <a:rPr lang="en-US" altLang="en-US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 một hình ảnh nhân hóa mà em thích. Cho biết vì sao em thích?</a:t>
            </a:r>
          </a:p>
        </p:txBody>
      </p:sp>
    </p:spTree>
    <p:extLst>
      <p:ext uri="{BB962C8B-B14F-4D97-AF65-F5344CB8AC3E}">
        <p14:creationId xmlns:p14="http://schemas.microsoft.com/office/powerpoint/2010/main" val="146422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" y="78581"/>
            <a:ext cx="4888778" cy="654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038725" y="372836"/>
            <a:ext cx="41052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Dế</a:t>
            </a:r>
            <a:r>
              <a:rPr kumimoji="0" lang="en-US" altLang="en-US" sz="3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Mèn</a:t>
            </a:r>
            <a:r>
              <a:rPr kumimoji="0" lang="en-US" altLang="en-US" sz="3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phiêu</a:t>
            </a:r>
            <a:r>
              <a:rPr kumimoji="0" lang="en-US" altLang="en-US" sz="3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lưu</a:t>
            </a:r>
            <a:r>
              <a:rPr kumimoji="0" lang="en-US" altLang="en-US" sz="3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kí</a:t>
            </a:r>
            <a:r>
              <a:rPr kumimoji="0" lang="en-US" altLang="en-US" sz="3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nổi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dành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thiếu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hóm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hỉnh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gợi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khát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vọng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đẽ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78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84462" y="1679575"/>
            <a:ext cx="43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latin typeface="VNI-Times" pitchFamily="2" charset="0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94872" y="2474212"/>
            <a:ext cx="8995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 Qua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94872" y="1971962"/>
            <a:ext cx="902425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800" b="1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altLang="en-US" sz="48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992" y="106950"/>
            <a:ext cx="7130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0638" y="753281"/>
            <a:ext cx="1431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274" y="1202521"/>
            <a:ext cx="8443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Hoài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47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6519" y="24825"/>
            <a:ext cx="8443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Hoài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75" y="978932"/>
            <a:ext cx="357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676400"/>
            <a:ext cx="91439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273050" marR="0" lvl="0" indent="-2730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kém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vay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lương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bọn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nhện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đấy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may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ốm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kiếm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bữa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chẳng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nghèo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túng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vẫn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nghèo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túng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bọn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nhện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đánh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nay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bọn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tơ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ngang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đe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vặt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vặt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thịt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3050" marR="0" lvl="0" indent="-2730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xòe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càng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3050" marR="0" lvl="0" indent="-2730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đừng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sợ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trở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Đứa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độc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ác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cậy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hiếp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kẻ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052619" y="2542374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15110" y="2987082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18240" y="3038590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3729" y="3412931"/>
            <a:ext cx="1091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1626" y="3412931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3827" y="3412931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48000" y="3802514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35826" y="4274946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2227" y="4274946"/>
            <a:ext cx="2041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20613" y="4274946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8517" y="5107947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075427" y="5149463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34813" y="5539046"/>
            <a:ext cx="997974" cy="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22580" y="4720948"/>
            <a:ext cx="585059" cy="2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8341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042929_34065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WordArt 3"/>
          <p:cNvSpPr>
            <a:spLocks noChangeArrowheads="1" noChangeShapeType="1" noTextEdit="1"/>
          </p:cNvSpPr>
          <p:nvPr/>
        </p:nvSpPr>
        <p:spPr bwMode="auto">
          <a:xfrm>
            <a:off x="1066800" y="1752600"/>
            <a:ext cx="6477000" cy="2514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2442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9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0050" y="996553"/>
            <a:ext cx="7029450" cy="7848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DẾ MÈN PHIÊU LƯU KÍ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400550" y="1657350"/>
            <a:ext cx="222885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Tô</a:t>
            </a:r>
            <a:r>
              <a:rPr lang="en-US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Hoài</a:t>
            </a:r>
            <a:r>
              <a:rPr lang="en-US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37896" name="Picture 8" descr="dem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8726">
            <a:off x="671513" y="2422922"/>
            <a:ext cx="1953816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vtc_23433_Tranh_hoasi_NgoManhLa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549">
            <a:off x="5631656" y="2431257"/>
            <a:ext cx="2009775" cy="29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1154987699_23ab5491a9_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828">
            <a:off x="2972991" y="2539604"/>
            <a:ext cx="1938338" cy="285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50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6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36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16_16_56_6_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322785"/>
            <a:ext cx="5237560" cy="323969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5751" y="4743451"/>
            <a:ext cx="80129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Sen.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1920.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85750" y="1593057"/>
            <a:ext cx="282773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7801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0" y="2667000"/>
            <a:ext cx="8443913" cy="401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476" y="1628533"/>
            <a:ext cx="844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6837" y="2020669"/>
            <a:ext cx="269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Tô Hoài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0958" y="1191045"/>
            <a:ext cx="269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Tập đọc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212" y="563741"/>
            <a:ext cx="7130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000904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" y="558800"/>
            <a:ext cx="900112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dirty="0">
                <a:latin typeface="Arial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defTabSz="396875" eaLnBrk="1" hangingPunct="1">
              <a:spcBef>
                <a:spcPts val="0"/>
              </a:spcBef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  <a:p>
            <a:pPr marL="274320" indent="-274320"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45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8"/>
          <p:cNvSpPr txBox="1">
            <a:spLocks noChangeArrowheads="1"/>
          </p:cNvSpPr>
          <p:nvPr/>
        </p:nvSpPr>
        <p:spPr bwMode="auto">
          <a:xfrm>
            <a:off x="3059906" y="3267075"/>
            <a:ext cx="323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350">
              <a:latin typeface="VNI-Times" pitchFamily="2" charset="0"/>
            </a:endParaRPr>
          </a:p>
        </p:txBody>
      </p:sp>
      <p:sp>
        <p:nvSpPr>
          <p:cNvPr id="29699" name="Text Box 20"/>
          <p:cNvSpPr txBox="1">
            <a:spLocks noChangeArrowheads="1"/>
          </p:cNvSpPr>
          <p:nvPr/>
        </p:nvSpPr>
        <p:spPr bwMode="auto">
          <a:xfrm>
            <a:off x="3006329" y="3213497"/>
            <a:ext cx="323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350">
              <a:latin typeface="VNI-Times" pitchFamily="2" charset="0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3232548" y="2035969"/>
            <a:ext cx="26253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64447" y="3375422"/>
            <a:ext cx="6671949" cy="750099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85000" lnSpcReduction="20000"/>
          </a:bodyPr>
          <a:lstStyle/>
          <a:p>
            <a:pPr>
              <a:buClrTx/>
              <a:buSzTx/>
              <a:buFont typeface="Arial" charset="0"/>
              <a:buChar char="•"/>
              <a:defRPr/>
            </a:pP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khoát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33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endParaRPr lang="en-US" sz="3300" dirty="0">
              <a:solidFill>
                <a:srgbClr val="2D15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4" name="Content Placeholder 2"/>
          <p:cNvSpPr txBox="1">
            <a:spLocks/>
          </p:cNvSpPr>
          <p:nvPr/>
        </p:nvSpPr>
        <p:spPr bwMode="auto">
          <a:xfrm>
            <a:off x="2375297" y="1285875"/>
            <a:ext cx="4500563" cy="5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Dế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Mèn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bênh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kẻ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yếu</a:t>
            </a:r>
            <a:endParaRPr lang="en-US" altLang="en-US" sz="27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en-US" altLang="en-US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Tô</a:t>
            </a:r>
            <a:r>
              <a:rPr lang="en-US" alt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Hoài</a:t>
            </a:r>
            <a:endParaRPr lang="en-US" altLang="en-US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64447" y="2786058"/>
            <a:ext cx="627957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300" kern="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300" kern="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kern="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kern="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kern="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300" kern="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kern="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300" kern="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kern="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lể</a:t>
            </a:r>
            <a:r>
              <a:rPr lang="en-US" sz="3300" kern="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kern="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300" kern="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kern="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300" kern="0" dirty="0">
              <a:solidFill>
                <a:srgbClr val="2D15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708" name="Group 9"/>
          <p:cNvGrpSpPr>
            <a:grpSpLocks/>
          </p:cNvGrpSpPr>
          <p:nvPr/>
        </p:nvGrpSpPr>
        <p:grpSpPr bwMode="auto">
          <a:xfrm>
            <a:off x="0" y="857250"/>
            <a:ext cx="9144000" cy="5143500"/>
            <a:chOff x="1" y="1"/>
            <a:chExt cx="9143998" cy="6857999"/>
          </a:xfrm>
        </p:grpSpPr>
        <p:grpSp>
          <p:nvGrpSpPr>
            <p:cNvPr id="29709" name="Group 58"/>
            <p:cNvGrpSpPr>
              <a:grpSpLocks/>
            </p:cNvGrpSpPr>
            <p:nvPr/>
          </p:nvGrpSpPr>
          <p:grpSpPr bwMode="auto">
            <a:xfrm>
              <a:off x="3" y="1"/>
              <a:ext cx="1285850" cy="1142986"/>
              <a:chOff x="2" y="1"/>
              <a:chExt cx="1566841" cy="1592249"/>
            </a:xfrm>
          </p:grpSpPr>
          <p:pic>
            <p:nvPicPr>
              <p:cNvPr id="29719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0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710" name="Group 59"/>
            <p:cNvGrpSpPr>
              <a:grpSpLocks/>
            </p:cNvGrpSpPr>
            <p:nvPr/>
          </p:nvGrpSpPr>
          <p:grpSpPr bwMode="auto">
            <a:xfrm flipH="1" flipV="1">
              <a:off x="8001023" y="5643577"/>
              <a:ext cx="1142975" cy="1214421"/>
              <a:chOff x="2" y="1"/>
              <a:chExt cx="1566841" cy="1592249"/>
            </a:xfrm>
          </p:grpSpPr>
          <p:pic>
            <p:nvPicPr>
              <p:cNvPr id="29717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8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711" name="Group 62"/>
            <p:cNvGrpSpPr>
              <a:grpSpLocks/>
            </p:cNvGrpSpPr>
            <p:nvPr/>
          </p:nvGrpSpPr>
          <p:grpSpPr bwMode="auto">
            <a:xfrm flipV="1">
              <a:off x="1" y="5786455"/>
              <a:ext cx="1285852" cy="1071545"/>
              <a:chOff x="2" y="1"/>
              <a:chExt cx="1566841" cy="1592249"/>
            </a:xfrm>
          </p:grpSpPr>
          <p:pic>
            <p:nvPicPr>
              <p:cNvPr id="29715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6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712" name="Group 65"/>
            <p:cNvGrpSpPr>
              <a:grpSpLocks/>
            </p:cNvGrpSpPr>
            <p:nvPr/>
          </p:nvGrpSpPr>
          <p:grpSpPr bwMode="auto">
            <a:xfrm flipH="1">
              <a:off x="8001024" y="1"/>
              <a:ext cx="1142975" cy="1285862"/>
              <a:chOff x="2" y="1"/>
              <a:chExt cx="1566841" cy="1592249"/>
            </a:xfrm>
          </p:grpSpPr>
          <p:pic>
            <p:nvPicPr>
              <p:cNvPr id="29713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083" y="1"/>
                <a:ext cx="1428760" cy="285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4" name="Picture 9" descr="J009917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571518" y="735010"/>
                <a:ext cx="1428760" cy="28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1002212" y="85546"/>
            <a:ext cx="7130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451100" y="2503487"/>
            <a:ext cx="43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VNI-Times" pitchFamily="2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379663" y="2432050"/>
            <a:ext cx="43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VNI-Times" pitchFamily="2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457325" y="2112963"/>
            <a:ext cx="47863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4000" dirty="0" err="1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dirty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4000" dirty="0" err="1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vi-VN" altLang="en-US" sz="4000" dirty="0">
              <a:solidFill>
                <a:srgbClr val="0000F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695325" y="3048000"/>
            <a:ext cx="7643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……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cuội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3600" dirty="0">
              <a:solidFill>
                <a:srgbClr val="2D15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623887" y="3657600"/>
            <a:ext cx="826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3600" dirty="0">
              <a:solidFill>
                <a:srgbClr val="2D15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623887" y="4267200"/>
            <a:ext cx="5094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600" dirty="0">
                <a:solidFill>
                  <a:srgbClr val="2D15DB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3600" dirty="0">
              <a:solidFill>
                <a:srgbClr val="2D15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1457325" y="2112963"/>
            <a:ext cx="74723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4000" dirty="0" err="1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dirty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mấy</a:t>
            </a:r>
            <a:r>
              <a:rPr lang="en-US" altLang="en-US" sz="4000" dirty="0" smtClean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đoạn</a:t>
            </a:r>
            <a:r>
              <a:rPr lang="en-US" altLang="en-US" sz="4000" dirty="0" smtClean="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000" dirty="0">
              <a:solidFill>
                <a:srgbClr val="0000F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992" y="106950"/>
            <a:ext cx="7130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0638" y="753281"/>
            <a:ext cx="1431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032397" y="1285875"/>
            <a:ext cx="4500563" cy="5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Dế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Mèn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bênh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kẻ</a:t>
            </a:r>
            <a:r>
              <a:rPr lang="en-US" altLang="en-US" sz="27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yếu</a:t>
            </a:r>
            <a:endParaRPr lang="en-US" altLang="en-US" sz="27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en-US" altLang="en-US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Tô</a:t>
            </a:r>
            <a:r>
              <a:rPr lang="en-US" alt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Hoài</a:t>
            </a:r>
            <a:endParaRPr lang="en-US" altLang="en-US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" y="558800"/>
            <a:ext cx="900112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dirty="0">
                <a:latin typeface="Arial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96875" eaLnBrk="1" hangingPunct="1">
              <a:spcBef>
                <a:spcPts val="0"/>
              </a:spcBef>
              <a:defRPr/>
            </a:pP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defTabSz="396875" eaLnBrk="1" hangingPunct="1">
              <a:spcBef>
                <a:spcPts val="0"/>
              </a:spcBef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  <a:p>
            <a:pPr marL="274320" indent="-274320" algn="just" eaLnBrk="1" hangingPunct="1">
              <a:spcBef>
                <a:spcPts val="0"/>
              </a:spcBef>
              <a:defRPr/>
            </a:pPr>
            <a:endParaRPr lang="en-US" sz="215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19" y="24825"/>
            <a:ext cx="844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Mèn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100" y="609600"/>
            <a:ext cx="422275" cy="36195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" y="1260477"/>
            <a:ext cx="422275" cy="36195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6837" y="4656139"/>
            <a:ext cx="422275" cy="36195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178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</TotalTime>
  <Words>949</Words>
  <Application>Microsoft Office PowerPoint</Application>
  <PresentationFormat>On-screen Show (4:3)</PresentationFormat>
  <Paragraphs>105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Acer</cp:lastModifiedBy>
  <cp:revision>71</cp:revision>
  <dcterms:created xsi:type="dcterms:W3CDTF">2017-08-22T08:14:27Z</dcterms:created>
  <dcterms:modified xsi:type="dcterms:W3CDTF">2021-10-06T08:21:12Z</dcterms:modified>
</cp:coreProperties>
</file>