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20" r:id="rId3"/>
    <p:sldId id="312" r:id="rId4"/>
    <p:sldId id="319" r:id="rId5"/>
    <p:sldId id="315" r:id="rId6"/>
    <p:sldId id="316" r:id="rId7"/>
    <p:sldId id="317" r:id="rId8"/>
    <p:sldId id="294" r:id="rId9"/>
    <p:sldId id="300" r:id="rId10"/>
    <p:sldId id="308" r:id="rId11"/>
    <p:sldId id="302" r:id="rId12"/>
    <p:sldId id="321" r:id="rId13"/>
    <p:sldId id="322" r:id="rId14"/>
    <p:sldId id="310" r:id="rId15"/>
    <p:sldId id="309" r:id="rId16"/>
    <p:sldId id="307" r:id="rId17"/>
    <p:sldId id="279" r:id="rId18"/>
    <p:sldId id="280" r:id="rId19"/>
    <p:sldId id="281" r:id="rId20"/>
    <p:sldId id="282" r:id="rId21"/>
    <p:sldId id="283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1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E77E4F-993F-445C-AD2D-AD1608BEB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77E4F-993F-445C-AD2D-AD1608BEB6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4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1414-183B-46B8-B984-25F461A2F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9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4D945-8768-48BA-A177-B81AAF844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2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29262-246F-4284-9EED-D71C272AB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6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CEF2-2914-4B48-96B9-8390A697BD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68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270D-B626-4081-8AD3-3F2A9C3266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21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08BB-0BAC-47AF-9C77-FCCEDB60DE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7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D25C3-80FA-4BAB-9064-8E2224F442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92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E46E-5F3A-4CBE-BDB9-E8A8F62E98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4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63C56-2699-44E8-99E7-749C6BE70E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47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82C8-E55E-4C9D-BE71-B4D6B1AB4A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32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3EB2F-05FC-4FF1-A2AF-0184908A7B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47B2-A343-45E5-923E-C46878104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43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222A-2F5C-4D9F-9593-610AC88A5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8FA1-6FE9-4005-B2B9-5951EF051C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53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8930-001A-4B7E-984B-BA6A5A4801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8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E9939-9253-497C-88FD-AC8520C10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FFC65-AECF-4980-8842-15CE5A45E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7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C940-BD05-462D-B749-BA020B8E1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6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F4AC4-2FA4-4E89-9CDC-CB5667AC9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1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64157-C43D-4559-9164-A81EFD064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CB74F-740A-4EFC-B787-7EF45431F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3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F637F-3003-4774-BA42-1D2DE6C30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20439B9-1D27-4629-B5E8-5BD4744E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Arial" pitchFamily="34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Arial" pitchFamily="34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Arial" pitchFamily="34" charset="0"/>
              </a:defRPr>
            </a:lvl1pPr>
          </a:lstStyle>
          <a:p>
            <a:pPr eaLnBrk="1" hangingPunct="1">
              <a:defRPr/>
            </a:pPr>
            <a:fld id="{C7BBF529-F06E-4909-B8DD-B8A32E648325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6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2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3.pn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5.xml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2.gif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5.xml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2.gif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Windows\system32\mspaint.ex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ownloads\B&#233;%20Nh&#432;%20Qu&#7923;nh%20-%20Th&#432;&#417;ng%20L&#7855;m%20Th&#7847;y%20C&#244;%20&#416;i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Desktop/Paint%20(2).ln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S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838200"/>
            <a:ext cx="181133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04800" y="1828800"/>
            <a:ext cx="84582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</a:t>
            </a:r>
            <a:r>
              <a:rPr lang="en-US" sz="3600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về dự giờ lớp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211"/>
          <p:cNvSpPr>
            <a:spLocks noChangeArrowheads="1"/>
          </p:cNvSpPr>
          <p:nvPr/>
        </p:nvSpPr>
        <p:spPr bwMode="auto">
          <a:xfrm>
            <a:off x="1676400" y="76200"/>
            <a:ext cx="60198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3200" b="1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GDĐT PHÚ GIÁO</a:t>
            </a:r>
            <a:endParaRPr lang="en-US" sz="32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12"/>
          <p:cNvSpPr>
            <a:spLocks noChangeArrowheads="1"/>
          </p:cNvSpPr>
          <p:nvPr/>
        </p:nvSpPr>
        <p:spPr bwMode="auto">
          <a:xfrm>
            <a:off x="1752600" y="533400"/>
            <a:ext cx="5715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 Vĩnh Hoà B</a:t>
            </a:r>
            <a:endParaRPr lang="en-US" sz="28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86125" y="1143000"/>
            <a:ext cx="2581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xt Box 216"/>
          <p:cNvSpPr txBox="1">
            <a:spLocks noChangeArrowheads="1"/>
          </p:cNvSpPr>
          <p:nvPr/>
        </p:nvSpPr>
        <p:spPr bwMode="auto">
          <a:xfrm>
            <a:off x="1676400" y="5018782"/>
            <a:ext cx="472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 smtClean="0">
                <a:solidFill>
                  <a:srgbClr val="0000FF"/>
                </a:solidFill>
                <a:latin typeface="Times New Roman" pitchFamily="18" charset="0"/>
              </a:rPr>
              <a:t>MÔN: TIN HỌC</a:t>
            </a:r>
          </a:p>
          <a:p>
            <a:pPr algn="ctr" eaLnBrk="1" hangingPunct="1"/>
            <a:r>
              <a:rPr lang="en-US" altLang="en-US" sz="3200" b="1" smtClean="0">
                <a:solidFill>
                  <a:srgbClr val="0000FF"/>
                </a:solidFill>
                <a:latin typeface="Times New Roman" pitchFamily="18" charset="0"/>
              </a:rPr>
              <a:t>LỚP: 3/2</a:t>
            </a:r>
            <a:endParaRPr lang="en-US" alt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76200" y="1778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HOẠT ĐỘNG THỰC HÀNH.</a:t>
            </a:r>
            <a:endParaRPr lang="en-US" altLang="en-US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1752600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52400" y="990600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Em vẽ hình theo mẫu rồi lưu bài vẽ có tên </a:t>
            </a:r>
            <a:r>
              <a:rPr lang="en-US" alt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 nhà </a:t>
            </a:r>
            <a:r>
              <a:rPr lang="en-US" alt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 thư mục trên máy tính.</a:t>
            </a:r>
            <a:endParaRPr lang="en-US" alt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224713" cy="43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6764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vẽ một vài vật dụng bất kì trong gia đình (Ví dụ: ti vi, bàn ghế, tủ lạnh, …). So sánh với bạn xem ai vẽ đẹp hơn.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352" y="482025"/>
            <a:ext cx="7926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HOẠT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ỨNG DỤNG,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RỘNG.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7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8-Point Star 12"/>
          <p:cNvSpPr/>
          <p:nvPr/>
        </p:nvSpPr>
        <p:spPr>
          <a:xfrm>
            <a:off x="76200" y="1447800"/>
            <a:ext cx="8991600" cy="541020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Sử dụng công cụ           để vẽ hình chữ nhật hoặc hình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Sử dụng công cụ          để vẽ hình e-líp hoặc hình tròn.</a:t>
            </a:r>
          </a:p>
          <a:p>
            <a:pPr algn="ctr">
              <a:lnSpc>
                <a:spcPct val="150000"/>
              </a:lnSpc>
            </a:pPr>
            <a:endParaRPr lang="en-US" sz="2800"/>
          </a:p>
        </p:txBody>
      </p:sp>
      <p:sp>
        <p:nvSpPr>
          <p:cNvPr id="2" name="Rectangle 1"/>
          <p:cNvSpPr/>
          <p:nvPr/>
        </p:nvSpPr>
        <p:spPr>
          <a:xfrm>
            <a:off x="1828800" y="304800"/>
            <a:ext cx="55626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3554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2697540"/>
            <a:ext cx="838200" cy="426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19600" y="3924300"/>
            <a:ext cx="762000" cy="495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/>
          <p:cNvSpPr/>
          <p:nvPr/>
        </p:nvSpPr>
        <p:spPr>
          <a:xfrm>
            <a:off x="3657600" y="1676400"/>
            <a:ext cx="1676400" cy="22860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CÂU</a:t>
            </a: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HỎI ?</a:t>
            </a:r>
          </a:p>
        </p:txBody>
      </p:sp>
      <p:sp>
        <p:nvSpPr>
          <p:cNvPr id="13315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52400"/>
            <a:ext cx="7772400" cy="1165225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</a:rPr>
              <a:t>Trò chơi: Bí Mật trong quả bóng</a:t>
            </a:r>
            <a:br>
              <a:rPr lang="en-US" altLang="en-US" sz="3200" b="1" smtClean="0">
                <a:solidFill>
                  <a:srgbClr val="FF0000"/>
                </a:solidFill>
              </a:rPr>
            </a:br>
            <a:endParaRPr lang="en-US" altLang="en-US" sz="3200" b="1" smtClean="0">
              <a:solidFill>
                <a:srgbClr val="0000CC"/>
              </a:solidFill>
            </a:endParaRPr>
          </a:p>
        </p:txBody>
      </p:sp>
      <p:pic>
        <p:nvPicPr>
          <p:cNvPr id="4" name="Picture 3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819400" y="1219200"/>
            <a:ext cx="166528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483100" y="1219200"/>
            <a:ext cx="16002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05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4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C -0.00018 -0.01735 -0.0007 -0.03377 -0.00087 -0.03377 C -0.00209 -0.03377 -0.0033 0.2315 -0.0033 0.49745 C -0.0033 0.36309 -0.004 0.2315 -0.00452 0.2315 C -0.00521 0.2315 -0.00573 0.36494 -0.00573 0.49745 C -0.00573 0.43108 -0.00608 0.36309 -0.00643 0.36309 C -0.00677 0.36309 -0.00712 0.429 -0.00712 0.49745 C -0.00712 0.46276 -0.00729 0.43108 -0.00729 0.43108 C -0.00747 0.43108 -0.00764 0.46485 -0.00764 0.49745 C -0.00764 0.48011 -0.00782 0.46276 -0.00782 0.46276 C -0.00782 0.46276 -0.00799 0.48011 -0.00799 0.49745 C -0.00799 0.4882 -0.00799 0.48011 -0.00816 0.48011 C -0.00816 0.48219 -0.00816 0.4882 -0.00816 0.49745 C -0.00816 0.49237 -0.00816 0.4882 -0.00816 0.4882 C -0.00816 0.49075 -0.00816 0.49283 -0.00816 0.49745 C -0.00816 0.49491 -0.00816 0.49237 -0.00816 0.49075 C -0.00834 0.49075 -0.00834 0.49283 -0.00834 0.49537 C -0.00834 0.49537 -0.00834 0.49283 -0.00834 0.49075 C -0.00834 0.49075 -0.00834 0.49283 -0.00834 0.49537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3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319 C -0.02466 -0.00277 -0.02153 -0.01827 -0.02066 -0.01827 C -0.01459 -0.01827 -0.00851 0.22919 -0.00851 0.47734 C -0.00851 0.35222 -0.00556 0.22919 -0.00243 0.22919 C 0.00052 0.22919 0.00364 0.35384 0.00364 0.47734 C 0.00364 0.41536 0.00538 0.35222 0.00659 0.35222 C 0.00833 0.35222 0.00972 0.41328 0.00972 0.47734 C 0.00972 0.44496 0.01059 0.41536 0.01146 0.41536 C 0.01232 0.41536 0.01319 0.44681 0.01319 0.47734 C 0.01319 0.46092 0.01354 0.44496 0.01354 0.44519 C 0.01406 0.44496 0.01441 0.46092 0.01441 0.47734 C 0.01441 0.46878 0.01493 0.46092 0.01493 0.46115 C 0.01493 0.46323 0.01527 0.46878 0.01527 0.47734 C 0.01527 0.47295 0.01527 0.46878 0.0158 0.46878 C 0.0158 0.47086 0.0158 0.47318 0.0158 0.47734 C 0.0158 0.4748 0.0158 0.47295 0.0158 0.47086 C 0.01614 0.47086 0.01614 0.47318 0.01614 0.47526 C 0.01614 0.47572 0.01614 0.47318 0.01614 0.47086 C 0.01666 0.47086 0.01666 0.47318 0.01666 0.47526 " pathEditMode="relative" rAng="0" ptsTypes="ff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17646 C -0.05798 0.16582 -0.05625 0.15541 -0.05573 0.15541 C -0.05208 0.15541 -0.04843 0.32192 -0.04843 0.48844 C -0.04843 0.40426 -0.04652 0.32192 -0.04479 0.32192 C -0.04288 0.32192 -0.04114 0.40564 -0.04114 0.48844 C -0.04114 0.44681 -0.0401 0.40426 -0.03923 0.40426 C -0.03819 0.40426 -0.03732 0.44565 -0.03732 0.48844 C -0.03732 0.46693 -0.0368 0.44681 -0.03645 0.44681 C -0.03593 0.44681 -0.03541 0.46809 -0.03541 0.48844 C -0.03541 0.47757 -0.03524 0.46693 -0.03507 0.46693 C -0.03489 0.46693 -0.03455 0.47757 -0.03455 0.48844 C -0.03455 0.48289 -0.03437 0.47757 -0.0342 0.47757 C -0.0342 0.47895 -0.03402 0.48289 -0.03402 0.48844 C -0.03402 0.48543 -0.03402 0.48289 -0.03385 0.48289 C -0.03385 0.48427 -0.03385 0.48566 -0.03385 0.48844 C -0.03385 0.48682 -0.03385 0.48543 -0.03385 0.48427 C -0.03368 0.48427 -0.03368 0.48566 -0.03368 0.48705 C -0.0335 0.48705 -0.0335 0.48566 -0.0335 0.48427 C -0.03333 0.48427 -0.03333 0.48566 -0.03333 0.48705 " pathEditMode="relative" rAng="0" ptsTypes="fffffffffffffffffff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0.00052 -0.00855 0.0026 -0.01688 0.0033 -0.01688 C 0.00798 -0.01688 0.01267 0.11679 0.01267 0.25047 C 0.01267 0.18294 0.0151 0.11679 0.01736 0.11679 C 0.01979 0.11679 0.02187 0.18386 0.02187 0.25047 C 0.02187 0.21693 0.02309 0.18294 0.0243 0.18294 C 0.02552 0.18294 0.02673 0.21601 0.02673 0.25047 C 0.02673 0.23312 0.02725 0.21693 0.02795 0.21693 C 0.02847 0.21693 0.02916 0.23405 0.02916 0.25047 C 0.02916 0.24168 0.02934 0.23312 0.02968 0.23312 C 0.02986 0.23312 0.03021 0.24168 0.03021 0.25047 C 0.03021 0.24584 0.03038 0.24168 0.03055 0.24168 C 0.03055 0.24284 0.0309 0.24584 0.0309 0.25047 C 0.0309 0.24815 0.0309 0.24584 0.03107 0.24584 C 0.03107 0.247 0.03125 0.24815 0.03125 0.25047 C 0.03125 0.24931 0.03125 0.24815 0.03125 0.247 C 0.03142 0.247 0.03142 0.24815 0.03142 0.24931 C 0.03159 0.24931 0.03159 0.24815 0.03159 0.247 C 0.03177 0.247 0.03177 0.24815 0.03177 0.24931 " pathEditMode="relative" rAng="0" ptsTypes="fffffffffffffffffff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9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04 C 0.0007 -0.00161 0.0033 -0.02035 0.00417 -0.02035 C 0.01007 -0.02035 0.01598 0.284 0.01598 0.58835 C 0.01598 0.43479 0.0191 0.284 0.02188 0.284 C 0.02483 0.284 0.02778 0.43641 0.02778 0.58835 C 0.02778 0.51226 0.02917 0.43479 0.03073 0.43479 C 0.0323 0.43479 0.03368 0.50995 0.03368 0.58835 C 0.03368 0.5488 0.03455 0.51226 0.03525 0.51226 C 0.03594 0.51226 0.03681 0.55111 0.03681 0.58835 C 0.03681 0.56846 0.03716 0.5488 0.0375 0.5488 C 0.03768 0.5488 0.0382 0.56846 0.0382 0.58835 C 0.0382 0.57817 0.03837 0.56846 0.03872 0.56846 C 0.03872 0.57123 0.03907 0.57817 0.03907 0.58835 C 0.03907 0.58303 0.03907 0.57817 0.03924 0.57817 C 0.03924 0.58072 0.03941 0.58349 0.03941 0.58835 C 0.03941 0.58557 0.03941 0.58303 0.03941 0.58072 C 0.03959 0.58072 0.03959 0.58349 0.03959 0.58604 C 0.03976 0.58604 0.03976 0.58349 0.03976 0.58072 C 0.04011 0.58072 0.04011 0.58349 0.04011 0.58604 " pathEditMode="relative" rAng="0" ptsTypes="fffffffffffffffffff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6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C 0.00035 -0.01549 0.00209 -0.03006 0.00261 -0.03006 C 0.0066 -0.03006 0.01042 0.20722 0.01042 0.44565 C 0.01042 0.32516 0.0125 0.20722 0.01424 0.20722 C 0.01632 0.20722 0.01823 0.32701 0.01823 0.44565 C 0.01823 0.38622 0.01927 0.32516 0.02014 0.32516 C 0.02118 0.32516 0.02223 0.38414 0.02223 0.44565 C 0.02223 0.41443 0.02275 0.38622 0.02309 0.38622 C 0.02379 0.38622 0.02431 0.41628 0.02431 0.44565 C 0.02431 0.4297 0.02448 0.41443 0.02466 0.41443 C 0.02483 0.41443 0.02518 0.4297 0.02518 0.44565 C 0.02518 0.43756 0.02535 0.4297 0.02535 0.43016 C 0.02535 0.43178 0.0257 0.43756 0.0257 0.44565 C 0.0257 0.44103 0.0257 0.43756 0.02587 0.43756 C 0.02587 0.43941 0.02587 0.44126 0.02587 0.44565 C 0.02587 0.44288 0.02587 0.44103 0.02587 0.43941 C 0.02605 0.43941 0.02605 0.44126 0.02605 0.44334 C 0.02622 0.44334 0.02622 0.44126 0.02622 0.43941 C 0.02657 0.43941 0.02657 0.44126 0.02657 0.44334 " pathEditMode="relative" rAng="0" ptsTypes="fffffffffffffffffff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0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69 -0.00463 L -0.08264 -0.00463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78 -0.00463 L 0.08889 -0.0046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1676400" y="228600"/>
            <a:ext cx="5486400" cy="1905000"/>
            <a:chOff x="1676400" y="228600"/>
            <a:chExt cx="5486400" cy="1905000"/>
          </a:xfrm>
        </p:grpSpPr>
        <p:sp>
          <p:nvSpPr>
            <p:cNvPr id="4" name="Down Arrow Callout 3"/>
            <p:cNvSpPr/>
            <p:nvPr/>
          </p:nvSpPr>
          <p:spPr>
            <a:xfrm>
              <a:off x="1676400" y="228600"/>
              <a:ext cx="5486400" cy="19050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38400" y="304800"/>
              <a:ext cx="406553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LUẬT CHƠI</a:t>
              </a:r>
            </a:p>
          </p:txBody>
        </p:sp>
      </p:grp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381000" y="2209800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0" name="TextBox 20"/>
          <p:cNvSpPr txBox="1">
            <a:spLocks noChangeArrowheads="1"/>
          </p:cNvSpPr>
          <p:nvPr/>
        </p:nvSpPr>
        <p:spPr bwMode="auto">
          <a:xfrm>
            <a:off x="0" y="23622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Có 5 quả bóng được đánh số từ 1 đến 5, trong mỗi quả bóng ẩn chứa một cụm từ bí mật.</a:t>
            </a:r>
          </a:p>
        </p:txBody>
      </p:sp>
      <p:sp>
        <p:nvSpPr>
          <p:cNvPr id="14341" name="TextBox 20"/>
          <p:cNvSpPr txBox="1">
            <a:spLocks noChangeArrowheads="1"/>
          </p:cNvSpPr>
          <p:nvPr/>
        </p:nvSpPr>
        <p:spPr bwMode="auto">
          <a:xfrm>
            <a:off x="0" y="33528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Nhiệm vụ của em là trả lời các câu hỏi chứa trong quả bóng bí mật. Thời gian trong mỗi câu hỏi là 5 giây.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kern="0" smtClean="0">
                <a:solidFill>
                  <a:srgbClr val="0000CC"/>
                </a:solidFill>
              </a:rPr>
              <a:t>Trò chơi: Bí Mật trong quả bóng</a:t>
            </a:r>
            <a:br>
              <a:rPr lang="en-US" sz="4000" b="1" kern="0" smtClean="0">
                <a:solidFill>
                  <a:srgbClr val="0000CC"/>
                </a:solidFill>
              </a:rPr>
            </a:br>
            <a:endParaRPr lang="en-US" sz="4000" kern="0" smtClean="0">
              <a:solidFill>
                <a:srgbClr val="0000CC"/>
              </a:solidFill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4572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21336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5" action="ppaction://hlinksldjump"/>
          </p:cNvPr>
          <p:cNvSpPr/>
          <p:nvPr/>
        </p:nvSpPr>
        <p:spPr>
          <a:xfrm>
            <a:off x="41148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Oval 6">
            <a:hlinkClick r:id="rId6" action="ppaction://hlinksldjump"/>
          </p:cNvPr>
          <p:cNvSpPr/>
          <p:nvPr/>
        </p:nvSpPr>
        <p:spPr>
          <a:xfrm>
            <a:off x="58674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4" name="Up Arrow Callout 13"/>
          <p:cNvSpPr/>
          <p:nvPr/>
        </p:nvSpPr>
        <p:spPr>
          <a:xfrm>
            <a:off x="2057400" y="52578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</a:rPr>
              <a:t>Chọn</a:t>
            </a:r>
            <a:r>
              <a:rPr lang="en-US" sz="4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</a:rPr>
              <a:t>bóng</a:t>
            </a:r>
            <a:endParaRPr lang="en-US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Oval 7">
            <a:hlinkClick r:id="rId7" action="ppaction://hlinksldjump"/>
          </p:cNvPr>
          <p:cNvSpPr/>
          <p:nvPr/>
        </p:nvSpPr>
        <p:spPr>
          <a:xfrm>
            <a:off x="75438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74725" y="846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6387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16388" name="Picture 5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1981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0" y="15240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</a:rPr>
              <a:t>Em hãy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chọn câu trả lời đúng</a:t>
            </a: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514600" y="5562600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 </a:t>
            </a:r>
            <a:r>
              <a:rPr lang="en-US" altLang="en-US" sz="48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6396" name="Rectangle 21"/>
          <p:cNvSpPr>
            <a:spLocks noChangeArrowheads="1"/>
          </p:cNvSpPr>
          <p:nvPr/>
        </p:nvSpPr>
        <p:spPr bwMode="auto">
          <a:xfrm>
            <a:off x="0" y="205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>
                <a:solidFill>
                  <a:srgbClr val="FF3300"/>
                </a:solidFill>
                <a:latin typeface="Times New Roman" pitchFamily="18" charset="0"/>
              </a:rPr>
              <a:t>Câu 1: 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khởi động phần mềm Paint em thực hiện như thế nào? </a:t>
            </a:r>
            <a:endParaRPr lang="en-US" altLang="en-US" sz="31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397" name="TextBox 20"/>
          <p:cNvSpPr txBox="1">
            <a:spLocks noChangeArrowheads="1"/>
          </p:cNvSpPr>
          <p:nvPr/>
        </p:nvSpPr>
        <p:spPr bwMode="auto">
          <a:xfrm>
            <a:off x="381000" y="32766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a) Nháy nút trái chuột trái lên phần mềm Paint</a:t>
            </a:r>
          </a:p>
        </p:txBody>
      </p:sp>
      <p:sp>
        <p:nvSpPr>
          <p:cNvPr id="16398" name="TextBox 27"/>
          <p:cNvSpPr txBox="1">
            <a:spLocks noChangeArrowheads="1"/>
          </p:cNvSpPr>
          <p:nvPr/>
        </p:nvSpPr>
        <p:spPr bwMode="auto">
          <a:xfrm>
            <a:off x="381000" y="38862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b) Nháy đúp chuột trái lên phần mềm Paint</a:t>
            </a:r>
          </a:p>
        </p:txBody>
      </p:sp>
      <p:sp>
        <p:nvSpPr>
          <p:cNvPr id="16399" name="TextBox 28"/>
          <p:cNvSpPr txBox="1">
            <a:spLocks noChangeArrowheads="1"/>
          </p:cNvSpPr>
          <p:nvPr/>
        </p:nvSpPr>
        <p:spPr bwMode="auto">
          <a:xfrm>
            <a:off x="381000" y="44958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c) Nháy phải chuột lên phần mềm Paint</a:t>
            </a:r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04800" y="3886200"/>
            <a:ext cx="51435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164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76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AutoShap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7411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15-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5334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7"/>
              </a:buBlip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 </a:t>
            </a:r>
            <a:r>
              <a:rPr lang="en-US" altLang="en-US" sz="48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7422" name="Rectangle 21"/>
          <p:cNvSpPr>
            <a:spLocks noChangeArrowheads="1"/>
          </p:cNvSpPr>
          <p:nvPr/>
        </p:nvSpPr>
        <p:spPr bwMode="auto">
          <a:xfrm>
            <a:off x="457200" y="2286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Câu 2: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  <a:r>
              <a:rPr lang="en-US" altLang="en-US"/>
              <a:t>Trong phần mềm vẽ Paint Color 1 được gọi là màu gì?</a:t>
            </a:r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1219200" y="4654550"/>
            <a:ext cx="51435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7424" name="Rectangle 31"/>
          <p:cNvSpPr>
            <a:spLocks noChangeArrowheads="1"/>
          </p:cNvSpPr>
          <p:nvPr/>
        </p:nvSpPr>
        <p:spPr bwMode="auto">
          <a:xfrm>
            <a:off x="1219200" y="3352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400" b="1">
                <a:solidFill>
                  <a:srgbClr val="0000FF"/>
                </a:solidFill>
              </a:rPr>
              <a:t>A. Màu đỏ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7425" name="Rectangle 34"/>
          <p:cNvSpPr>
            <a:spLocks noChangeArrowheads="1"/>
          </p:cNvSpPr>
          <p:nvPr/>
        </p:nvSpPr>
        <p:spPr bwMode="auto">
          <a:xfrm>
            <a:off x="1219200" y="4038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nl-NL" altLang="en-US" sz="2400" b="1">
                <a:solidFill>
                  <a:srgbClr val="0000FF"/>
                </a:solidFill>
              </a:rPr>
              <a:t>B. Màu nền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7426" name="Rectangle 35"/>
          <p:cNvSpPr>
            <a:spLocks noChangeArrowheads="1"/>
          </p:cNvSpPr>
          <p:nvPr/>
        </p:nvSpPr>
        <p:spPr bwMode="auto">
          <a:xfrm>
            <a:off x="1219200" y="46482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 </a:t>
            </a:r>
            <a:r>
              <a:rPr lang="nl-NL" altLang="en-US" sz="2400" b="1">
                <a:solidFill>
                  <a:srgbClr val="0000FF"/>
                </a:solidFill>
              </a:rPr>
              <a:t>C. Màu vẽ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pic>
        <p:nvPicPr>
          <p:cNvPr id="174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0574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8435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15-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5334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7"/>
              </a:buBlip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 </a:t>
            </a:r>
            <a:r>
              <a:rPr lang="en-US" altLang="en-US" sz="48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8446" name="Rectangle 21"/>
          <p:cNvSpPr>
            <a:spLocks noChangeArrowheads="1"/>
          </p:cNvSpPr>
          <p:nvPr/>
        </p:nvSpPr>
        <p:spPr bwMode="auto">
          <a:xfrm>
            <a:off x="457200" y="2286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Câu 3: </a:t>
            </a:r>
            <a:r>
              <a:rPr lang="en-US" altLang="en-US"/>
              <a:t>Các biểu tượng sau đây em gọi tên là gì?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95400" y="4114800"/>
            <a:ext cx="4572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8448" name="Rectangle 22"/>
          <p:cNvSpPr>
            <a:spLocks noChangeArrowheads="1"/>
          </p:cNvSpPr>
          <p:nvPr/>
        </p:nvSpPr>
        <p:spPr bwMode="auto">
          <a:xfrm>
            <a:off x="1225550" y="32004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>
                <a:solidFill>
                  <a:srgbClr val="0000FF"/>
                </a:solidFill>
              </a:rPr>
              <a:t>A.  Hộp màu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18449" name="Rectangle 23"/>
          <p:cNvSpPr>
            <a:spLocks noChangeArrowheads="1"/>
          </p:cNvSpPr>
          <p:nvPr/>
        </p:nvSpPr>
        <p:spPr bwMode="auto">
          <a:xfrm>
            <a:off x="1295400" y="40386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>
                <a:solidFill>
                  <a:srgbClr val="0000FF"/>
                </a:solidFill>
              </a:rPr>
              <a:t>B. Hình mẫu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18450" name="Rectangle 24"/>
          <p:cNvSpPr>
            <a:spLocks noChangeArrowheads="1"/>
          </p:cNvSpPr>
          <p:nvPr/>
        </p:nvSpPr>
        <p:spPr bwMode="auto">
          <a:xfrm>
            <a:off x="1295400" y="47244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>
                <a:solidFill>
                  <a:srgbClr val="0000FF"/>
                </a:solidFill>
              </a:rPr>
              <a:t>C. Hộp công cụ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pic>
        <p:nvPicPr>
          <p:cNvPr id="1845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28511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at_rab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943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828800" y="5334000"/>
            <a:ext cx="609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00"/>
                </a:solidFill>
              </a:rPr>
              <a:t>Em được tặng 1 điểm tốt.</a:t>
            </a:r>
            <a:endParaRPr lang="vi-VN" altLang="en-US" sz="2800">
              <a:solidFill>
                <a:srgbClr val="990000"/>
              </a:solidFill>
            </a:endParaRPr>
          </a:p>
        </p:txBody>
      </p:sp>
      <p:sp>
        <p:nvSpPr>
          <p:cNvPr id="19460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AC3CB0-85C0-4ACE-A7D3-154F01DF288E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19461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9462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1552" y="540603"/>
            <a:ext cx="56859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304800" y="1752600"/>
            <a:ext cx="853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hãy nêu các bước chọn độ dày nét vẽ và thực </a:t>
            </a: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hiện vẽ một hình chữ nhật với độ dày 8px?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06" y="3769519"/>
            <a:ext cx="13985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20483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381000" y="4572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</a:t>
            </a:r>
            <a:r>
              <a:rPr lang="en-US" altLang="en-US" sz="48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     </a:t>
            </a:r>
            <a:r>
              <a:rPr lang="en-US" altLang="en-US" sz="48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493" name="Rectangle 21"/>
          <p:cNvSpPr>
            <a:spLocks noChangeArrowheads="1"/>
          </p:cNvSpPr>
          <p:nvPr/>
        </p:nvSpPr>
        <p:spPr bwMode="auto">
          <a:xfrm>
            <a:off x="457200" y="12192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itchFamily="18" charset="0"/>
              </a:rPr>
              <a:t>Câu 5: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/>
              <a:t>Để vẽ được hình tròn, hình vuông em thực hiện thế nào?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95400" y="3581400"/>
            <a:ext cx="4572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20495" name="Rectangle 22"/>
          <p:cNvSpPr>
            <a:spLocks noChangeArrowheads="1"/>
          </p:cNvSpPr>
          <p:nvPr/>
        </p:nvSpPr>
        <p:spPr bwMode="auto">
          <a:xfrm>
            <a:off x="1225550" y="2667000"/>
            <a:ext cx="6927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altLang="en-US"/>
              <a:t>Nhấn giữ phím CTRL trong khi vẽ</a:t>
            </a:r>
          </a:p>
        </p:txBody>
      </p:sp>
      <p:sp>
        <p:nvSpPr>
          <p:cNvPr id="20496" name="Rectangle 23"/>
          <p:cNvSpPr>
            <a:spLocks noChangeArrowheads="1"/>
          </p:cNvSpPr>
          <p:nvPr/>
        </p:nvSpPr>
        <p:spPr bwMode="auto">
          <a:xfrm>
            <a:off x="1295400" y="3459163"/>
            <a:ext cx="678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altLang="en-US"/>
              <a:t>Nhấn giữ phím SHIFT trong khi vẽ</a:t>
            </a:r>
          </a:p>
        </p:txBody>
      </p:sp>
      <p:sp>
        <p:nvSpPr>
          <p:cNvPr id="20497" name="Rectangle 24"/>
          <p:cNvSpPr>
            <a:spLocks noChangeArrowheads="1"/>
          </p:cNvSpPr>
          <p:nvPr/>
        </p:nvSpPr>
        <p:spPr bwMode="auto">
          <a:xfrm>
            <a:off x="1295400" y="4343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>
                <a:solidFill>
                  <a:srgbClr val="0000FF"/>
                </a:solidFill>
                <a:latin typeface="Times New Roman" pitchFamily="18" charset="0"/>
              </a:rPr>
              <a:t>C. </a:t>
            </a:r>
            <a:r>
              <a:rPr lang="en-US" altLang="en-US"/>
              <a:t>Nhấn giữ phím CAPS LOCK trong khi vẽ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Plaque 7"/>
          <p:cNvSpPr>
            <a:spLocks noChangeArrowheads="1"/>
          </p:cNvSpPr>
          <p:nvPr/>
        </p:nvSpPr>
        <p:spPr bwMode="auto">
          <a:xfrm>
            <a:off x="228600" y="2438400"/>
            <a:ext cx="8534400" cy="3048000"/>
          </a:xfrm>
          <a:prstGeom prst="plaque">
            <a:avLst>
              <a:gd name="adj" fmla="val 16667"/>
            </a:avLst>
          </a:prstGeom>
          <a:solidFill>
            <a:schemeClr val="folHlink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Về nhà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ọc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 phần ghi nhớ. </a:t>
            </a:r>
            <a:endParaRPr lang="en-US" alt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T</a:t>
            </a:r>
            <a:r>
              <a:rPr lang="vi-VN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</a:t>
            </a:r>
            <a:r>
              <a:rPr 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phong </a:t>
            </a:r>
            <a:r>
              <a:rPr lang="vi-VN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em hoặc vẽ về </a:t>
            </a:r>
            <a:r>
              <a:rPr lang="vi-VN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Chuẩn bị bài mới bài 3: Vẽ đường thẳng, đường cong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533400"/>
            <a:ext cx="3810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</a:t>
            </a:r>
            <a:r>
              <a:rPr lang="en-US" altLang="en-US" sz="4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838200" y="685800"/>
            <a:ext cx="78486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thầy cô và các em nhiều sức khỏe!</a:t>
            </a:r>
          </a:p>
        </p:txBody>
      </p:sp>
      <p:sp>
        <p:nvSpPr>
          <p:cNvPr id="125957" name="WordArt 5"/>
          <p:cNvSpPr>
            <a:spLocks noChangeArrowheads="1" noChangeShapeType="1" noTextEdit="1"/>
          </p:cNvSpPr>
          <p:nvPr/>
        </p:nvSpPr>
        <p:spPr bwMode="auto">
          <a:xfrm>
            <a:off x="2362200" y="4876800"/>
            <a:ext cx="4400550" cy="1069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Trân trọng kính chào!</a:t>
            </a:r>
          </a:p>
        </p:txBody>
      </p:sp>
      <p:pic>
        <p:nvPicPr>
          <p:cNvPr id="125958" name="Picture 6" descr="Pool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4724400"/>
            <a:ext cx="2413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blumen-pflanzen17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562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bia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0030" flipV="1">
            <a:off x="7931150" y="3175"/>
            <a:ext cx="1635126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 descr="bia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681" flipH="1">
            <a:off x="-173038" y="-12700"/>
            <a:ext cx="132238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" descr="bia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0030" flipH="1">
            <a:off x="-196850" y="5000625"/>
            <a:ext cx="2133600" cy="20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" descr="bia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07" flipV="1">
            <a:off x="7239000" y="4876800"/>
            <a:ext cx="2092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8" descr="phao hoa 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8" descr="phao hoa 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8" descr="phao hoa 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7" descr="657x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8764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657x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1050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8" descr="657x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0862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6" descr="657x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8576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1" name="Bé Như Quỳnh - Thương Lắm Thầy Cô Ơ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 descr="kt"/>
          <p:cNvPicPr>
            <a:picLocks noChangeAspect="1" noChangeArrowheads="1" noCrop="1"/>
          </p:cNvPicPr>
          <p:nvPr/>
        </p:nvPicPr>
        <p:blipFill>
          <a:blip r:embed="rId10">
            <a:lum contrast="36000"/>
          </a:blip>
          <a:srcRect/>
          <a:stretch>
            <a:fillRect/>
          </a:stretch>
        </p:blipFill>
        <p:spPr bwMode="auto">
          <a:xfrm>
            <a:off x="1219200" y="0"/>
            <a:ext cx="6477000" cy="86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5869" fill="hold"/>
                                        <p:tgtEl>
                                          <p:spTgt spid="1259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981"/>
                </p:tgtEl>
              </p:cMediaNode>
            </p:audio>
          </p:childTnLst>
        </p:cTn>
      </p:par>
    </p:tnLst>
    <p:bldLst>
      <p:bldP spid="125956" grpId="0" animBg="1"/>
      <p:bldP spid="1259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/>
          <p:cNvSpPr>
            <a:spLocks noChangeArrowheads="1"/>
          </p:cNvSpPr>
          <p:nvPr/>
        </p:nvSpPr>
        <p:spPr bwMode="auto">
          <a:xfrm>
            <a:off x="685800" y="258762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itchFamily="18" charset="0"/>
              </a:rPr>
              <a:t>Thứ ba ngày 23 tháng 10 năm 2018</a:t>
            </a:r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3276600" y="924580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TIN HỌC</a:t>
            </a:r>
          </a:p>
        </p:txBody>
      </p:sp>
      <p:sp>
        <p:nvSpPr>
          <p:cNvPr id="4" name="WordArt 32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81534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kern="1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2000" b="1" kern="1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3:</a:t>
            </a:r>
          </a:p>
          <a:p>
            <a:pPr algn="ctr"/>
            <a:r>
              <a:rPr lang="en-US" sz="2000" b="1" kern="1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VẼ </a:t>
            </a:r>
            <a:r>
              <a:rPr lang="en-US" sz="2000" b="1" kern="1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HÌNH TỪ HÌNH MẪU CÓ SẴN. </a:t>
            </a:r>
          </a:p>
          <a:p>
            <a:pPr algn="ctr"/>
            <a:r>
              <a:rPr lang="en-US" sz="2000" b="1" kern="1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CHỌN ĐỘ DÀY, MÀU VẼ (tiết 2)</a:t>
            </a:r>
          </a:p>
        </p:txBody>
      </p:sp>
    </p:spTree>
    <p:extLst>
      <p:ext uri="{BB962C8B-B14F-4D97-AF65-F5344CB8AC3E}">
        <p14:creationId xmlns:p14="http://schemas.microsoft.com/office/powerpoint/2010/main" val="4993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1"/>
          <p:cNvSpPr>
            <a:spLocks noChangeArrowheads="1"/>
          </p:cNvSpPr>
          <p:nvPr/>
        </p:nvSpPr>
        <p:spPr bwMode="auto">
          <a:xfrm>
            <a:off x="0" y="6858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TIN HỌC</a:t>
            </a:r>
          </a:p>
        </p:txBody>
      </p:sp>
      <p:sp>
        <p:nvSpPr>
          <p:cNvPr id="4099" name="Rectangle 49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itchFamily="18" charset="0"/>
              </a:rPr>
              <a:t>Thứ ba ngày 23 tháng 10 năm 2018</a:t>
            </a:r>
          </a:p>
        </p:txBody>
      </p:sp>
      <p:grpSp>
        <p:nvGrpSpPr>
          <p:cNvPr id="44052" name="Group 20"/>
          <p:cNvGrpSpPr>
            <a:grpSpLocks/>
          </p:cNvGrpSpPr>
          <p:nvPr/>
        </p:nvGrpSpPr>
        <p:grpSpPr bwMode="auto">
          <a:xfrm>
            <a:off x="0" y="2667000"/>
            <a:ext cx="3048000" cy="2971800"/>
            <a:chOff x="336" y="1536"/>
            <a:chExt cx="1968" cy="1968"/>
          </a:xfrm>
        </p:grpSpPr>
        <p:grpSp>
          <p:nvGrpSpPr>
            <p:cNvPr id="4111" name="Group 4"/>
            <p:cNvGrpSpPr>
              <a:grpSpLocks/>
            </p:cNvGrpSpPr>
            <p:nvPr/>
          </p:nvGrpSpPr>
          <p:grpSpPr bwMode="auto">
            <a:xfrm>
              <a:off x="336" y="1536"/>
              <a:ext cx="1968" cy="1968"/>
              <a:chOff x="384" y="1776"/>
              <a:chExt cx="1488" cy="1488"/>
            </a:xfrm>
          </p:grpSpPr>
          <p:sp>
            <p:nvSpPr>
              <p:cNvPr id="41989" name="Oval 5"/>
              <p:cNvSpPr>
                <a:spLocks noChangeArrowheads="1"/>
              </p:cNvSpPr>
              <p:nvPr/>
            </p:nvSpPr>
            <p:spPr bwMode="gray">
              <a:xfrm>
                <a:off x="384" y="1776"/>
                <a:ext cx="1488" cy="148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gamma/>
                      <a:tint val="1019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1019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41990" name="Oval 6"/>
              <p:cNvSpPr>
                <a:spLocks noChangeArrowheads="1"/>
              </p:cNvSpPr>
              <p:nvPr/>
            </p:nvSpPr>
            <p:spPr bwMode="gray">
              <a:xfrm>
                <a:off x="407" y="1799"/>
                <a:ext cx="1434" cy="14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bg1">
                    <a:alpha val="2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>
                  <a:latin typeface="Arial" panose="020B0604020202020204" pitchFamily="34" charset="0"/>
                  <a:cs typeface="+mn-cs"/>
                </a:endParaRPr>
              </a:p>
            </p:txBody>
          </p:sp>
        </p:grpSp>
        <p:pic>
          <p:nvPicPr>
            <p:cNvPr id="411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776"/>
              <a:ext cx="912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3" name="TextBox 32"/>
            <p:cNvSpPr txBox="1">
              <a:spLocks noChangeArrowheads="1"/>
            </p:cNvSpPr>
            <p:nvPr/>
          </p:nvSpPr>
          <p:spPr bwMode="auto">
            <a:xfrm>
              <a:off x="631" y="2473"/>
              <a:ext cx="1378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</a:rPr>
                <a:t>Mục tiêu</a:t>
              </a:r>
            </a:p>
          </p:txBody>
        </p:sp>
      </p:grpSp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3048000" y="3581400"/>
            <a:ext cx="457200" cy="457200"/>
            <a:chOff x="384" y="1776"/>
            <a:chExt cx="1488" cy="1488"/>
          </a:xfrm>
        </p:grpSpPr>
        <p:sp>
          <p:nvSpPr>
            <p:cNvPr id="42002" name="Oval 1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2003" name="Oval 1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42010" name="Group 26"/>
          <p:cNvGrpSpPr>
            <a:grpSpLocks/>
          </p:cNvGrpSpPr>
          <p:nvPr/>
        </p:nvGrpSpPr>
        <p:grpSpPr bwMode="auto">
          <a:xfrm>
            <a:off x="3048000" y="4267200"/>
            <a:ext cx="457200" cy="457200"/>
            <a:chOff x="384" y="1776"/>
            <a:chExt cx="1488" cy="1488"/>
          </a:xfrm>
        </p:grpSpPr>
        <p:sp>
          <p:nvSpPr>
            <p:cNvPr id="42011" name="Oval 2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108" name="Oval 2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3505200" y="3581400"/>
            <a:ext cx="563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được hình từ hình mẫu có </a:t>
            </a:r>
            <a:r>
              <a:rPr lang="en-US" alt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3505200" y="4267200"/>
            <a:ext cx="571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chọn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nét vẽ</a:t>
            </a:r>
          </a:p>
        </p:txBody>
      </p:sp>
      <p:sp>
        <p:nvSpPr>
          <p:cNvPr id="4105" name="WordArt 32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3: VẼ HÌNH TỪ HÌNH MẪU CÓ SẴN. </a:t>
            </a:r>
          </a:p>
          <a:p>
            <a:pPr algn="ctr"/>
            <a:r>
              <a:rPr lang="en-US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CHỌN ĐỘ DÀY, MÀU VẼ (tiết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/>
      <p:bldP spid="440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25146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5123" name="Rectangle 61"/>
          <p:cNvSpPr>
            <a:spLocks noChangeArrowheads="1"/>
          </p:cNvSpPr>
          <p:nvPr/>
        </p:nvSpPr>
        <p:spPr bwMode="auto">
          <a:xfrm>
            <a:off x="0" y="6858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TIN HỌC</a:t>
            </a:r>
          </a:p>
        </p:txBody>
      </p:sp>
      <p:sp>
        <p:nvSpPr>
          <p:cNvPr id="5124" name="Rectangle 49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itchFamily="18" charset="0"/>
              </a:rPr>
              <a:t>Thứ ba ngày 23 tháng 10 năm 2018</a:t>
            </a:r>
            <a:endParaRPr lang="en-US" altLang="en-US" b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125" name="WordArt 6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3: VẼ HÌNH TỪ HÌNH MẪU CÓ SẴN. </a:t>
            </a:r>
          </a:p>
          <a:p>
            <a:pPr algn="ctr"/>
            <a:r>
              <a:rPr lang="en-US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CHỌN ĐỘ DÀY, MÀU VẼ (tiết </a:t>
            </a:r>
            <a:r>
              <a:rPr lang="en-US" sz="20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2)</a:t>
            </a:r>
            <a:endParaRPr lang="en-US" sz="20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06" name="Picture 2" descr="Hình ảnh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6175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5562600" y="3292475"/>
            <a:ext cx="3352800" cy="3184525"/>
          </a:xfrm>
          <a:prstGeom prst="cloudCallout">
            <a:avLst>
              <a:gd name="adj1" fmla="val -81847"/>
              <a:gd name="adj2" fmla="val 5127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  <a:b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các </a:t>
            </a: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chọn màu nét vẽ</a:t>
            </a:r>
          </a:p>
        </p:txBody>
      </p:sp>
      <p:sp>
        <p:nvSpPr>
          <p:cNvPr id="46089" name="TextBox 1"/>
          <p:cNvSpPr txBox="1">
            <a:spLocks noChangeArrowheads="1"/>
          </p:cNvSpPr>
          <p:nvPr/>
        </p:nvSpPr>
        <p:spPr bwMode="auto">
          <a:xfrm>
            <a:off x="0" y="29718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Chọn màu nét vẽ: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  <p:bldP spid="460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3124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Chọn màu nét vẽ: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Em thực hiện thao tác chọn màu vẽ theo hướng dẫn.</a:t>
            </a:r>
          </a:p>
        </p:txBody>
      </p:sp>
      <p:sp>
        <p:nvSpPr>
          <p:cNvPr id="6147" name="Rectangle 61"/>
          <p:cNvSpPr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TIN HỌC</a:t>
            </a:r>
          </a:p>
        </p:txBody>
      </p:sp>
      <p:sp>
        <p:nvSpPr>
          <p:cNvPr id="6148" name="Rectangle 49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Times New Roman" pitchFamily="18" charset="0"/>
              </a:rPr>
              <a:t>Thứ ba ngày 23 tháng 10 năm 2018</a:t>
            </a:r>
            <a:endParaRPr lang="en-US" altLang="en-US" sz="2800" b="1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6149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96000"/>
            <a:ext cx="60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0" y="26670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pic>
        <p:nvPicPr>
          <p:cNvPr id="205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5175"/>
            <a:ext cx="26685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WordArt 9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3: VẼ HÌNH TỪ HÌNH MẪU CÓ SẴN. </a:t>
            </a:r>
          </a:p>
          <a:p>
            <a:pPr algn="ctr"/>
            <a:r>
              <a:rPr lang="en-US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CHỌN ĐỘ DÀY, MÀU VẼ (tiết </a:t>
            </a:r>
            <a:r>
              <a:rPr lang="en-US" sz="20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2)</a:t>
            </a:r>
            <a:endParaRPr lang="en-US" sz="20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28600" y="129540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Chọn màu nét vẽ:</a:t>
            </a:r>
          </a:p>
        </p:txBody>
      </p:sp>
      <p:sp>
        <p:nvSpPr>
          <p:cNvPr id="13315" name="TextBox 13"/>
          <p:cNvSpPr txBox="1">
            <a:spLocks noChangeArrowheads="1"/>
          </p:cNvSpPr>
          <p:nvPr/>
        </p:nvSpPr>
        <p:spPr bwMode="auto">
          <a:xfrm>
            <a:off x="304800" y="3962400"/>
            <a:ext cx="723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altLang="en-US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alt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Chọn màu Color1 cho nét </a:t>
            </a:r>
            <a:r>
              <a:rPr lang="en-US" altLang="en-US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vẽ.0</a:t>
            </a:r>
            <a:endParaRPr lang="en-US" altLang="en-US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381000" y="47244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altLang="en-US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alt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Di chuyển con trỏ chuột vào trang vẽ, nhấn giữ nút trái chuột và kéo thả để vẽ hình.</a:t>
            </a: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304800" y="3149025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altLang="en-US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alt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Chọn hình        trong danh sách </a:t>
            </a:r>
            <a:r>
              <a:rPr lang="en-US" altLang="en-US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 mẫu</a:t>
            </a:r>
            <a:r>
              <a:rPr lang="en-US" alt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228600" y="2249269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alt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 chọn màu nét vẽ:</a:t>
            </a:r>
          </a:p>
        </p:txBody>
      </p:sp>
      <p:sp>
        <p:nvSpPr>
          <p:cNvPr id="9225" name="WordArt 13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3: VẼ HÌNH TỪ HÌNH MẪU CÓ SẴN. </a:t>
            </a:r>
          </a:p>
          <a:p>
            <a:pPr algn="ctr"/>
            <a:r>
              <a:rPr lang="en-US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CHỌN ĐỘ DÀY, MÀU VẼ (tiết </a:t>
            </a:r>
            <a:r>
              <a:rPr lang="en-US" sz="20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2)</a:t>
            </a:r>
            <a:endParaRPr lang="en-US" sz="20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95700" y="3206175"/>
            <a:ext cx="685800" cy="5847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9227" grpId="0"/>
      <p:bldP spid="922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rl_guide Kho áº£nh - 331448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1676400"/>
            <a:ext cx="2776538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152400" y="1914942"/>
            <a:ext cx="6781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00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altLang="en-US" sz="4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vẽ được hình </a:t>
            </a:r>
            <a:r>
              <a:rPr lang="en-US" altLang="en-US" sz="400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tròn, </a:t>
            </a:r>
            <a:r>
              <a:rPr lang="en-US" altLang="en-US" sz="4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em chọn công cụ       </a:t>
            </a:r>
            <a:r>
              <a:rPr lang="en-US" altLang="en-US" sz="400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rồi </a:t>
            </a:r>
            <a:r>
              <a:rPr lang="en-US" altLang="en-US" sz="4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nhấn </a:t>
            </a:r>
            <a:r>
              <a:rPr lang="en-US" altLang="en-US" sz="400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giữ phím </a:t>
            </a: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en-US" altLang="en-US" sz="4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trong lúc vẽ.</a:t>
            </a:r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822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381000" y="6019800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erdana" pitchFamily="34" charset="0"/>
            </a:endParaRPr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4953000" y="6019800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erdana" pitchFamily="34" charset="0"/>
            </a:endParaRPr>
          </a:p>
        </p:txBody>
      </p:sp>
      <p:sp>
        <p:nvSpPr>
          <p:cNvPr id="7179" name="WordArt 13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382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3: VẼ HÌNH TỪ HÌNH MẪU CÓ SẴN. </a:t>
            </a:r>
          </a:p>
          <a:p>
            <a:pPr algn="ctr"/>
            <a:r>
              <a:rPr lang="en-US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CHỌN ĐỘ DÀY, MÀU VẼ (tiết </a:t>
            </a:r>
            <a:r>
              <a:rPr lang="en-US" sz="20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2)</a:t>
            </a:r>
            <a:endParaRPr lang="en-US" sz="20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80" name="Rectangle 14"/>
          <p:cNvSpPr>
            <a:spLocks noChangeArrowheads="1"/>
          </p:cNvSpPr>
          <p:nvPr/>
        </p:nvSpPr>
        <p:spPr bwMode="auto">
          <a:xfrm>
            <a:off x="381000" y="1111250"/>
            <a:ext cx="2065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3600" b="1" i="1" u="sng">
                <a:solidFill>
                  <a:srgbClr val="0000FF"/>
                </a:solidFill>
                <a:latin typeface="Times New Roman" pitchFamily="18" charset="0"/>
              </a:rPr>
              <a:t>Chú ý:</a:t>
            </a:r>
            <a:r>
              <a:rPr lang="en-US" altLang="en-US"/>
              <a:t>   </a:t>
            </a:r>
          </a:p>
        </p:txBody>
      </p:sp>
      <p:sp>
        <p:nvSpPr>
          <p:cNvPr id="2" name="Oval 1"/>
          <p:cNvSpPr/>
          <p:nvPr/>
        </p:nvSpPr>
        <p:spPr>
          <a:xfrm>
            <a:off x="3238500" y="2590800"/>
            <a:ext cx="723900" cy="533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254" grpId="0" animBg="1"/>
      <p:bldP spid="10257" grpId="0" animBg="1"/>
      <p:bldP spid="7180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295400" y="2514600"/>
            <a:ext cx="6640513" cy="1712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B. Hoạt động thực hành (15 </a:t>
            </a:r>
            <a:r>
              <a:rPr lang="vi-VN" sz="3600" b="1" kern="1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phút</a:t>
            </a:r>
            <a:r>
              <a:rPr lang="en-US" sz="3600" b="1" kern="1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36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778</Words>
  <Application>Microsoft Office PowerPoint</Application>
  <PresentationFormat>On-screen Show (4:3)</PresentationFormat>
  <Paragraphs>119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Bí Mật trong quả bóng </vt:lpstr>
      <vt:lpstr>PowerPoint Presentation</vt:lpstr>
      <vt:lpstr>Trò chơi: Bí Mật trong quả bóng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10 TIMT</dc:creator>
  <cp:lastModifiedBy>SER</cp:lastModifiedBy>
  <cp:revision>177</cp:revision>
  <dcterms:created xsi:type="dcterms:W3CDTF">2017-10-30T09:00:42Z</dcterms:created>
  <dcterms:modified xsi:type="dcterms:W3CDTF">2018-10-19T09:03:54Z</dcterms:modified>
</cp:coreProperties>
</file>