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7" r:id="rId1"/>
  </p:sldMasterIdLst>
  <p:notesMasterIdLst>
    <p:notesMasterId r:id="rId11"/>
  </p:notes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5" autoAdjust="0"/>
    <p:restoredTop sz="94660"/>
  </p:normalViewPr>
  <p:slideViewPr>
    <p:cSldViewPr>
      <p:cViewPr>
        <p:scale>
          <a:sx n="71" d="100"/>
          <a:sy n="71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981D1-48B8-4E7F-88CF-89391FEF881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8C2D4-3EF3-4E66-B440-23436F9B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6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F2EE36-CAFB-46C0-A8DC-3435F70B3476}" type="slidenum">
              <a:rPr lang="en-US">
                <a:solidFill>
                  <a:prstClr val="black"/>
                </a:solidFill>
              </a:rPr>
              <a:pPr eaLnBrk="1" hangingPunct="1"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A1C5D-8275-4755-A16B-4EB4C4DA8AA5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4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3257-9EFE-4961-97EE-6D9CA97DF1F0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CC61-BD2A-4FDB-8E3F-5B959A73D4CE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12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180D9-83DE-42A8-8BD9-FB2F0A09A1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24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7A5B4-EAE9-40CB-A74F-2F7229194C87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030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F899F-2F00-496F-AF03-66DB5AEF1709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19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20E14-8916-4672-BF4A-44E57FDAC084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88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4375-395B-403B-89CD-AB8272881758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6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E5AE-F29F-4599-B74B-34706D2A63BF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74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9E63D-761F-4E73-9EB5-46C25ECD2FAF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24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DCD5-D80A-41E6-98A8-B3A0FC166A7D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60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EAA7D-982F-4FCC-857E-1488E1274791}" type="slidenum">
              <a:rPr lang="en-US" altLang="en-US" smtClean="0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10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BC743A-8E44-49A7-AB68-81D3D3891BC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57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wmf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405"/>
          <p:cNvSpPr>
            <a:spLocks noChangeArrowheads="1" noChangeShapeType="1" noTextEdit="1"/>
          </p:cNvSpPr>
          <p:nvPr/>
        </p:nvSpPr>
        <p:spPr bwMode="auto">
          <a:xfrm>
            <a:off x="457200" y="990600"/>
            <a:ext cx="7772400" cy="1676400"/>
          </a:xfrm>
          <a:prstGeom prst="rect">
            <a:avLst/>
          </a:prstGeom>
        </p:spPr>
        <p:txBody>
          <a:bodyPr wrap="none" fromWordArt="1">
            <a:prstTxWarp prst="textInflateBottom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99FF"/>
                </a:solidFill>
                <a:latin typeface="Times New Roman"/>
                <a:cs typeface="Times New Roman"/>
              </a:rPr>
              <a:t> CHÀO MỪNG QUÝ THẦY CÔ ĐẾN DỰ GIỜ</a:t>
            </a:r>
          </a:p>
        </p:txBody>
      </p:sp>
      <p:sp>
        <p:nvSpPr>
          <p:cNvPr id="2056" name="WordArt 406"/>
          <p:cNvSpPr>
            <a:spLocks noChangeArrowheads="1" noChangeShapeType="1" noTextEdit="1"/>
          </p:cNvSpPr>
          <p:nvPr/>
        </p:nvSpPr>
        <p:spPr bwMode="auto">
          <a:xfrm>
            <a:off x="2362200" y="2371725"/>
            <a:ext cx="4038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70DE6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Môn: </a:t>
            </a:r>
            <a:r>
              <a:rPr lang="en-US" sz="3600" kern="10" dirty="0" err="1" smtClean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FF33"/>
                    </a:gs>
                    <a:gs pos="100000">
                      <a:srgbClr val="F70DE6"/>
                    </a:gs>
                  </a:gsLst>
                  <a:lin ang="0" scaled="1"/>
                </a:gradFill>
                <a:latin typeface="Times New Roman"/>
                <a:cs typeface="Times New Roman"/>
              </a:rPr>
              <a:t>Toán</a:t>
            </a:r>
            <a:endParaRPr lang="en-US" sz="3600" kern="10" dirty="0">
              <a:ln w="9525">
                <a:solidFill>
                  <a:srgbClr val="000000">
                    <a:alpha val="96077"/>
                  </a:srgbClr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FF33"/>
                  </a:gs>
                  <a:gs pos="100000">
                    <a:srgbClr val="F70DE6"/>
                  </a:gs>
                </a:gsLst>
                <a:lin ang="0" scaled="1"/>
              </a:gradFill>
              <a:latin typeface="Times New Roman"/>
              <a:cs typeface="Times New Roman"/>
            </a:endParaRPr>
          </a:p>
        </p:txBody>
      </p:sp>
      <p:sp>
        <p:nvSpPr>
          <p:cNvPr id="2057" name="WordArt 407"/>
          <p:cNvSpPr>
            <a:spLocks noChangeArrowheads="1" noChangeShapeType="1" noTextEdit="1"/>
          </p:cNvSpPr>
          <p:nvPr/>
        </p:nvSpPr>
        <p:spPr bwMode="auto">
          <a:xfrm>
            <a:off x="3733800" y="3209925"/>
            <a:ext cx="14382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err="1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2</a:t>
            </a:r>
            <a:r>
              <a:rPr lang="vi-VN" sz="3600" kern="10" dirty="0" smtClean="0">
                <a:ln w="9525">
                  <a:solidFill>
                    <a:srgbClr val="000000">
                      <a:alpha val="96077"/>
                    </a:srgbClr>
                  </a:solidFill>
                  <a:round/>
                  <a:headEnd/>
                  <a:tailEnd/>
                </a:ln>
                <a:solidFill>
                  <a:srgbClr val="9966FF"/>
                </a:solidFill>
                <a:latin typeface="Times New Roman"/>
                <a:cs typeface="Times New Roman"/>
              </a:rPr>
              <a:t>/5</a:t>
            </a:r>
            <a:endParaRPr lang="en-US" sz="3600" kern="10" dirty="0">
              <a:ln w="9525">
                <a:solidFill>
                  <a:srgbClr val="000000">
                    <a:alpha val="96077"/>
                  </a:srgbClr>
                </a:solidFill>
                <a:round/>
                <a:headEnd/>
                <a:tailEnd/>
              </a:ln>
              <a:solidFill>
                <a:srgbClr val="9966FF"/>
              </a:solidFill>
              <a:latin typeface="Times New Roman"/>
              <a:cs typeface="Times New Roman"/>
            </a:endParaRPr>
          </a:p>
        </p:txBody>
      </p:sp>
      <p:sp>
        <p:nvSpPr>
          <p:cNvPr id="2058" name="WordArt 408"/>
          <p:cNvSpPr>
            <a:spLocks noChangeArrowheads="1" noChangeShapeType="1" noTextEdit="1"/>
          </p:cNvSpPr>
          <p:nvPr/>
        </p:nvSpPr>
        <p:spPr bwMode="auto">
          <a:xfrm>
            <a:off x="1209675" y="4953000"/>
            <a:ext cx="64103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i="1" kern="10" dirty="0">
              <a:ln w="19050">
                <a:solidFill>
                  <a:srgbClr val="99CCFF">
                    <a:alpha val="92940"/>
                  </a:srgbClr>
                </a:solidFill>
                <a:round/>
                <a:headEnd/>
                <a:tailEnd/>
              </a:ln>
              <a:solidFill>
                <a:srgbClr val="0066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8" name="Picture 410" descr="nature%20(49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648200"/>
            <a:ext cx="21336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" name="Picture 5" descr="659204qfhni5vgxw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95" y="160338"/>
            <a:ext cx="638409" cy="2290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2" name="Picture 12" descr="bunny_thumping_foot_md_clr"/>
          <p:cNvPicPr>
            <a:picLocks noChangeAspect="1" noChangeArrowheads="1" noCrop="1"/>
          </p:cNvPicPr>
          <p:nvPr/>
        </p:nvPicPr>
        <p:blipFill>
          <a:blip r:embed="rId4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0"/>
            <a:ext cx="1219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3" name="Picture 11" descr="1 (1567)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799" y="5715000"/>
            <a:ext cx="119742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4" name="Picture 11" descr="1 (1567)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846619"/>
            <a:ext cx="1052286" cy="1004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5" name="Picture 11" descr="1 (1567)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922818"/>
            <a:ext cx="1037771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9" name="Picture 4" descr="697124lyvlntaq1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762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913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22225" y="0"/>
            <a:ext cx="9144000" cy="6858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vi-VN" sz="2800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7172" name="Picture 5" descr="ne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167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nen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648200"/>
            <a:ext cx="18510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ne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nen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371600" y="354449"/>
            <a:ext cx="6776243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sáu,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3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vi-VN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3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WordArt 3" descr="Narrow vertical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4876800" cy="1066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kern="10" dirty="0" err="1">
                <a:ln w="1905">
                  <a:solidFill>
                    <a:srgbClr val="000000"/>
                  </a:solidFill>
                </a:ln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glow rad="139700">
                    <a:srgbClr val="BBE0E3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kern="10" dirty="0">
                <a:ln w="1905">
                  <a:solidFill>
                    <a:srgbClr val="000000"/>
                  </a:solidFill>
                </a:ln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glow rad="139700">
                    <a:srgbClr val="BBE0E3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905">
                  <a:solidFill>
                    <a:srgbClr val="000000"/>
                  </a:solidFill>
                </a:ln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glow rad="139700">
                    <a:srgbClr val="BBE0E3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kern="10" dirty="0">
                <a:ln w="1905">
                  <a:solidFill>
                    <a:srgbClr val="000000"/>
                  </a:solidFill>
                </a:ln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glow rad="139700">
                    <a:srgbClr val="BBE0E3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905">
                  <a:solidFill>
                    <a:srgbClr val="000000"/>
                  </a:solidFill>
                </a:ln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glow rad="139700">
                    <a:srgbClr val="BBE0E3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kern="10" dirty="0">
                <a:ln w="1905">
                  <a:solidFill>
                    <a:srgbClr val="000000"/>
                  </a:solidFill>
                </a:ln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glow rad="139700">
                    <a:srgbClr val="BBE0E3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905">
                  <a:solidFill>
                    <a:srgbClr val="000000"/>
                  </a:solidFill>
                </a:ln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glow rad="139700">
                    <a:srgbClr val="BBE0E3">
                      <a:satMod val="175000"/>
                      <a:alpha val="40000"/>
                    </a:srgb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600" b="1" kern="10" cap="all" dirty="0">
                <a:ln w="0"/>
                <a:gradFill flip="none">
                  <a:gsLst>
                    <a:gs pos="0">
                      <a:srgbClr val="BBE0E3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BE0E3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BE0E3">
                        <a:shade val="65000"/>
                        <a:satMod val="130000"/>
                      </a:srgbClr>
                    </a:gs>
                    <a:gs pos="92000">
                      <a:srgbClr val="BBE0E3">
                        <a:shade val="50000"/>
                        <a:satMod val="120000"/>
                      </a:srgbClr>
                    </a:gs>
                    <a:gs pos="100000">
                      <a:srgbClr val="BBE0E3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.VnTim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6599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00" name="Rectangle 20"/>
          <p:cNvSpPr>
            <a:spLocks noChangeArrowheads="1"/>
          </p:cNvSpPr>
          <p:nvPr/>
        </p:nvSpPr>
        <p:spPr bwMode="auto">
          <a:xfrm>
            <a:off x="152400" y="0"/>
            <a:ext cx="9144000" cy="68580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vi-VN" sz="28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rial" charset="0"/>
            </a:endParaRPr>
          </a:p>
        </p:txBody>
      </p:sp>
      <p:pic>
        <p:nvPicPr>
          <p:cNvPr id="7172" name="Picture 5" descr="ne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8200"/>
            <a:ext cx="1676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nen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648200"/>
            <a:ext cx="18510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nen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49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nen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0"/>
            <a:ext cx="2209800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752600" y="354449"/>
            <a:ext cx="61722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sáu,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vi-VN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WordArt 409"/>
          <p:cNvSpPr>
            <a:spLocks noChangeArrowheads="1" noChangeShapeType="1" noTextEdit="1"/>
          </p:cNvSpPr>
          <p:nvPr/>
        </p:nvSpPr>
        <p:spPr bwMode="auto">
          <a:xfrm>
            <a:off x="2936910" y="1541113"/>
            <a:ext cx="3844890" cy="516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Phép</a:t>
            </a:r>
            <a:r>
              <a:rPr lang="en-US" sz="3600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cộng</a:t>
            </a:r>
            <a:r>
              <a:rPr lang="en-US" sz="3600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có</a:t>
            </a:r>
            <a:r>
              <a:rPr lang="en-US" sz="3600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tổng</a:t>
            </a:r>
            <a:r>
              <a:rPr lang="en-US" sz="3600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bằng</a:t>
            </a:r>
            <a:r>
              <a:rPr lang="en-US" sz="3600" kern="10" dirty="0" smtClean="0">
                <a:ln w="9525">
                  <a:solidFill>
                    <a:srgbClr val="CC0000">
                      <a:alpha val="7843"/>
                    </a:srgbClr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100</a:t>
            </a:r>
            <a:endParaRPr lang="en-US" sz="3600" kern="10" dirty="0">
              <a:ln w="9525">
                <a:solidFill>
                  <a:srgbClr val="CC0000">
                    <a:alpha val="7843"/>
                  </a:srgbClr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914400" y="2087562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83 + 17 = ?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6800" y="25908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17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867433" y="2895600"/>
            <a:ext cx="35176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990600" y="363682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sng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_______</a:t>
            </a:r>
          </a:p>
        </p:txBody>
      </p:sp>
      <p:sp>
        <p:nvSpPr>
          <p:cNvPr id="15" name="Text Box 45"/>
          <p:cNvSpPr txBox="1">
            <a:spLocks noChangeArrowheads="1"/>
          </p:cNvSpPr>
          <p:nvPr/>
        </p:nvSpPr>
        <p:spPr bwMode="auto">
          <a:xfrm>
            <a:off x="2514600" y="2666206"/>
            <a:ext cx="54752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3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0,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</p:txBody>
      </p:sp>
      <p:sp>
        <p:nvSpPr>
          <p:cNvPr id="17" name="Text Box 46"/>
          <p:cNvSpPr txBox="1">
            <a:spLocks noChangeArrowheads="1"/>
          </p:cNvSpPr>
          <p:nvPr/>
        </p:nvSpPr>
        <p:spPr bwMode="auto">
          <a:xfrm>
            <a:off x="2438400" y="3733800"/>
            <a:ext cx="6400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8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10, 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10.</a:t>
            </a:r>
          </a:p>
        </p:txBody>
      </p:sp>
      <p:sp>
        <p:nvSpPr>
          <p:cNvPr id="20" name="Text Box 64"/>
          <p:cNvSpPr txBox="1">
            <a:spLocks noChangeArrowheads="1"/>
          </p:cNvSpPr>
          <p:nvPr/>
        </p:nvSpPr>
        <p:spPr bwMode="auto">
          <a:xfrm>
            <a:off x="457200" y="46482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83 + 17 = 100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09700" y="4003533"/>
            <a:ext cx="41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0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0205" y="4003533"/>
            <a:ext cx="848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10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5015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94" name="Text Box 158"/>
          <p:cNvSpPr txBox="1">
            <a:spLocks noChangeArrowheads="1"/>
          </p:cNvSpPr>
          <p:nvPr/>
        </p:nvSpPr>
        <p:spPr bwMode="auto">
          <a:xfrm>
            <a:off x="1143000" y="0"/>
            <a:ext cx="678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latin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</a:rPr>
              <a:t>sáu,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ngày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</a:rPr>
              <a:t>11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</a:rPr>
              <a:t> 10 </a:t>
            </a:r>
            <a:r>
              <a:rPr lang="en-US" sz="3200" b="1" dirty="0" err="1">
                <a:latin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201</a:t>
            </a:r>
            <a:r>
              <a:rPr lang="vi-VN" sz="3200" b="1" dirty="0" smtClean="0">
                <a:latin typeface="Times New Roman" pitchFamily="18" charset="0"/>
              </a:rPr>
              <a:t>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65695" name="Rectangle 159"/>
          <p:cNvSpPr>
            <a:spLocks noChangeArrowheads="1"/>
          </p:cNvSpPr>
          <p:nvPr/>
        </p:nvSpPr>
        <p:spPr bwMode="auto">
          <a:xfrm>
            <a:off x="4343400" y="533400"/>
            <a:ext cx="974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Toán</a:t>
            </a:r>
          </a:p>
        </p:txBody>
      </p:sp>
      <p:sp>
        <p:nvSpPr>
          <p:cNvPr id="65696" name="Text Box 160"/>
          <p:cNvSpPr txBox="1">
            <a:spLocks noChangeArrowheads="1"/>
          </p:cNvSpPr>
          <p:nvPr/>
        </p:nvSpPr>
        <p:spPr bwMode="auto">
          <a:xfrm>
            <a:off x="2209800" y="1066800"/>
            <a:ext cx="5508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</a:rPr>
              <a:t>Phép cộng có tổng bằng 100</a:t>
            </a:r>
          </a:p>
        </p:txBody>
      </p:sp>
      <p:sp>
        <p:nvSpPr>
          <p:cNvPr id="65697" name="Text Box 161"/>
          <p:cNvSpPr txBox="1">
            <a:spLocks noChangeArrowheads="1"/>
          </p:cNvSpPr>
          <p:nvPr/>
        </p:nvSpPr>
        <p:spPr bwMode="auto">
          <a:xfrm>
            <a:off x="914400" y="19812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 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</a:rPr>
              <a:t>Bài 1:</a:t>
            </a: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3200">
                <a:solidFill>
                  <a:srgbClr val="FF3300"/>
                </a:solidFill>
                <a:latin typeface="Times New Roman" pitchFamily="18" charset="0"/>
              </a:rPr>
              <a:t>Tính:</a:t>
            </a:r>
          </a:p>
        </p:txBody>
      </p:sp>
      <p:sp>
        <p:nvSpPr>
          <p:cNvPr id="65698" name="Text Box 162"/>
          <p:cNvSpPr txBox="1">
            <a:spLocks noChangeArrowheads="1"/>
          </p:cNvSpPr>
          <p:nvPr/>
        </p:nvSpPr>
        <p:spPr bwMode="auto">
          <a:xfrm>
            <a:off x="1600200" y="26670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99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CC"/>
                </a:solidFill>
                <a:latin typeface="Times New Roman" pitchFamily="18" charset="0"/>
              </a:rPr>
              <a:t>  1 </a:t>
            </a:r>
          </a:p>
        </p:txBody>
      </p:sp>
      <p:sp>
        <p:nvSpPr>
          <p:cNvPr id="65699" name="Text Box 163"/>
          <p:cNvSpPr txBox="1">
            <a:spLocks noChangeArrowheads="1"/>
          </p:cNvSpPr>
          <p:nvPr/>
        </p:nvSpPr>
        <p:spPr bwMode="auto">
          <a:xfrm>
            <a:off x="1295400" y="3048000"/>
            <a:ext cx="468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65700" name="Line 164"/>
          <p:cNvSpPr>
            <a:spLocks noChangeShapeType="1"/>
          </p:cNvSpPr>
          <p:nvPr/>
        </p:nvSpPr>
        <p:spPr bwMode="auto">
          <a:xfrm>
            <a:off x="1600200" y="3962400"/>
            <a:ext cx="6858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701" name="Rectangle 165"/>
          <p:cNvSpPr>
            <a:spLocks noChangeArrowheads="1"/>
          </p:cNvSpPr>
          <p:nvPr/>
        </p:nvSpPr>
        <p:spPr bwMode="auto">
          <a:xfrm>
            <a:off x="1524000" y="38862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65702" name="Text Box 166"/>
          <p:cNvSpPr txBox="1">
            <a:spLocks noChangeArrowheads="1"/>
          </p:cNvSpPr>
          <p:nvPr/>
        </p:nvSpPr>
        <p:spPr bwMode="auto">
          <a:xfrm>
            <a:off x="3238500" y="2715491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75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25 </a:t>
            </a:r>
          </a:p>
        </p:txBody>
      </p:sp>
      <p:sp>
        <p:nvSpPr>
          <p:cNvPr id="65703" name="Text Box 167"/>
          <p:cNvSpPr txBox="1">
            <a:spLocks noChangeArrowheads="1"/>
          </p:cNvSpPr>
          <p:nvPr/>
        </p:nvSpPr>
        <p:spPr bwMode="auto">
          <a:xfrm>
            <a:off x="2819400" y="3048000"/>
            <a:ext cx="468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65704" name="Line 168"/>
          <p:cNvSpPr>
            <a:spLocks noChangeShapeType="1"/>
          </p:cNvSpPr>
          <p:nvPr/>
        </p:nvSpPr>
        <p:spPr bwMode="auto">
          <a:xfrm>
            <a:off x="3200400" y="3962400"/>
            <a:ext cx="6858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705" name="Rectangle 169"/>
          <p:cNvSpPr>
            <a:spLocks noChangeArrowheads="1"/>
          </p:cNvSpPr>
          <p:nvPr/>
        </p:nvSpPr>
        <p:spPr bwMode="auto">
          <a:xfrm>
            <a:off x="3124200" y="38862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65706" name="Text Box 170"/>
          <p:cNvSpPr txBox="1">
            <a:spLocks noChangeArrowheads="1"/>
          </p:cNvSpPr>
          <p:nvPr/>
        </p:nvSpPr>
        <p:spPr bwMode="auto">
          <a:xfrm>
            <a:off x="6858000" y="26670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58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42 </a:t>
            </a:r>
          </a:p>
        </p:txBody>
      </p:sp>
      <p:sp>
        <p:nvSpPr>
          <p:cNvPr id="65707" name="Text Box 171"/>
          <p:cNvSpPr txBox="1">
            <a:spLocks noChangeArrowheads="1"/>
          </p:cNvSpPr>
          <p:nvPr/>
        </p:nvSpPr>
        <p:spPr bwMode="auto">
          <a:xfrm>
            <a:off x="4953000" y="26670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64 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36 </a:t>
            </a:r>
          </a:p>
        </p:txBody>
      </p:sp>
      <p:sp>
        <p:nvSpPr>
          <p:cNvPr id="65708" name="Text Box 172"/>
          <p:cNvSpPr txBox="1">
            <a:spLocks noChangeArrowheads="1"/>
          </p:cNvSpPr>
          <p:nvPr/>
        </p:nvSpPr>
        <p:spPr bwMode="auto">
          <a:xfrm>
            <a:off x="4648200" y="3048000"/>
            <a:ext cx="468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65709" name="Line 173"/>
          <p:cNvSpPr>
            <a:spLocks noChangeShapeType="1"/>
          </p:cNvSpPr>
          <p:nvPr/>
        </p:nvSpPr>
        <p:spPr bwMode="auto">
          <a:xfrm>
            <a:off x="4953000" y="3962400"/>
            <a:ext cx="6858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710" name="Rectangle 174"/>
          <p:cNvSpPr>
            <a:spLocks noChangeArrowheads="1"/>
          </p:cNvSpPr>
          <p:nvPr/>
        </p:nvSpPr>
        <p:spPr bwMode="auto">
          <a:xfrm>
            <a:off x="4876800" y="38862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65711" name="Text Box 175"/>
          <p:cNvSpPr txBox="1">
            <a:spLocks noChangeArrowheads="1"/>
          </p:cNvSpPr>
          <p:nvPr/>
        </p:nvSpPr>
        <p:spPr bwMode="auto">
          <a:xfrm>
            <a:off x="6477000" y="2971800"/>
            <a:ext cx="468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+</a:t>
            </a:r>
          </a:p>
        </p:txBody>
      </p:sp>
      <p:sp>
        <p:nvSpPr>
          <p:cNvPr id="65712" name="Line 176"/>
          <p:cNvSpPr>
            <a:spLocks noChangeShapeType="1"/>
          </p:cNvSpPr>
          <p:nvPr/>
        </p:nvSpPr>
        <p:spPr bwMode="auto">
          <a:xfrm>
            <a:off x="6858000" y="3962400"/>
            <a:ext cx="685800" cy="0"/>
          </a:xfrm>
          <a:prstGeom prst="line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5713" name="Rectangle 177"/>
          <p:cNvSpPr>
            <a:spLocks noChangeArrowheads="1"/>
          </p:cNvSpPr>
          <p:nvPr/>
        </p:nvSpPr>
        <p:spPr bwMode="auto">
          <a:xfrm>
            <a:off x="6781800" y="38862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  <a:latin typeface="Times New Roman" pitchFamily="18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436036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6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500"/>
                                        <p:tgtEl>
                                          <p:spTgt spid="6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500"/>
                                        <p:tgtEl>
                                          <p:spTgt spid="6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6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"/>
                                        <p:tgtEl>
                                          <p:spTgt spid="6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500"/>
                                        <p:tgtEl>
                                          <p:spTgt spid="6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5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500"/>
                                        <p:tgtEl>
                                          <p:spTgt spid="6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500"/>
                                        <p:tgtEl>
                                          <p:spTgt spid="6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5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500"/>
                                        <p:tgtEl>
                                          <p:spTgt spid="6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5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5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500"/>
                                        <p:tgtEl>
                                          <p:spTgt spid="65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5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500"/>
                                        <p:tgtEl>
                                          <p:spTgt spid="65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500"/>
                                        <p:tgtEl>
                                          <p:spTgt spid="65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5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5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500"/>
                                        <p:tgtEl>
                                          <p:spTgt spid="65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5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5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500"/>
                                        <p:tgtEl>
                                          <p:spTgt spid="65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5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5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500"/>
                                        <p:tgtEl>
                                          <p:spTgt spid="65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7" dur="500"/>
                                        <p:tgtEl>
                                          <p:spTgt spid="65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697" grpId="0"/>
      <p:bldP spid="65698" grpId="0"/>
      <p:bldP spid="65699" grpId="0"/>
      <p:bldP spid="65700" grpId="0" animBg="1"/>
      <p:bldP spid="65701" grpId="0"/>
      <p:bldP spid="65702" grpId="0"/>
      <p:bldP spid="65703" grpId="0"/>
      <p:bldP spid="65704" grpId="0" animBg="1"/>
      <p:bldP spid="65705" grpId="0"/>
      <p:bldP spid="65706" grpId="0"/>
      <p:bldP spid="65707" grpId="0"/>
      <p:bldP spid="65708" grpId="0"/>
      <p:bldP spid="65709" grpId="0" animBg="1"/>
      <p:bldP spid="65710" grpId="0"/>
      <p:bldP spid="65711" grpId="0"/>
      <p:bldP spid="65712" grpId="0" animBg="1"/>
      <p:bldP spid="657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23" name="Text Box 83"/>
          <p:cNvSpPr txBox="1">
            <a:spLocks noChangeArrowheads="1"/>
          </p:cNvSpPr>
          <p:nvPr/>
        </p:nvSpPr>
        <p:spPr bwMode="auto">
          <a:xfrm>
            <a:off x="1143000" y="-1"/>
            <a:ext cx="678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>
                <a:latin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</a:rPr>
              <a:t>sáu,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</a:rPr>
              <a:t>11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</a:rPr>
              <a:t> 10 </a:t>
            </a:r>
            <a:r>
              <a:rPr lang="en-US" sz="3200" b="1" dirty="0" err="1">
                <a:latin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201</a:t>
            </a:r>
            <a:r>
              <a:rPr lang="vi-VN" sz="3200" b="1" dirty="0" smtClean="0">
                <a:latin typeface="Times New Roman" pitchFamily="18" charset="0"/>
              </a:rPr>
              <a:t>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87124" name="Rectangle 84"/>
          <p:cNvSpPr>
            <a:spLocks noChangeArrowheads="1"/>
          </p:cNvSpPr>
          <p:nvPr/>
        </p:nvSpPr>
        <p:spPr bwMode="auto">
          <a:xfrm>
            <a:off x="4343400" y="457200"/>
            <a:ext cx="974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Toán</a:t>
            </a:r>
          </a:p>
        </p:txBody>
      </p:sp>
      <p:sp>
        <p:nvSpPr>
          <p:cNvPr id="87125" name="Text Box 85"/>
          <p:cNvSpPr txBox="1">
            <a:spLocks noChangeArrowheads="1"/>
          </p:cNvSpPr>
          <p:nvPr/>
        </p:nvSpPr>
        <p:spPr bwMode="auto">
          <a:xfrm>
            <a:off x="2209800" y="914400"/>
            <a:ext cx="5508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</a:rPr>
              <a:t>Phép cộng có tổng bằng 100</a:t>
            </a:r>
          </a:p>
        </p:txBody>
      </p:sp>
      <p:sp>
        <p:nvSpPr>
          <p:cNvPr id="87126" name="Text Box 86"/>
          <p:cNvSpPr txBox="1">
            <a:spLocks noChangeArrowheads="1"/>
          </p:cNvSpPr>
          <p:nvPr/>
        </p:nvSpPr>
        <p:spPr bwMode="auto">
          <a:xfrm>
            <a:off x="1057275" y="1752600"/>
            <a:ext cx="5800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</a:rPr>
              <a:t>Bài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</a:rPr>
              <a:t> 2: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</a:rPr>
              <a:t>Tính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</a:rPr>
              <a:t>nhẩm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</a:rPr>
              <a:t> (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</a:rPr>
              <a:t>theo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FF3300"/>
                </a:solidFill>
                <a:latin typeface="Times New Roman" pitchFamily="18" charset="0"/>
              </a:rPr>
              <a:t>mẫu</a:t>
            </a:r>
            <a:r>
              <a:rPr lang="en-US" sz="3200" dirty="0">
                <a:solidFill>
                  <a:srgbClr val="FF3300"/>
                </a:solidFill>
                <a:latin typeface="Times New Roman" pitchFamily="18" charset="0"/>
              </a:rPr>
              <a:t>):</a:t>
            </a:r>
          </a:p>
        </p:txBody>
      </p:sp>
      <p:sp>
        <p:nvSpPr>
          <p:cNvPr id="87127" name="Text Box 87"/>
          <p:cNvSpPr txBox="1">
            <a:spLocks noChangeArrowheads="1"/>
          </p:cNvSpPr>
          <p:nvPr/>
        </p:nvSpPr>
        <p:spPr bwMode="auto">
          <a:xfrm>
            <a:off x="152400" y="2362200"/>
            <a:ext cx="213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60 + 40 =</a:t>
            </a:r>
          </a:p>
        </p:txBody>
      </p:sp>
      <p:sp>
        <p:nvSpPr>
          <p:cNvPr id="87129" name="Text Box 89"/>
          <p:cNvSpPr txBox="1">
            <a:spLocks noChangeArrowheads="1"/>
          </p:cNvSpPr>
          <p:nvPr/>
        </p:nvSpPr>
        <p:spPr bwMode="auto">
          <a:xfrm>
            <a:off x="609600" y="2967335"/>
            <a:ext cx="2057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80 + 20 =</a:t>
            </a:r>
          </a:p>
        </p:txBody>
      </p:sp>
      <p:sp>
        <p:nvSpPr>
          <p:cNvPr id="87130" name="Text Box 90"/>
          <p:cNvSpPr txBox="1">
            <a:spLocks noChangeArrowheads="1"/>
          </p:cNvSpPr>
          <p:nvPr/>
        </p:nvSpPr>
        <p:spPr bwMode="auto">
          <a:xfrm>
            <a:off x="685800" y="3505200"/>
            <a:ext cx="190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30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+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70 =</a:t>
            </a:r>
          </a:p>
        </p:txBody>
      </p:sp>
      <p:sp>
        <p:nvSpPr>
          <p:cNvPr id="87131" name="Text Box 91"/>
          <p:cNvSpPr txBox="1">
            <a:spLocks noChangeArrowheads="1"/>
          </p:cNvSpPr>
          <p:nvPr/>
        </p:nvSpPr>
        <p:spPr bwMode="auto">
          <a:xfrm>
            <a:off x="609600" y="4038600"/>
            <a:ext cx="20653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90 + 10 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7133" name="Rectangle 93"/>
          <p:cNvSpPr>
            <a:spLocks noChangeArrowheads="1"/>
          </p:cNvSpPr>
          <p:nvPr/>
        </p:nvSpPr>
        <p:spPr bwMode="auto">
          <a:xfrm>
            <a:off x="2895600" y="2350386"/>
            <a:ext cx="6096000" cy="2909046"/>
          </a:xfrm>
          <a:prstGeom prst="rect">
            <a:avLst/>
          </a:prstGeom>
          <a:solidFill>
            <a:srgbClr val="FFFFCC"/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7138" name="Text Box 98"/>
          <p:cNvSpPr txBox="1">
            <a:spLocks noChangeArrowheads="1"/>
          </p:cNvSpPr>
          <p:nvPr/>
        </p:nvSpPr>
        <p:spPr bwMode="auto">
          <a:xfrm>
            <a:off x="4648200" y="2590800"/>
            <a:ext cx="449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60        +       40      =     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87139" name="Text Box 99"/>
          <p:cNvSpPr txBox="1">
            <a:spLocks noChangeArrowheads="1"/>
          </p:cNvSpPr>
          <p:nvPr/>
        </p:nvSpPr>
        <p:spPr bwMode="auto">
          <a:xfrm>
            <a:off x="3200400" y="25908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Mẫu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7140" name="Text Box 100"/>
          <p:cNvSpPr txBox="1">
            <a:spLocks noChangeArrowheads="1"/>
          </p:cNvSpPr>
          <p:nvPr/>
        </p:nvSpPr>
        <p:spPr bwMode="auto">
          <a:xfrm>
            <a:off x="4191000" y="2590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33CC"/>
                </a:solidFill>
                <a:latin typeface="Times New Roman" pitchFamily="18" charset="0"/>
              </a:rPr>
              <a:t>6 </a:t>
            </a:r>
            <a:r>
              <a:rPr lang="en-US" sz="2800" dirty="0" err="1" smtClean="0">
                <a:solidFill>
                  <a:srgbClr val="0033CC"/>
                </a:solidFill>
                <a:latin typeface="Times New Roman" pitchFamily="18" charset="0"/>
              </a:rPr>
              <a:t>chục</a:t>
            </a:r>
            <a:r>
              <a:rPr lang="vi-VN" sz="2800" dirty="0" smtClean="0">
                <a:solidFill>
                  <a:srgbClr val="0033CC"/>
                </a:solidFill>
                <a:latin typeface="Times New Roman" pitchFamily="18" charset="0"/>
              </a:rPr>
              <a:t> </a:t>
            </a:r>
            <a:endParaRPr lang="en-US" sz="28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87141" name="Text Box 101"/>
          <p:cNvSpPr txBox="1">
            <a:spLocks noChangeArrowheads="1"/>
          </p:cNvSpPr>
          <p:nvPr/>
        </p:nvSpPr>
        <p:spPr bwMode="auto">
          <a:xfrm>
            <a:off x="6553200" y="2590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0033CC"/>
                </a:solidFill>
                <a:latin typeface="Times New Roman" pitchFamily="18" charset="0"/>
              </a:rPr>
              <a:t>4 </a:t>
            </a:r>
            <a:r>
              <a:rPr lang="en-US" sz="2800" dirty="0" err="1">
                <a:solidFill>
                  <a:srgbClr val="0033CC"/>
                </a:solidFill>
                <a:latin typeface="Times New Roman" pitchFamily="18" charset="0"/>
              </a:rPr>
              <a:t>chục</a:t>
            </a:r>
            <a:endParaRPr lang="en-US" sz="28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87142" name="Text Box 102"/>
          <p:cNvSpPr txBox="1">
            <a:spLocks noChangeArrowheads="1"/>
          </p:cNvSpPr>
          <p:nvPr/>
        </p:nvSpPr>
        <p:spPr bwMode="auto">
          <a:xfrm>
            <a:off x="5943600" y="2590800"/>
            <a:ext cx="457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vi-VN" sz="2800" dirty="0">
                <a:solidFill>
                  <a:srgbClr val="0033CC"/>
                </a:solidFill>
                <a:latin typeface="Times New Roman" pitchFamily="18" charset="0"/>
              </a:rPr>
              <a:t>+</a:t>
            </a:r>
            <a:endParaRPr lang="en-US" sz="28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87143" name="Text Box 103"/>
          <p:cNvSpPr txBox="1">
            <a:spLocks noChangeArrowheads="1"/>
          </p:cNvSpPr>
          <p:nvPr/>
        </p:nvSpPr>
        <p:spPr bwMode="auto">
          <a:xfrm>
            <a:off x="3200400" y="32766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33CC"/>
                </a:solidFill>
                <a:latin typeface="Times New Roman" pitchFamily="18" charset="0"/>
              </a:rPr>
              <a:t>Nhẩm:</a:t>
            </a:r>
          </a:p>
        </p:txBody>
      </p:sp>
      <p:sp>
        <p:nvSpPr>
          <p:cNvPr id="87144" name="Text Box 104"/>
          <p:cNvSpPr txBox="1">
            <a:spLocks noChangeArrowheads="1"/>
          </p:cNvSpPr>
          <p:nvPr/>
        </p:nvSpPr>
        <p:spPr bwMode="auto">
          <a:xfrm>
            <a:off x="7391400" y="2590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33CC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7145" name="Text Box 105"/>
          <p:cNvSpPr txBox="1">
            <a:spLocks noChangeArrowheads="1"/>
          </p:cNvSpPr>
          <p:nvPr/>
        </p:nvSpPr>
        <p:spPr bwMode="auto">
          <a:xfrm>
            <a:off x="7696200" y="25908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6600"/>
                </a:solidFill>
                <a:latin typeface="Times New Roman" pitchFamily="18" charset="0"/>
              </a:rPr>
              <a:t>10 </a:t>
            </a:r>
            <a:r>
              <a:rPr lang="en-US" sz="2800" dirty="0" err="1">
                <a:solidFill>
                  <a:srgbClr val="FF6600"/>
                </a:solidFill>
                <a:latin typeface="Times New Roman" pitchFamily="18" charset="0"/>
              </a:rPr>
              <a:t>chục</a:t>
            </a:r>
            <a:endParaRPr lang="en-US" sz="28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87148" name="Text Box 108"/>
          <p:cNvSpPr txBox="1">
            <a:spLocks noChangeArrowheads="1"/>
          </p:cNvSpPr>
          <p:nvPr/>
        </p:nvSpPr>
        <p:spPr bwMode="auto">
          <a:xfrm>
            <a:off x="6934200" y="32766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dirty="0">
                <a:solidFill>
                  <a:srgbClr val="FF6600"/>
                </a:solidFill>
                <a:latin typeface="Times New Roman" pitchFamily="18" charset="0"/>
              </a:rPr>
              <a:t>=</a:t>
            </a:r>
          </a:p>
        </p:txBody>
      </p:sp>
      <p:sp>
        <p:nvSpPr>
          <p:cNvPr id="87149" name="Text Box 109"/>
          <p:cNvSpPr txBox="1">
            <a:spLocks noChangeArrowheads="1"/>
          </p:cNvSpPr>
          <p:nvPr/>
        </p:nvSpPr>
        <p:spPr bwMode="auto">
          <a:xfrm>
            <a:off x="7696200" y="39624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FF66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87150" name="Text Box 110"/>
          <p:cNvSpPr txBox="1">
            <a:spLocks noChangeArrowheads="1"/>
          </p:cNvSpPr>
          <p:nvPr/>
        </p:nvSpPr>
        <p:spPr bwMode="auto">
          <a:xfrm>
            <a:off x="3124200" y="4495800"/>
            <a:ext cx="1079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</a:rPr>
              <a:t>Vậy:</a:t>
            </a:r>
          </a:p>
        </p:txBody>
      </p:sp>
      <p:sp>
        <p:nvSpPr>
          <p:cNvPr id="87152" name="Text Box 112"/>
          <p:cNvSpPr txBox="1">
            <a:spLocks noChangeArrowheads="1"/>
          </p:cNvSpPr>
          <p:nvPr/>
        </p:nvSpPr>
        <p:spPr bwMode="auto">
          <a:xfrm>
            <a:off x="1981200" y="2362200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</a:rPr>
              <a:t>100</a:t>
            </a:r>
            <a:endParaRPr lang="en-US" sz="28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87153" name="Text Box 113"/>
          <p:cNvSpPr txBox="1">
            <a:spLocks noChangeArrowheads="1"/>
          </p:cNvSpPr>
          <p:nvPr/>
        </p:nvSpPr>
        <p:spPr bwMode="auto">
          <a:xfrm>
            <a:off x="7086600" y="32766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>
                <a:solidFill>
                  <a:srgbClr val="FF6600"/>
                </a:solidFill>
                <a:latin typeface="Times New Roman" pitchFamily="18" charset="0"/>
              </a:rPr>
              <a:t>10 </a:t>
            </a:r>
            <a:r>
              <a:rPr lang="en-US" sz="2800" dirty="0" err="1">
                <a:solidFill>
                  <a:srgbClr val="FF6600"/>
                </a:solidFill>
                <a:latin typeface="Times New Roman" pitchFamily="18" charset="0"/>
              </a:rPr>
              <a:t>chục</a:t>
            </a:r>
            <a:endParaRPr lang="en-US" sz="2800" dirty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87154" name="Text Box 114"/>
          <p:cNvSpPr txBox="1">
            <a:spLocks noChangeArrowheads="1"/>
          </p:cNvSpPr>
          <p:nvPr/>
        </p:nvSpPr>
        <p:spPr bwMode="auto">
          <a:xfrm>
            <a:off x="4038600" y="4495800"/>
            <a:ext cx="2232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</a:rPr>
              <a:t>60 + 40 = </a:t>
            </a:r>
            <a:r>
              <a:rPr lang="en-US" sz="2800">
                <a:solidFill>
                  <a:srgbClr val="FF6600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87155" name="Text Box 115"/>
          <p:cNvSpPr txBox="1">
            <a:spLocks noChangeArrowheads="1"/>
          </p:cNvSpPr>
          <p:nvPr/>
        </p:nvSpPr>
        <p:spPr bwMode="auto">
          <a:xfrm>
            <a:off x="1981200" y="2895600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</a:rPr>
              <a:t>100</a:t>
            </a:r>
            <a:endParaRPr lang="en-US" sz="28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87156" name="Text Box 116"/>
          <p:cNvSpPr txBox="1">
            <a:spLocks noChangeArrowheads="1"/>
          </p:cNvSpPr>
          <p:nvPr/>
        </p:nvSpPr>
        <p:spPr bwMode="auto">
          <a:xfrm>
            <a:off x="1981200" y="3505200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</a:rPr>
              <a:t>100</a:t>
            </a:r>
            <a:endParaRPr lang="en-US" sz="2800" dirty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87157" name="Text Box 117"/>
          <p:cNvSpPr txBox="1">
            <a:spLocks noChangeArrowheads="1"/>
          </p:cNvSpPr>
          <p:nvPr/>
        </p:nvSpPr>
        <p:spPr bwMode="auto">
          <a:xfrm>
            <a:off x="1981200" y="4114800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87159" name="Text Box 119"/>
          <p:cNvSpPr txBox="1">
            <a:spLocks noChangeArrowheads="1"/>
          </p:cNvSpPr>
          <p:nvPr/>
        </p:nvSpPr>
        <p:spPr bwMode="auto">
          <a:xfrm>
            <a:off x="601662" y="4719935"/>
            <a:ext cx="20653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CC"/>
                </a:solidFill>
                <a:latin typeface="Times New Roman" pitchFamily="18" charset="0"/>
              </a:rPr>
              <a:t>50 + 50 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</a:rPr>
              <a:t>=</a:t>
            </a:r>
            <a:endParaRPr lang="en-US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87160" name="Text Box 120"/>
          <p:cNvSpPr txBox="1">
            <a:spLocks noChangeArrowheads="1"/>
          </p:cNvSpPr>
          <p:nvPr/>
        </p:nvSpPr>
        <p:spPr bwMode="auto">
          <a:xfrm>
            <a:off x="1981200" y="4724400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33CC"/>
                </a:solidFill>
                <a:latin typeface="Times New Roman" pitchFamily="18" charset="0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160447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7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7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8437E-6 L 0.025 0.1066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87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5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58094E-6 L -0.00833 0.1061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71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5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7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7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8437E-6 L -0.04167 0.1066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87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5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7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7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8437E-6 L -0.00834 0.1066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87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5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7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7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671 L 0.00417 0.10662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7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7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7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4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7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7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8.69565E-7 L -0.16667 0.0999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87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4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7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7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69565E-7 L -3.33333E-6 0.09991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87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7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7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7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7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0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87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9300"/>
                            </p:stCondLst>
                            <p:childTnLst>
                              <p:par>
                                <p:cTn id="10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0" dur="2000"/>
                                        <p:tgtEl>
                                          <p:spTgt spid="8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5" dur="2000"/>
                                        <p:tgtEl>
                                          <p:spTgt spid="8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2000"/>
                                        <p:tgtEl>
                                          <p:spTgt spid="8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5" dur="2000"/>
                                        <p:tgtEl>
                                          <p:spTgt spid="8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0" dur="2000"/>
                                        <p:tgtEl>
                                          <p:spTgt spid="8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38" grpId="0"/>
      <p:bldP spid="87139" grpId="0"/>
      <p:bldP spid="87140" grpId="0"/>
      <p:bldP spid="87140" grpId="1"/>
      <p:bldP spid="87141" grpId="0"/>
      <p:bldP spid="87141" grpId="1"/>
      <p:bldP spid="87142" grpId="0"/>
      <p:bldP spid="87142" grpId="1"/>
      <p:bldP spid="87143" grpId="0"/>
      <p:bldP spid="87144" grpId="0"/>
      <p:bldP spid="87144" grpId="1"/>
      <p:bldP spid="87145" grpId="0"/>
      <p:bldP spid="87145" grpId="1"/>
      <p:bldP spid="87148" grpId="0"/>
      <p:bldP spid="87148" grpId="1"/>
      <p:bldP spid="87149" grpId="0"/>
      <p:bldP spid="87150" grpId="0"/>
      <p:bldP spid="87152" grpId="0"/>
      <p:bldP spid="87153" grpId="0"/>
      <p:bldP spid="87153" grpId="1"/>
      <p:bldP spid="87154" grpId="0"/>
      <p:bldP spid="87155" grpId="0"/>
      <p:bldP spid="87156" grpId="0"/>
      <p:bldP spid="87157" grpId="0"/>
      <p:bldP spid="87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" name="Rectangle 61"/>
          <p:cNvSpPr>
            <a:spLocks noChangeArrowheads="1"/>
          </p:cNvSpPr>
          <p:nvPr/>
        </p:nvSpPr>
        <p:spPr bwMode="auto">
          <a:xfrm>
            <a:off x="4343400" y="457200"/>
            <a:ext cx="974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Toán</a:t>
            </a:r>
          </a:p>
        </p:txBody>
      </p:sp>
      <p:sp>
        <p:nvSpPr>
          <p:cNvPr id="8254" name="Text Box 62"/>
          <p:cNvSpPr txBox="1">
            <a:spLocks noChangeArrowheads="1"/>
          </p:cNvSpPr>
          <p:nvPr/>
        </p:nvSpPr>
        <p:spPr bwMode="auto">
          <a:xfrm>
            <a:off x="2209800" y="914400"/>
            <a:ext cx="5508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</a:rPr>
              <a:t>Phép cộng có tổng bằng 100</a:t>
            </a:r>
          </a:p>
        </p:txBody>
      </p:sp>
      <p:sp>
        <p:nvSpPr>
          <p:cNvPr id="8256" name="Text Box 64"/>
          <p:cNvSpPr txBox="1">
            <a:spLocks noChangeArrowheads="1"/>
          </p:cNvSpPr>
          <p:nvPr/>
        </p:nvSpPr>
        <p:spPr bwMode="auto">
          <a:xfrm>
            <a:off x="914400" y="1524000"/>
            <a:ext cx="76962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600" dirty="0" err="1">
                <a:latin typeface="Times New Roman" pitchFamily="18" charset="0"/>
              </a:rPr>
              <a:t>Bài</a:t>
            </a:r>
            <a:r>
              <a:rPr lang="en-US" sz="2600" dirty="0">
                <a:latin typeface="Times New Roman" pitchFamily="18" charset="0"/>
              </a:rPr>
              <a:t> 3: </a:t>
            </a:r>
            <a:r>
              <a:rPr lang="en-US" sz="2600" dirty="0" err="1">
                <a:latin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cửa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hàng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buổi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sáng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bán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</a:rPr>
              <a:t> 85kg </a:t>
            </a:r>
            <a:r>
              <a:rPr lang="en-US" sz="2600" dirty="0" err="1">
                <a:latin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</a:rPr>
              <a:t>buổi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chiều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bán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nhiều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hơn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buổi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sáng</a:t>
            </a:r>
            <a:r>
              <a:rPr lang="en-US" sz="2600" dirty="0">
                <a:latin typeface="Times New Roman" pitchFamily="18" charset="0"/>
              </a:rPr>
              <a:t> 15kg </a:t>
            </a:r>
            <a:r>
              <a:rPr lang="en-US" sz="2600" dirty="0" err="1">
                <a:latin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</a:rPr>
              <a:t>Hỏi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buổi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chiều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cửa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hàng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đó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bán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bao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nhiêu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ki</a:t>
            </a:r>
            <a:r>
              <a:rPr lang="en-US" sz="2600" dirty="0">
                <a:latin typeface="Times New Roman" pitchFamily="18" charset="0"/>
              </a:rPr>
              <a:t>-</a:t>
            </a:r>
            <a:r>
              <a:rPr lang="en-US" sz="2600" dirty="0" err="1">
                <a:latin typeface="Times New Roman" pitchFamily="18" charset="0"/>
              </a:rPr>
              <a:t>lô</a:t>
            </a:r>
            <a:r>
              <a:rPr lang="en-US" sz="2600" dirty="0">
                <a:latin typeface="Times New Roman" pitchFamily="18" charset="0"/>
              </a:rPr>
              <a:t>-gam </a:t>
            </a:r>
            <a:r>
              <a:rPr lang="en-US" sz="2600" dirty="0" err="1">
                <a:latin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</a:rPr>
              <a:t> ?</a:t>
            </a:r>
          </a:p>
        </p:txBody>
      </p:sp>
      <p:sp>
        <p:nvSpPr>
          <p:cNvPr id="8257" name="Text Box 65"/>
          <p:cNvSpPr txBox="1">
            <a:spLocks noChangeArrowheads="1"/>
          </p:cNvSpPr>
          <p:nvPr/>
        </p:nvSpPr>
        <p:spPr bwMode="auto">
          <a:xfrm>
            <a:off x="685800" y="4052887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Sáng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bán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258" name="Rectangle 66"/>
          <p:cNvSpPr>
            <a:spLocks noChangeArrowheads="1"/>
          </p:cNvSpPr>
          <p:nvPr/>
        </p:nvSpPr>
        <p:spPr bwMode="auto">
          <a:xfrm>
            <a:off x="5638800" y="5119687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33CC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8259" name="Rectangle 67"/>
          <p:cNvSpPr>
            <a:spLocks noChangeArrowheads="1"/>
          </p:cNvSpPr>
          <p:nvPr/>
        </p:nvSpPr>
        <p:spPr bwMode="auto">
          <a:xfrm>
            <a:off x="685800" y="5119687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Chiều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bán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               </a:t>
            </a:r>
          </a:p>
        </p:txBody>
      </p:sp>
      <p:sp>
        <p:nvSpPr>
          <p:cNvPr id="8260" name="Rectangle 68"/>
          <p:cNvSpPr>
            <a:spLocks noChangeArrowheads="1"/>
          </p:cNvSpPr>
          <p:nvPr/>
        </p:nvSpPr>
        <p:spPr bwMode="auto">
          <a:xfrm>
            <a:off x="5486400" y="4124980"/>
            <a:ext cx="20040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85 kg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</a:rPr>
              <a:t>đườn</a:t>
            </a:r>
            <a:r>
              <a:rPr lang="vi-VN" sz="2800" dirty="0" smtClean="0">
                <a:solidFill>
                  <a:srgbClr val="0000CC"/>
                </a:solidFill>
                <a:latin typeface="Times New Roman" pitchFamily="18" charset="0"/>
              </a:rPr>
              <a:t>g</a:t>
            </a:r>
            <a:endParaRPr lang="en-US" sz="28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8261" name="Rectangle 69"/>
          <p:cNvSpPr>
            <a:spLocks noChangeArrowheads="1"/>
          </p:cNvSpPr>
          <p:nvPr/>
        </p:nvSpPr>
        <p:spPr bwMode="auto">
          <a:xfrm>
            <a:off x="685800" y="3443287"/>
            <a:ext cx="139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u="sng" dirty="0" err="1">
                <a:solidFill>
                  <a:srgbClr val="0033CC"/>
                </a:solidFill>
                <a:latin typeface="Times New Roman" pitchFamily="18" charset="0"/>
              </a:rPr>
              <a:t>Tóm</a:t>
            </a:r>
            <a:r>
              <a:rPr lang="en-US" sz="2800" u="sng" dirty="0">
                <a:solidFill>
                  <a:srgbClr val="0033CC"/>
                </a:solidFill>
                <a:latin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0033CC"/>
                </a:solidFill>
                <a:latin typeface="Times New Roman" pitchFamily="18" charset="0"/>
              </a:rPr>
              <a:t>tắt</a:t>
            </a:r>
            <a:r>
              <a:rPr lang="en-US" sz="2800" dirty="0">
                <a:solidFill>
                  <a:srgbClr val="0033CC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262" name="Rectangle 70"/>
          <p:cNvSpPr>
            <a:spLocks noChangeArrowheads="1"/>
          </p:cNvSpPr>
          <p:nvPr/>
        </p:nvSpPr>
        <p:spPr bwMode="auto">
          <a:xfrm>
            <a:off x="685800" y="4586287"/>
            <a:ext cx="3981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Chiều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bán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nhiều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hơn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sáng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8263" name="Rectangle 71"/>
          <p:cNvSpPr>
            <a:spLocks noChangeArrowheads="1"/>
          </p:cNvSpPr>
          <p:nvPr/>
        </p:nvSpPr>
        <p:spPr bwMode="auto">
          <a:xfrm>
            <a:off x="5486400" y="4586287"/>
            <a:ext cx="207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15 kg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đường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264" name="Rectangle 72"/>
          <p:cNvSpPr>
            <a:spLocks noChangeArrowheads="1"/>
          </p:cNvSpPr>
          <p:nvPr/>
        </p:nvSpPr>
        <p:spPr bwMode="auto">
          <a:xfrm>
            <a:off x="5562600" y="5119687"/>
            <a:ext cx="20748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….kg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</a:rPr>
              <a:t>đường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8287" name="Line 95"/>
          <p:cNvSpPr>
            <a:spLocks noChangeShapeType="1"/>
          </p:cNvSpPr>
          <p:nvPr/>
        </p:nvSpPr>
        <p:spPr bwMode="auto">
          <a:xfrm>
            <a:off x="4495800" y="1981200"/>
            <a:ext cx="1143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88" name="Line 96"/>
          <p:cNvSpPr>
            <a:spLocks noChangeShapeType="1"/>
          </p:cNvSpPr>
          <p:nvPr/>
        </p:nvSpPr>
        <p:spPr bwMode="auto">
          <a:xfrm>
            <a:off x="6477000" y="19812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89" name="Line 97"/>
          <p:cNvSpPr>
            <a:spLocks noChangeShapeType="1"/>
          </p:cNvSpPr>
          <p:nvPr/>
        </p:nvSpPr>
        <p:spPr bwMode="auto">
          <a:xfrm>
            <a:off x="1600200" y="2362196"/>
            <a:ext cx="838200" cy="409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1" name="Line 99"/>
          <p:cNvSpPr>
            <a:spLocks noChangeShapeType="1"/>
          </p:cNvSpPr>
          <p:nvPr/>
        </p:nvSpPr>
        <p:spPr bwMode="auto">
          <a:xfrm flipV="1">
            <a:off x="2590800" y="2362197"/>
            <a:ext cx="2590800" cy="4096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2" name="Line 100"/>
          <p:cNvSpPr>
            <a:spLocks noChangeShapeType="1"/>
          </p:cNvSpPr>
          <p:nvPr/>
        </p:nvSpPr>
        <p:spPr bwMode="auto">
          <a:xfrm>
            <a:off x="6600030" y="2362199"/>
            <a:ext cx="1608931" cy="8186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4" name="Line 102"/>
          <p:cNvSpPr>
            <a:spLocks noChangeShapeType="1"/>
          </p:cNvSpPr>
          <p:nvPr/>
        </p:nvSpPr>
        <p:spPr bwMode="auto">
          <a:xfrm>
            <a:off x="914400" y="2819400"/>
            <a:ext cx="685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5" name="Line 103"/>
          <p:cNvSpPr>
            <a:spLocks noChangeShapeType="1"/>
          </p:cNvSpPr>
          <p:nvPr/>
        </p:nvSpPr>
        <p:spPr bwMode="auto">
          <a:xfrm>
            <a:off x="3086100" y="2819400"/>
            <a:ext cx="11049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6" name="Line 104"/>
          <p:cNvSpPr>
            <a:spLocks noChangeShapeType="1"/>
          </p:cNvSpPr>
          <p:nvPr/>
        </p:nvSpPr>
        <p:spPr bwMode="auto">
          <a:xfrm>
            <a:off x="4762500" y="2819400"/>
            <a:ext cx="25527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98" name="Rectangle 106"/>
          <p:cNvSpPr>
            <a:spLocks noChangeArrowheads="1"/>
          </p:cNvSpPr>
          <p:nvPr/>
        </p:nvSpPr>
        <p:spPr bwMode="auto">
          <a:xfrm>
            <a:off x="2209800" y="4586287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nhiều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</a:rPr>
              <a:t>hơn</a:t>
            </a:r>
            <a:endParaRPr lang="en-US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8299" name="Line 107"/>
          <p:cNvSpPr>
            <a:spLocks noChangeShapeType="1"/>
          </p:cNvSpPr>
          <p:nvPr/>
        </p:nvSpPr>
        <p:spPr bwMode="auto">
          <a:xfrm flipV="1">
            <a:off x="5819774" y="2362197"/>
            <a:ext cx="657225" cy="8187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9262" y="62753"/>
            <a:ext cx="64897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</a:rPr>
              <a:t>Thứ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</a:rPr>
              <a:t>sáu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ngày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</a:rPr>
              <a:t>11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</a:rPr>
              <a:t> 10 </a:t>
            </a:r>
            <a:r>
              <a:rPr lang="en-US" sz="3200" b="1" dirty="0" err="1">
                <a:latin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</a:rPr>
              <a:t> 201</a:t>
            </a:r>
            <a:r>
              <a:rPr lang="vi-VN" sz="3200" b="1" dirty="0">
                <a:latin typeface="Times New Roman" pitchFamily="18" charset="0"/>
              </a:rPr>
              <a:t>9</a:t>
            </a:r>
            <a:endParaRPr lang="en-US" sz="3200" b="1" dirty="0">
              <a:latin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53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8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8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8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6" dur="500"/>
                                        <p:tgtEl>
                                          <p:spTgt spid="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8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8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7" presetID="14" presetClass="entr" presetSubtype="1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9" dur="500"/>
                                        <p:tgtEl>
                                          <p:spTgt spid="8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56" grpId="0"/>
      <p:bldP spid="8257" grpId="0"/>
      <p:bldP spid="8258" grpId="0"/>
      <p:bldP spid="8259" grpId="0"/>
      <p:bldP spid="8260" grpId="0"/>
      <p:bldP spid="8261" grpId="0"/>
      <p:bldP spid="8262" grpId="0"/>
      <p:bldP spid="8263" grpId="0"/>
      <p:bldP spid="8264" grpId="0"/>
      <p:bldP spid="8287" grpId="0" animBg="1"/>
      <p:bldP spid="8288" grpId="0" animBg="1"/>
      <p:bldP spid="8289" grpId="0" animBg="1"/>
      <p:bldP spid="8291" grpId="0" animBg="1"/>
      <p:bldP spid="8292" grpId="0" animBg="1"/>
      <p:bldP spid="8294" grpId="0" animBg="1"/>
      <p:bldP spid="8295" grpId="0" animBg="1"/>
      <p:bldP spid="8296" grpId="0" animBg="1"/>
      <p:bldP spid="8298" grpId="0"/>
      <p:bldP spid="82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295400" y="0"/>
            <a:ext cx="678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err="1" smtClean="0">
                <a:latin typeface="Times New Roman" pitchFamily="18" charset="0"/>
              </a:rPr>
              <a:t>Thứ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</a:rPr>
              <a:t>sáu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</a:rPr>
              <a:t>ngày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</a:rPr>
              <a:t>11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tháng</a:t>
            </a:r>
            <a:r>
              <a:rPr lang="en-US" sz="3200" b="1" dirty="0">
                <a:latin typeface="Times New Roman" pitchFamily="18" charset="0"/>
              </a:rPr>
              <a:t> 10 </a:t>
            </a:r>
            <a:r>
              <a:rPr lang="en-US" sz="3200" b="1" dirty="0" err="1">
                <a:latin typeface="Times New Roman" pitchFamily="18" charset="0"/>
              </a:rPr>
              <a:t>năm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</a:rPr>
              <a:t>201</a:t>
            </a:r>
            <a:r>
              <a:rPr lang="vi-VN" sz="3200" b="1" dirty="0" smtClean="0">
                <a:latin typeface="Times New Roman" pitchFamily="18" charset="0"/>
              </a:rPr>
              <a:t>9</a:t>
            </a:r>
            <a:endParaRPr lang="en-US" sz="3200" b="1" dirty="0">
              <a:latin typeface="Times New Roman" pitchFamily="18" charset="0"/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4343400" y="457200"/>
            <a:ext cx="974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3300"/>
                </a:solidFill>
                <a:latin typeface="Times New Roman" pitchFamily="18" charset="0"/>
              </a:rPr>
              <a:t>Toán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2209800" y="914400"/>
            <a:ext cx="5508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33CC"/>
                </a:solidFill>
                <a:latin typeface="Times New Roman" pitchFamily="18" charset="0"/>
              </a:rPr>
              <a:t>Phép cộng có tổng bằng 100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762000" y="1524000"/>
            <a:ext cx="7620000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600" dirty="0" err="1">
                <a:latin typeface="Times New Roman" pitchFamily="18" charset="0"/>
              </a:rPr>
              <a:t>Bài</a:t>
            </a:r>
            <a:r>
              <a:rPr lang="en-US" sz="2600" dirty="0">
                <a:latin typeface="Times New Roman" pitchFamily="18" charset="0"/>
              </a:rPr>
              <a:t> 3: </a:t>
            </a:r>
            <a:r>
              <a:rPr lang="en-US" sz="2600" dirty="0" err="1">
                <a:latin typeface="Times New Roman" pitchFamily="18" charset="0"/>
              </a:rPr>
              <a:t>Một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cửa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hàng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buổi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sáng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bán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</a:rPr>
              <a:t> 85kg </a:t>
            </a:r>
            <a:r>
              <a:rPr lang="en-US" sz="2600" dirty="0" err="1">
                <a:latin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</a:rPr>
              <a:t>buổi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chiều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bán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nhiều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hơn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buổi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sáng</a:t>
            </a:r>
            <a:r>
              <a:rPr lang="en-US" sz="2600" dirty="0">
                <a:latin typeface="Times New Roman" pitchFamily="18" charset="0"/>
              </a:rPr>
              <a:t> 15kg </a:t>
            </a:r>
            <a:r>
              <a:rPr lang="en-US" sz="2600" dirty="0" err="1">
                <a:latin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</a:rPr>
              <a:t>. </a:t>
            </a:r>
            <a:r>
              <a:rPr lang="en-US" sz="2600" dirty="0" err="1">
                <a:latin typeface="Times New Roman" pitchFamily="18" charset="0"/>
              </a:rPr>
              <a:t>Hỏi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buổi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chiều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cửa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hàng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đó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bán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được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bao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nhiêu</a:t>
            </a:r>
            <a:r>
              <a:rPr lang="en-US" sz="2600" dirty="0">
                <a:latin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</a:rPr>
              <a:t>ki</a:t>
            </a:r>
            <a:r>
              <a:rPr lang="en-US" sz="2600" dirty="0">
                <a:latin typeface="Times New Roman" pitchFamily="18" charset="0"/>
              </a:rPr>
              <a:t>-</a:t>
            </a:r>
            <a:r>
              <a:rPr lang="en-US" sz="2600" dirty="0" err="1">
                <a:latin typeface="Times New Roman" pitchFamily="18" charset="0"/>
              </a:rPr>
              <a:t>lô</a:t>
            </a:r>
            <a:r>
              <a:rPr lang="en-US" sz="2600" dirty="0">
                <a:latin typeface="Times New Roman" pitchFamily="18" charset="0"/>
              </a:rPr>
              <a:t>-gam </a:t>
            </a:r>
            <a:r>
              <a:rPr lang="en-US" sz="2600" dirty="0" err="1">
                <a:latin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</a:rPr>
              <a:t> ?</a:t>
            </a:r>
          </a:p>
        </p:txBody>
      </p:sp>
      <p:sp>
        <p:nvSpPr>
          <p:cNvPr id="97289" name="Line 9"/>
          <p:cNvSpPr>
            <a:spLocks noChangeShapeType="1"/>
          </p:cNvSpPr>
          <p:nvPr/>
        </p:nvSpPr>
        <p:spPr bwMode="auto">
          <a:xfrm>
            <a:off x="4267200" y="1981200"/>
            <a:ext cx="1295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6324600" y="19812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91" name="Line 11"/>
          <p:cNvSpPr>
            <a:spLocks noChangeShapeType="1"/>
          </p:cNvSpPr>
          <p:nvPr/>
        </p:nvSpPr>
        <p:spPr bwMode="auto">
          <a:xfrm>
            <a:off x="1524000" y="2362199"/>
            <a:ext cx="685800" cy="8185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92" name="Line 12"/>
          <p:cNvSpPr>
            <a:spLocks noChangeShapeType="1"/>
          </p:cNvSpPr>
          <p:nvPr/>
        </p:nvSpPr>
        <p:spPr bwMode="auto">
          <a:xfrm>
            <a:off x="2362200" y="2370383"/>
            <a:ext cx="2552700" cy="1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93" name="Line 13"/>
          <p:cNvSpPr>
            <a:spLocks noChangeShapeType="1"/>
          </p:cNvSpPr>
          <p:nvPr/>
        </p:nvSpPr>
        <p:spPr bwMode="auto">
          <a:xfrm flipV="1">
            <a:off x="5676900" y="2370384"/>
            <a:ext cx="647700" cy="1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94" name="Line 14"/>
          <p:cNvSpPr>
            <a:spLocks noChangeShapeType="1"/>
          </p:cNvSpPr>
          <p:nvPr/>
        </p:nvSpPr>
        <p:spPr bwMode="auto">
          <a:xfrm>
            <a:off x="6477000" y="2362199"/>
            <a:ext cx="1524000" cy="4091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auto">
          <a:xfrm>
            <a:off x="762000" y="2819400"/>
            <a:ext cx="609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96" name="Line 16"/>
          <p:cNvSpPr>
            <a:spLocks noChangeShapeType="1"/>
          </p:cNvSpPr>
          <p:nvPr/>
        </p:nvSpPr>
        <p:spPr bwMode="auto">
          <a:xfrm>
            <a:off x="2971799" y="2819400"/>
            <a:ext cx="1126331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97" name="Line 17"/>
          <p:cNvSpPr>
            <a:spLocks noChangeShapeType="1"/>
          </p:cNvSpPr>
          <p:nvPr/>
        </p:nvSpPr>
        <p:spPr bwMode="auto">
          <a:xfrm>
            <a:off x="4648200" y="2819400"/>
            <a:ext cx="2514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3700462" y="3443287"/>
            <a:ext cx="795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u="sng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endParaRPr lang="en-US" sz="2800" u="sng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62000" y="4124742"/>
            <a:ext cx="7239000" cy="21236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Buổi</a:t>
            </a: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1" i="0" u="none" strike="noStrike" kern="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chiều</a:t>
            </a: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1" i="0" u="none" strike="noStrike" kern="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cửa</a:t>
            </a: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1" i="0" u="none" strike="noStrike" kern="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hàng</a:t>
            </a: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1" i="0" u="none" strike="noStrike" kern="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bán</a:t>
            </a: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1" i="0" u="none" strike="noStrike" kern="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được</a:t>
            </a:r>
            <a:r>
              <a:rPr lang="vi-VN" sz="2400" b="1" kern="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  </a:t>
            </a:r>
            <a:r>
              <a:rPr lang="vi-VN" sz="2400" b="1" kern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số ki-lô-gam đường</a:t>
            </a: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1" i="0" u="none" strike="noStrike" kern="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là</a:t>
            </a: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85 + 15 = 100 ( kg 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      </a:t>
            </a:r>
            <a:r>
              <a:rPr kumimoji="0" lang="en-US" sz="2400" b="1" i="0" u="none" strike="noStrike" kern="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Đáp</a:t>
            </a: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 </a:t>
            </a:r>
            <a:r>
              <a:rPr kumimoji="0" lang="en-US" sz="2400" b="1" i="0" u="none" strike="noStrike" kern="0" normalizeH="0" baseline="0" noProof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số</a:t>
            </a:r>
            <a:r>
              <a:rPr kumimoji="0" lang="en-US" sz="2400" b="1" i="0" u="none" strike="noStrike" kern="0" normalizeH="0" baseline="0" noProof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Times New Roman" pitchFamily="18" charset="0"/>
              </a:rPr>
              <a:t>: 100kg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8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WordArt 4"/>
          <p:cNvSpPr>
            <a:spLocks noChangeArrowheads="1" noChangeShapeType="1" noTextEdit="1"/>
          </p:cNvSpPr>
          <p:nvPr/>
        </p:nvSpPr>
        <p:spPr bwMode="auto">
          <a:xfrm>
            <a:off x="2209800" y="533400"/>
            <a:ext cx="49530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InflateBottom">
              <a:avLst>
                <a:gd name="adj" fmla="val 68083"/>
              </a:avLst>
            </a:prstTxWarp>
            <a:scene3d>
              <a:camera prst="legacyPerspectiveBottomRight">
                <a:rot lat="0" lon="21239999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44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Trò chơi ô chữ</a:t>
            </a:r>
            <a:endParaRPr lang="en-US" sz="44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path path="rect">
                  <a:fillToRect r="100000" b="100000"/>
                </a:path>
              </a:gradFill>
              <a:latin typeface="Arial"/>
              <a:cs typeface="Arial"/>
            </a:endParaRPr>
          </a:p>
        </p:txBody>
      </p:sp>
      <p:pic>
        <p:nvPicPr>
          <p:cNvPr id="194579" name="Picture 19" descr="CRNRC4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57163" y="157163"/>
            <a:ext cx="2295525" cy="19812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4646" name="AutoShape 86"/>
          <p:cNvSpPr>
            <a:spLocks noChangeArrowheads="1"/>
          </p:cNvSpPr>
          <p:nvPr/>
        </p:nvSpPr>
        <p:spPr bwMode="auto">
          <a:xfrm>
            <a:off x="1447800" y="3352800"/>
            <a:ext cx="1981200" cy="1676400"/>
          </a:xfrm>
          <a:prstGeom prst="star5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10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chục</a:t>
            </a:r>
          </a:p>
        </p:txBody>
      </p:sp>
      <p:sp>
        <p:nvSpPr>
          <p:cNvPr id="194647" name="AutoShape 87"/>
          <p:cNvSpPr>
            <a:spLocks noChangeArrowheads="1"/>
          </p:cNvSpPr>
          <p:nvPr/>
        </p:nvSpPr>
        <p:spPr bwMode="auto">
          <a:xfrm>
            <a:off x="1447800" y="3352800"/>
            <a:ext cx="1981200" cy="1676400"/>
          </a:xfrm>
          <a:prstGeom prst="star5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4648" name="AutoShape 88"/>
          <p:cNvSpPr>
            <a:spLocks noChangeArrowheads="1"/>
          </p:cNvSpPr>
          <p:nvPr/>
        </p:nvSpPr>
        <p:spPr bwMode="auto">
          <a:xfrm>
            <a:off x="5715000" y="3581400"/>
            <a:ext cx="1447800" cy="1295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00B200"/>
                </a:solidFill>
                <a:latin typeface="Arial" charset="0"/>
              </a:rPr>
              <a:t>99</a:t>
            </a:r>
          </a:p>
        </p:txBody>
      </p:sp>
      <p:sp>
        <p:nvSpPr>
          <p:cNvPr id="194649" name="AutoShape 89"/>
          <p:cNvSpPr>
            <a:spLocks noChangeArrowheads="1"/>
          </p:cNvSpPr>
          <p:nvPr/>
        </p:nvSpPr>
        <p:spPr bwMode="auto">
          <a:xfrm>
            <a:off x="5715000" y="3581400"/>
            <a:ext cx="1447800" cy="12954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B200"/>
              </a:solidFill>
              <a:latin typeface="Arial" charset="0"/>
            </a:endParaRPr>
          </a:p>
        </p:txBody>
      </p:sp>
      <p:sp>
        <p:nvSpPr>
          <p:cNvPr id="194650" name="Rectangle 90"/>
          <p:cNvSpPr>
            <a:spLocks noChangeArrowheads="1"/>
          </p:cNvSpPr>
          <p:nvPr/>
        </p:nvSpPr>
        <p:spPr bwMode="auto">
          <a:xfrm>
            <a:off x="3733800" y="1676400"/>
            <a:ext cx="1447800" cy="7620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00B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>
                <a:solidFill>
                  <a:srgbClr val="FF0000"/>
                </a:solidFill>
                <a:latin typeface="Arial" charset="0"/>
              </a:rPr>
              <a:t>100</a:t>
            </a:r>
          </a:p>
        </p:txBody>
      </p:sp>
      <p:sp>
        <p:nvSpPr>
          <p:cNvPr id="194651" name="Rectangle 91"/>
          <p:cNvSpPr>
            <a:spLocks noChangeArrowheads="1"/>
          </p:cNvSpPr>
          <p:nvPr/>
        </p:nvSpPr>
        <p:spPr bwMode="auto">
          <a:xfrm>
            <a:off x="3733800" y="1676400"/>
            <a:ext cx="1447800" cy="7620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00B2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4652" name="Line 92"/>
          <p:cNvSpPr>
            <a:spLocks noChangeShapeType="1"/>
          </p:cNvSpPr>
          <p:nvPr/>
        </p:nvSpPr>
        <p:spPr bwMode="auto">
          <a:xfrm flipV="1">
            <a:off x="4419600" y="2438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54" name="Line 94"/>
          <p:cNvSpPr>
            <a:spLocks noChangeShapeType="1"/>
          </p:cNvSpPr>
          <p:nvPr/>
        </p:nvSpPr>
        <p:spPr bwMode="auto">
          <a:xfrm flipH="1">
            <a:off x="2819400" y="3733800"/>
            <a:ext cx="1600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55" name="Line 95"/>
          <p:cNvSpPr>
            <a:spLocks noChangeShapeType="1"/>
          </p:cNvSpPr>
          <p:nvPr/>
        </p:nvSpPr>
        <p:spPr bwMode="auto">
          <a:xfrm>
            <a:off x="4419600" y="37338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656" name="Text Box 96"/>
          <p:cNvSpPr txBox="1">
            <a:spLocks noChangeArrowheads="1"/>
          </p:cNvSpPr>
          <p:nvPr/>
        </p:nvSpPr>
        <p:spPr bwMode="auto">
          <a:xfrm>
            <a:off x="1790700" y="1545214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Câu</a:t>
            </a:r>
            <a:r>
              <a:rPr lang="en-US" sz="2800" dirty="0">
                <a:solidFill>
                  <a:srgbClr val="FF66FF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 1</a:t>
            </a:r>
            <a:endParaRPr lang="en-US" sz="2800" dirty="0">
              <a:solidFill>
                <a:srgbClr val="FF66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57" name="Text Box 97"/>
          <p:cNvSpPr txBox="1">
            <a:spLocks noChangeArrowheads="1"/>
          </p:cNvSpPr>
          <p:nvPr/>
        </p:nvSpPr>
        <p:spPr bwMode="auto">
          <a:xfrm>
            <a:off x="762000" y="4281487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Câu</a:t>
            </a:r>
            <a:r>
              <a:rPr lang="en-US" sz="2800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 2</a:t>
            </a:r>
            <a:endParaRPr lang="en-US" sz="2800" dirty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58" name="Text Box 98"/>
          <p:cNvSpPr txBox="1">
            <a:spLocks noChangeArrowheads="1"/>
          </p:cNvSpPr>
          <p:nvPr/>
        </p:nvSpPr>
        <p:spPr bwMode="auto">
          <a:xfrm>
            <a:off x="7010400" y="4205287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Câu</a:t>
            </a:r>
            <a:r>
              <a:rPr lang="en-US" sz="280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hlinkClick r:id="" action="ppaction://noaction"/>
              </a:rPr>
              <a:t> 3</a:t>
            </a:r>
            <a:endParaRPr lang="en-US" sz="28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60" name="WordArt 100"/>
          <p:cNvSpPr>
            <a:spLocks noChangeArrowheads="1" noChangeShapeType="1" noTextEdit="1"/>
          </p:cNvSpPr>
          <p:nvPr/>
        </p:nvSpPr>
        <p:spPr bwMode="auto">
          <a:xfrm>
            <a:off x="2133600" y="5638800"/>
            <a:ext cx="5486400" cy="1066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80008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Chúc mừng các em đã có kết quả đúng</a:t>
            </a:r>
            <a:endParaRPr lang="en-US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800080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1295399" y="2205037"/>
            <a:ext cx="2438401" cy="466725"/>
          </a:xfrm>
          <a:prstGeom prst="rect">
            <a:avLst/>
          </a:prstGeom>
          <a:noFill/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latin typeface="Arial" charset="0"/>
              </a:rPr>
              <a:t>30 </a:t>
            </a:r>
            <a:r>
              <a:rPr lang="en-US" sz="2400" dirty="0">
                <a:latin typeface="Arial" charset="0"/>
              </a:rPr>
              <a:t>+70 = ?</a:t>
            </a:r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775855" y="5001490"/>
            <a:ext cx="4634345" cy="466725"/>
          </a:xfrm>
          <a:prstGeom prst="rect">
            <a:avLst/>
          </a:prstGeom>
          <a:noFill/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latin typeface="Arial" charset="0"/>
              </a:rPr>
              <a:t>100 </a:t>
            </a:r>
            <a:r>
              <a:rPr lang="en-US" sz="2400" dirty="0" err="1">
                <a:latin typeface="Arial" charset="0"/>
              </a:rPr>
              <a:t>bằng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bao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nhiêu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chục</a:t>
            </a:r>
            <a:r>
              <a:rPr lang="en-US" sz="2400" dirty="0">
                <a:latin typeface="Arial" charset="0"/>
              </a:rPr>
              <a:t>?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6477000" y="4800600"/>
            <a:ext cx="2133600" cy="461665"/>
          </a:xfrm>
          <a:prstGeom prst="rect">
            <a:avLst/>
          </a:prstGeom>
          <a:noFill/>
          <a:ln w="9525">
            <a:solidFill>
              <a:srgbClr val="FFCC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latin typeface="Arial" charset="0"/>
              </a:rPr>
              <a:t>52 </a:t>
            </a:r>
            <a:r>
              <a:rPr lang="en-US" sz="2400" dirty="0">
                <a:latin typeface="Arial" charset="0"/>
              </a:rPr>
              <a:t>+ 47 = ?</a:t>
            </a:r>
          </a:p>
        </p:txBody>
      </p:sp>
    </p:spTree>
    <p:extLst>
      <p:ext uri="{BB962C8B-B14F-4D97-AF65-F5344CB8AC3E}">
        <p14:creationId xmlns:p14="http://schemas.microsoft.com/office/powerpoint/2010/main" val="115881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46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94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94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94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46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194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94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94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94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4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946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946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194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194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94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51"/>
                  </p:tgtEl>
                </p:cond>
              </p:nextCondLst>
            </p:seq>
          </p:childTnLst>
        </p:cTn>
      </p:par>
    </p:tnLst>
    <p:bldLst>
      <p:bldP spid="194647" grpId="0" animBg="1"/>
      <p:bldP spid="194649" grpId="0" animBg="1"/>
      <p:bldP spid="194651" grpId="0" animBg="1"/>
      <p:bldP spid="1946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505200"/>
            <a:ext cx="2787650" cy="3048000"/>
            <a:chOff x="1008" y="2592"/>
            <a:chExt cx="1259" cy="1379"/>
          </a:xfrm>
        </p:grpSpPr>
        <p:grpSp>
          <p:nvGrpSpPr>
            <p:cNvPr id="103427" name="Group 5"/>
            <p:cNvGrpSpPr>
              <a:grpSpLocks/>
            </p:cNvGrpSpPr>
            <p:nvPr/>
          </p:nvGrpSpPr>
          <p:grpSpPr bwMode="auto">
            <a:xfrm>
              <a:off x="1008" y="2592"/>
              <a:ext cx="1259" cy="1379"/>
              <a:chOff x="816" y="2544"/>
              <a:chExt cx="1632" cy="1632"/>
            </a:xfrm>
          </p:grpSpPr>
          <p:grpSp>
            <p:nvGrpSpPr>
              <p:cNvPr id="103428" name="Group 6"/>
              <p:cNvGrpSpPr>
                <a:grpSpLocks/>
              </p:cNvGrpSpPr>
              <p:nvPr/>
            </p:nvGrpSpPr>
            <p:grpSpPr bwMode="auto">
              <a:xfrm>
                <a:off x="816" y="2544"/>
                <a:ext cx="1632" cy="1632"/>
                <a:chOff x="720" y="2496"/>
                <a:chExt cx="1632" cy="1632"/>
              </a:xfrm>
            </p:grpSpPr>
            <p:sp>
              <p:nvSpPr>
                <p:cNvPr id="103429" name="AutoShape 7"/>
                <p:cNvSpPr>
                  <a:spLocks noChangeArrowheads="1"/>
                </p:cNvSpPr>
                <p:nvPr/>
              </p:nvSpPr>
              <p:spPr bwMode="auto">
                <a:xfrm>
                  <a:off x="1056" y="2496"/>
                  <a:ext cx="1008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36 w 21600"/>
                    <a:gd name="T13" fmla="*/ 2282 h 21600"/>
                    <a:gd name="T14" fmla="*/ 16564 w 21600"/>
                    <a:gd name="T15" fmla="*/ 1369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3300"/>
                </a:solidFill>
                <a:ln w="9525" algn="ctr">
                  <a:solidFill>
                    <a:srgbClr val="FF99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03430" name="Picture 8" descr="happymom8b"/>
                <p:cNvPicPr>
                  <a:picLocks noChangeAspect="1" noChangeArrowheads="1" noCrop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720" y="2640"/>
                  <a:ext cx="1632" cy="14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103431" name="AutoShape 9"/>
              <p:cNvSpPr>
                <a:spLocks noChangeArrowheads="1"/>
              </p:cNvSpPr>
              <p:nvPr/>
            </p:nvSpPr>
            <p:spPr bwMode="auto">
              <a:xfrm rot="-554298">
                <a:off x="1152" y="3024"/>
                <a:ext cx="576" cy="43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5025 w 21600"/>
                  <a:gd name="T13" fmla="*/ 2300 h 21600"/>
                  <a:gd name="T14" fmla="*/ 16575 w 21600"/>
                  <a:gd name="T15" fmla="*/ 137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03432" name="Text Box 10"/>
            <p:cNvSpPr txBox="1">
              <a:spLocks noChangeArrowheads="1"/>
            </p:cNvSpPr>
            <p:nvPr/>
          </p:nvSpPr>
          <p:spPr bwMode="auto">
            <a:xfrm>
              <a:off x="1200" y="2640"/>
              <a:ext cx="816" cy="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vi-VN" sz="3200" dirty="0" smtClean="0">
                  <a:solidFill>
                    <a:srgbClr val="FFFF00"/>
                  </a:solidFill>
                  <a:latin typeface=".VnTime" pitchFamily="34" charset="0"/>
                </a:rPr>
                <a:t>Chúc các con </a:t>
              </a:r>
              <a:endParaRPr lang="en-US" sz="3200" dirty="0" smtClean="0">
                <a:solidFill>
                  <a:srgbClr val="FFFF00"/>
                </a:solidFill>
                <a:latin typeface=".VnTime" pitchFamily="34" charset="0"/>
              </a:endParaRP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200400" y="3657600"/>
            <a:ext cx="2819400" cy="3124200"/>
            <a:chOff x="3570" y="1008"/>
            <a:chExt cx="1259" cy="1379"/>
          </a:xfrm>
        </p:grpSpPr>
        <p:grpSp>
          <p:nvGrpSpPr>
            <p:cNvPr id="103434" name="Group 13"/>
            <p:cNvGrpSpPr>
              <a:grpSpLocks/>
            </p:cNvGrpSpPr>
            <p:nvPr/>
          </p:nvGrpSpPr>
          <p:grpSpPr bwMode="auto">
            <a:xfrm>
              <a:off x="3570" y="1008"/>
              <a:ext cx="1259" cy="1379"/>
              <a:chOff x="2256" y="2496"/>
              <a:chExt cx="1259" cy="1523"/>
            </a:xfrm>
          </p:grpSpPr>
          <p:grpSp>
            <p:nvGrpSpPr>
              <p:cNvPr id="103435" name="Group 14"/>
              <p:cNvGrpSpPr>
                <a:grpSpLocks/>
              </p:cNvGrpSpPr>
              <p:nvPr/>
            </p:nvGrpSpPr>
            <p:grpSpPr bwMode="auto">
              <a:xfrm>
                <a:off x="2256" y="2496"/>
                <a:ext cx="1259" cy="1523"/>
                <a:chOff x="2256" y="2400"/>
                <a:chExt cx="1259" cy="1523"/>
              </a:xfrm>
            </p:grpSpPr>
            <p:sp>
              <p:nvSpPr>
                <p:cNvPr id="103436" name="AutoShape 15"/>
                <p:cNvSpPr>
                  <a:spLocks noChangeArrowheads="1"/>
                </p:cNvSpPr>
                <p:nvPr/>
              </p:nvSpPr>
              <p:spPr bwMode="auto">
                <a:xfrm>
                  <a:off x="2496" y="2400"/>
                  <a:ext cx="816" cy="67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29 w 21600"/>
                    <a:gd name="T13" fmla="*/ 2282 h 21600"/>
                    <a:gd name="T14" fmla="*/ 16544 w 21600"/>
                    <a:gd name="T15" fmla="*/ 1369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3300"/>
                </a:solidFill>
                <a:ln w="9525" algn="ctr">
                  <a:solidFill>
                    <a:srgbClr val="FF99FF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pic>
              <p:nvPicPr>
                <p:cNvPr id="103437" name="Picture 16" descr="happymom8b"/>
                <p:cNvPicPr>
                  <a:picLocks noChangeAspect="1" noChangeArrowheads="1" noCrop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2256" y="2544"/>
                  <a:ext cx="1259" cy="1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103438" name="Text Box 17"/>
              <p:cNvSpPr txBox="1">
                <a:spLocks noChangeArrowheads="1"/>
              </p:cNvSpPr>
              <p:nvPr/>
            </p:nvSpPr>
            <p:spPr bwMode="auto">
              <a:xfrm>
                <a:off x="2592" y="2496"/>
                <a:ext cx="863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vi-VN" sz="2800" dirty="0" smtClean="0">
                    <a:solidFill>
                      <a:srgbClr val="FFFF00"/>
                    </a:solidFill>
                    <a:latin typeface=".VnTime" pitchFamily="34" charset="0"/>
                  </a:rPr>
                  <a:t>Chăm ngoan </a:t>
                </a:r>
                <a:endParaRPr lang="en-US" sz="2800" dirty="0" smtClean="0">
                  <a:solidFill>
                    <a:srgbClr val="FFFF00"/>
                  </a:solidFill>
                  <a:latin typeface=".VnTime" pitchFamily="34" charset="0"/>
                </a:endParaRP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2800" dirty="0" smtClean="0">
                  <a:solidFill>
                    <a:srgbClr val="FFFF00"/>
                  </a:solidFill>
                  <a:latin typeface=".VnTime" pitchFamily="34" charset="0"/>
                </a:endParaRPr>
              </a:p>
            </p:txBody>
          </p:sp>
        </p:grpSp>
        <p:sp>
          <p:nvSpPr>
            <p:cNvPr id="103439" name="AutoShape 18"/>
            <p:cNvSpPr>
              <a:spLocks noChangeArrowheads="1"/>
            </p:cNvSpPr>
            <p:nvPr/>
          </p:nvSpPr>
          <p:spPr bwMode="auto">
            <a:xfrm rot="-482766">
              <a:off x="3840" y="1440"/>
              <a:ext cx="480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40 w 21600"/>
                <a:gd name="T13" fmla="*/ 2250 h 21600"/>
                <a:gd name="T14" fmla="*/ 16560 w 21600"/>
                <a:gd name="T15" fmla="*/ 1366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6096000" y="3657600"/>
            <a:ext cx="3048000" cy="3124200"/>
            <a:chOff x="3312" y="2160"/>
            <a:chExt cx="1950" cy="2280"/>
          </a:xfrm>
        </p:grpSpPr>
        <p:grpSp>
          <p:nvGrpSpPr>
            <p:cNvPr id="103441" name="Group 20"/>
            <p:cNvGrpSpPr>
              <a:grpSpLocks/>
            </p:cNvGrpSpPr>
            <p:nvPr/>
          </p:nvGrpSpPr>
          <p:grpSpPr bwMode="auto">
            <a:xfrm>
              <a:off x="3312" y="2160"/>
              <a:ext cx="1950" cy="2280"/>
              <a:chOff x="4176" y="2304"/>
              <a:chExt cx="1950" cy="2280"/>
            </a:xfrm>
          </p:grpSpPr>
          <p:sp>
            <p:nvSpPr>
              <p:cNvPr id="103442" name="Text Box 21"/>
              <p:cNvSpPr txBox="1">
                <a:spLocks noChangeArrowheads="1"/>
              </p:cNvSpPr>
              <p:nvPr/>
            </p:nvSpPr>
            <p:spPr bwMode="auto">
              <a:xfrm>
                <a:off x="4753" y="2399"/>
                <a:ext cx="720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mtClean="0">
                    <a:solidFill>
                      <a:srgbClr val="FFFFFF"/>
                    </a:solidFill>
                    <a:latin typeface="VNI-Auchon" pitchFamily="2" charset="0"/>
                  </a:rPr>
                  <a:t>HOÏC GIOÛI</a:t>
                </a:r>
              </a:p>
            </p:txBody>
          </p:sp>
          <p:grpSp>
            <p:nvGrpSpPr>
              <p:cNvPr id="103443" name="Group 22"/>
              <p:cNvGrpSpPr>
                <a:grpSpLocks/>
              </p:cNvGrpSpPr>
              <p:nvPr/>
            </p:nvGrpSpPr>
            <p:grpSpPr bwMode="auto">
              <a:xfrm>
                <a:off x="4176" y="2304"/>
                <a:ext cx="1950" cy="2280"/>
                <a:chOff x="3456" y="1728"/>
                <a:chExt cx="1950" cy="2280"/>
              </a:xfrm>
            </p:grpSpPr>
            <p:grpSp>
              <p:nvGrpSpPr>
                <p:cNvPr id="103444" name="Group 23"/>
                <p:cNvGrpSpPr>
                  <a:grpSpLocks/>
                </p:cNvGrpSpPr>
                <p:nvPr/>
              </p:nvGrpSpPr>
              <p:grpSpPr bwMode="auto">
                <a:xfrm>
                  <a:off x="3456" y="1728"/>
                  <a:ext cx="1950" cy="2280"/>
                  <a:chOff x="3648" y="1824"/>
                  <a:chExt cx="1950" cy="2280"/>
                </a:xfrm>
              </p:grpSpPr>
              <p:sp>
                <p:nvSpPr>
                  <p:cNvPr id="103445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4128" y="1824"/>
                    <a:ext cx="1056" cy="816"/>
                  </a:xfrm>
                  <a:custGeom>
                    <a:avLst/>
                    <a:gdLst>
                      <a:gd name="T0" fmla="*/ 0 w 21600"/>
                      <a:gd name="T1" fmla="*/ 0 h 21600"/>
                      <a:gd name="T2" fmla="*/ 0 w 21600"/>
                      <a:gd name="T3" fmla="*/ 0 h 21600"/>
                      <a:gd name="T4" fmla="*/ 0 w 21600"/>
                      <a:gd name="T5" fmla="*/ 0 h 21600"/>
                      <a:gd name="T6" fmla="*/ 0 w 21600"/>
                      <a:gd name="T7" fmla="*/ 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2 w 21600"/>
                      <a:gd name="T13" fmla="*/ 2276 h 21600"/>
                      <a:gd name="T14" fmla="*/ 16548 w 21600"/>
                      <a:gd name="T15" fmla="*/ 1368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3300"/>
                  </a:solidFill>
                  <a:ln w="9525" algn="ctr">
                    <a:solidFill>
                      <a:srgbClr val="FF99FF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srgbClr val="000000"/>
                      </a:solidFill>
                    </a:endParaRPr>
                  </a:p>
                </p:txBody>
              </p:sp>
              <p:pic>
                <p:nvPicPr>
                  <p:cNvPr id="103446" name="Picture 25" descr="happymom8b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gray">
                  <a:xfrm>
                    <a:off x="3648" y="1968"/>
                    <a:ext cx="1950" cy="213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103447" name="AutoShape 26"/>
                <p:cNvSpPr>
                  <a:spLocks noChangeArrowheads="1"/>
                </p:cNvSpPr>
                <p:nvPr/>
              </p:nvSpPr>
              <p:spPr bwMode="auto">
                <a:xfrm rot="-482766">
                  <a:off x="3840" y="2352"/>
                  <a:ext cx="799" cy="624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5028 w 21600"/>
                    <a:gd name="T13" fmla="*/ 2285 h 21600"/>
                    <a:gd name="T14" fmla="*/ 16545 w 21600"/>
                    <a:gd name="T15" fmla="*/ 1367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00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03448" name="Text Box 27"/>
            <p:cNvSpPr txBox="1">
              <a:spLocks noChangeArrowheads="1"/>
            </p:cNvSpPr>
            <p:nvPr/>
          </p:nvSpPr>
          <p:spPr bwMode="auto">
            <a:xfrm>
              <a:off x="3743" y="2255"/>
              <a:ext cx="1200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vi-VN" sz="2800" dirty="0" smtClean="0">
                  <a:solidFill>
                    <a:srgbClr val="FFFF00"/>
                  </a:solidFill>
                  <a:latin typeface=".VnTime" pitchFamily="34" charset="0"/>
                </a:rPr>
                <a:t>Học giỏi</a:t>
              </a:r>
              <a:endParaRPr lang="en-US" sz="2800" dirty="0" smtClean="0">
                <a:solidFill>
                  <a:srgbClr val="FFFF00"/>
                </a:solidFill>
                <a:latin typeface=".VnTime" pitchFamily="34" charset="0"/>
              </a:endParaRPr>
            </a:p>
          </p:txBody>
        </p:sp>
      </p:grpSp>
      <p:pic>
        <p:nvPicPr>
          <p:cNvPr id="103449" name="Picture 43" descr="Bouqu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2361">
            <a:off x="6400800" y="-76200"/>
            <a:ext cx="2514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50" name="Picture 26" descr="ad06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2209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51" name="Picture 32" descr="JULY40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1752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52" name="Picture 32" descr="JULY40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0"/>
            <a:ext cx="1752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7" name="WordArt 29"/>
          <p:cNvSpPr>
            <a:spLocks noChangeArrowheads="1" noChangeShapeType="1" noTextEdit="1"/>
          </p:cNvSpPr>
          <p:nvPr/>
        </p:nvSpPr>
        <p:spPr bwMode="auto">
          <a:xfrm>
            <a:off x="533400" y="1447800"/>
            <a:ext cx="8001000" cy="1666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12700">
                  <a:solidFill>
                    <a:srgbClr val="D8D8EC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 quý thầy cô sức khỏe</a:t>
            </a:r>
          </a:p>
        </p:txBody>
      </p:sp>
      <p:pic>
        <p:nvPicPr>
          <p:cNvPr id="103454" name="Picture 32" descr="JULY40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62000"/>
            <a:ext cx="1752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1165909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428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Phan Danh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Tommy_Phan</dc:creator>
  <cp:lastModifiedBy>thương thảo</cp:lastModifiedBy>
  <cp:revision>28</cp:revision>
  <dcterms:created xsi:type="dcterms:W3CDTF">2016-10-16T13:37:20Z</dcterms:created>
  <dcterms:modified xsi:type="dcterms:W3CDTF">2019-10-11T01:13:33Z</dcterms:modified>
</cp:coreProperties>
</file>