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95" r:id="rId2"/>
    <p:sldId id="353" r:id="rId3"/>
    <p:sldId id="296" r:id="rId4"/>
    <p:sldId id="352" r:id="rId5"/>
    <p:sldId id="326" r:id="rId6"/>
    <p:sldId id="323" r:id="rId7"/>
    <p:sldId id="355" r:id="rId8"/>
    <p:sldId id="335" r:id="rId9"/>
    <p:sldId id="336" r:id="rId10"/>
    <p:sldId id="337" r:id="rId11"/>
    <p:sldId id="340" r:id="rId12"/>
    <p:sldId id="347" r:id="rId13"/>
    <p:sldId id="350" r:id="rId14"/>
    <p:sldId id="354" r:id="rId15"/>
    <p:sldId id="34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0066"/>
    <a:srgbClr val="FF66CC"/>
    <a:srgbClr val="0066FF"/>
    <a:srgbClr val="FF0066"/>
    <a:srgbClr val="00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24" autoAdjust="0"/>
  </p:normalViewPr>
  <p:slideViewPr>
    <p:cSldViewPr>
      <p:cViewPr>
        <p:scale>
          <a:sx n="55" d="100"/>
          <a:sy n="55" d="100"/>
        </p:scale>
        <p:origin x="-183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529-AFF5-4EF6-A5D4-55779049B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6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9337-07D4-4F12-8424-928E3A738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4A5F2-EB97-447B-8EFD-4285699FD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0CF0-FAA8-46DD-9DD3-BF33C43D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0835-A369-424E-AA8A-BDBD53CF7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2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7A23-18EE-4A5B-A3E8-C90583BF5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11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651D-673D-4BA4-B2C5-D5EBB8616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C94E-E721-4BD8-AD05-F6C290825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5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2E61-3530-4917-AC6E-55A683187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9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1EDA-EEA3-4E8D-B757-1E3EA2D73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8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4026-17F4-4EB0-AED8-1BE2CA0D2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73F5B7-7F2D-4E07-AE91-77B8E66AF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gif"/><Relationship Id="rId2" Type="http://schemas.openxmlformats.org/officeDocument/2006/relationships/audio" Target="file:///E:\MaiTruongMenYeu.mp3" TargetMode="External"/><Relationship Id="rId1" Type="http://schemas.openxmlformats.org/officeDocument/2006/relationships/audio" Target="file:///D:\My%20Documents\Downloads\Nhac%20dem%20bai%20co%20la%20(%20Dan%20ca%20Bac%20Bo%20).mp3" TargetMode="Externa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10480eaae8cd9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18" descr="&amp;t=1&amp;usg=__yaF-eWTB4aJwjrzwFRPwqBqtUs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img0670nutuongvihongs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20" descr="hồng%20phấ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21" descr="&amp;t=1&amp;usg=__5nr7fm_w1vtN-5N9KPvGv52CUao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22" descr="&amp;t=1&amp;usg=__3eM41rMd9nSMYpuhCUq0m0wlLFk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23" descr="1266507552_201121919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Picture 24" descr="&amp;t=1&amp;usg=__5nr7fm_w1vtN-5N9KPvGv52CUao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3" name="Picture 25" descr="hồng%20phấ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26" descr="11615414_regensburg229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5" name="Picture 27" descr="img0670nutuongvihongs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28" descr="flw0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3"/>
            <a:ext cx="88392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29" descr="959578c0a8728175117d306ec975b00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763"/>
            <a:ext cx="8915400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Picture 30" descr="bb683e826eda45b3a19965c7ca2fc2c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9" name="Picture 31" descr="flower_1008869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32" descr="hoaho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1" name="Picture 33" descr="rose-hoahongdep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2" name="Picture 34" descr="&amp;t=1&amp;usg=__aFHmRX-MbWE_uRQmJqKDxBiKc9o=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3" name="Picture 35" descr="hoaho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6" descr="T72_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635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7" descr="Picture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8" descr="Picture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9" descr="Picture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676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0" descr="Picture6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Text Box 41"/>
          <p:cNvSpPr txBox="1">
            <a:spLocks noChangeArrowheads="1"/>
          </p:cNvSpPr>
          <p:nvPr/>
        </p:nvSpPr>
        <p:spPr bwMode="auto">
          <a:xfrm>
            <a:off x="457200" y="17526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2075" name="Picture 47" descr="Picture6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Rectangle 50"/>
          <p:cNvSpPr>
            <a:spLocks noChangeArrowheads="1"/>
          </p:cNvSpPr>
          <p:nvPr/>
        </p:nvSpPr>
        <p:spPr bwMode="auto">
          <a:xfrm>
            <a:off x="2209800" y="8382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>
              <a:solidFill>
                <a:srgbClr val="FFFF00"/>
              </a:solidFill>
              <a:latin typeface=".TMC-Ong Do" pitchFamily="2" charset="0"/>
            </a:endParaRPr>
          </a:p>
        </p:txBody>
      </p:sp>
      <p:sp>
        <p:nvSpPr>
          <p:cNvPr id="2077" name="WordArt 53"/>
          <p:cNvSpPr>
            <a:spLocks noChangeArrowheads="1" noChangeShapeType="1"/>
          </p:cNvSpPr>
          <p:nvPr/>
        </p:nvSpPr>
        <p:spPr bwMode="auto">
          <a:xfrm>
            <a:off x="838200" y="533400"/>
            <a:ext cx="7620000" cy="2700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23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VỀ DỰ LỚP 3/4</a:t>
            </a:r>
          </a:p>
        </p:txBody>
      </p:sp>
      <p:sp>
        <p:nvSpPr>
          <p:cNvPr id="43062" name="WordArt 54"/>
          <p:cNvSpPr>
            <a:spLocks noChangeArrowheads="1" noChangeShapeType="1"/>
          </p:cNvSpPr>
          <p:nvPr/>
        </p:nvSpPr>
        <p:spPr bwMode="auto">
          <a:xfrm>
            <a:off x="-12493625" y="6172200"/>
            <a:ext cx="15225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KÍNH CHÀO QUÍ THẦY CÔ VÀ CÁC EM HỌC SINH.</a:t>
            </a:r>
          </a:p>
        </p:txBody>
      </p:sp>
      <p:sp>
        <p:nvSpPr>
          <p:cNvPr id="43063" name="AutoShape 55"/>
          <p:cNvSpPr>
            <a:spLocks noChangeArrowheads="1"/>
          </p:cNvSpPr>
          <p:nvPr/>
        </p:nvSpPr>
        <p:spPr bwMode="auto">
          <a:xfrm>
            <a:off x="2286000" y="4648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43064" name="AutoShape 56"/>
          <p:cNvSpPr>
            <a:spLocks noChangeArrowheads="1"/>
          </p:cNvSpPr>
          <p:nvPr/>
        </p:nvSpPr>
        <p:spPr bwMode="auto">
          <a:xfrm>
            <a:off x="5610225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43065" name="AutoShape 57"/>
          <p:cNvSpPr>
            <a:spLocks noChangeArrowheads="1"/>
          </p:cNvSpPr>
          <p:nvPr/>
        </p:nvSpPr>
        <p:spPr bwMode="auto">
          <a:xfrm>
            <a:off x="7924800" y="4038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.VnAristote" pitchFamily="34" charset="0"/>
              <a:cs typeface="Arial" charset="0"/>
            </a:endParaRPr>
          </a:p>
        </p:txBody>
      </p:sp>
      <p:sp>
        <p:nvSpPr>
          <p:cNvPr id="43066" name="AutoShape 58"/>
          <p:cNvSpPr>
            <a:spLocks noChangeArrowheads="1"/>
          </p:cNvSpPr>
          <p:nvPr/>
        </p:nvSpPr>
        <p:spPr bwMode="auto">
          <a:xfrm>
            <a:off x="6372225" y="6021388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43068" name="AutoShape 60"/>
          <p:cNvSpPr>
            <a:spLocks noChangeArrowheads="1"/>
          </p:cNvSpPr>
          <p:nvPr/>
        </p:nvSpPr>
        <p:spPr bwMode="auto">
          <a:xfrm>
            <a:off x="0" y="3733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43069" name="AutoShape 61"/>
          <p:cNvSpPr>
            <a:spLocks noChangeArrowheads="1"/>
          </p:cNvSpPr>
          <p:nvPr/>
        </p:nvSpPr>
        <p:spPr bwMode="auto">
          <a:xfrm>
            <a:off x="3810000" y="1600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43070" name="AutoShape 62"/>
          <p:cNvSpPr>
            <a:spLocks noChangeArrowheads="1"/>
          </p:cNvSpPr>
          <p:nvPr/>
        </p:nvSpPr>
        <p:spPr bwMode="auto">
          <a:xfrm>
            <a:off x="8382000" y="213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086" name="AutoShape 63"/>
          <p:cNvSpPr>
            <a:spLocks noChangeArrowheads="1"/>
          </p:cNvSpPr>
          <p:nvPr/>
        </p:nvSpPr>
        <p:spPr bwMode="auto">
          <a:xfrm>
            <a:off x="4495800" y="3276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2895600"/>
            <a:ext cx="3200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71600" y="4648200"/>
            <a:ext cx="7315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Kim Chung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5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5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6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5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7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3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77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1000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1000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0" accel="10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86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0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0" ac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80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8000" fill="hold"/>
                                        <p:tgtEl>
                                          <p:spTgt spid="4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143000" y="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38"/>
          <p:cNvSpPr txBox="1">
            <a:spLocks noChangeArrowheads="1"/>
          </p:cNvSpPr>
          <p:nvPr/>
        </p:nvSpPr>
        <p:spPr bwMode="auto">
          <a:xfrm>
            <a:off x="228600" y="2219325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11271" name="TextBox 39"/>
          <p:cNvSpPr txBox="1">
            <a:spLocks noChangeArrowheads="1"/>
          </p:cNvSpPr>
          <p:nvPr/>
        </p:nvSpPr>
        <p:spPr bwMode="auto">
          <a:xfrm>
            <a:off x="228600" y="2779713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" y="388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752600" y="4953000"/>
            <a:ext cx="2819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677194" y="49522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048794" y="49522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362994" y="49522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734594" y="49522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496594" y="49522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4800" y="4643438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Có: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752600" y="5484813"/>
            <a:ext cx="685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1752600" y="4724400"/>
            <a:ext cx="2819400" cy="533400"/>
          </a:xfrm>
          <a:prstGeom prst="arc">
            <a:avLst>
              <a:gd name="adj1" fmla="val 10788980"/>
              <a:gd name="adj2" fmla="val 21560932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1677194" y="54856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362994" y="54856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523207" y="5257006"/>
            <a:ext cx="4572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210594" y="5257006"/>
            <a:ext cx="457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0" y="5253335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590800" y="4191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40 quả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00200" y="563880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? quả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3390107" y="5371306"/>
            <a:ext cx="2971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648200" y="4203700"/>
            <a:ext cx="426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40 : 4 = 10 (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800" b="1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91" name="Rectangle 1"/>
          <p:cNvSpPr>
            <a:spLocks noChangeArrowheads="1"/>
          </p:cNvSpPr>
          <p:nvPr/>
        </p:nvSpPr>
        <p:spPr bwMode="auto">
          <a:xfrm>
            <a:off x="228600" y="1676400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60" grpId="0"/>
      <p:bldP spid="61" grpId="0"/>
      <p:bldP spid="62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12293" name="Text Box 23"/>
          <p:cNvSpPr txBox="1">
            <a:spLocks noChangeArrowheads="1"/>
          </p:cNvSpPr>
          <p:nvPr/>
        </p:nvSpPr>
        <p:spPr bwMode="auto">
          <a:xfrm>
            <a:off x="808038" y="3733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 b="1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0" y="16764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3988" y="377983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7463" y="4592638"/>
            <a:ext cx="12192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Làm tay: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76200" y="558165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Làm máy: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295400" y="5026025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17613" y="5027612"/>
            <a:ext cx="1524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789907" y="5006181"/>
            <a:ext cx="15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05000" y="5029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437607" y="5006181"/>
            <a:ext cx="15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14600" y="5029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974182" y="5006181"/>
            <a:ext cx="15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24200" y="5029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564732" y="5028406"/>
            <a:ext cx="15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33800" y="5029200"/>
            <a:ext cx="609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266407" y="5028406"/>
            <a:ext cx="15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95400" y="5865813"/>
            <a:ext cx="6096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17613" y="5865812"/>
            <a:ext cx="1524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828006" y="5866606"/>
            <a:ext cx="1524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004094" y="5395119"/>
            <a:ext cx="581025" cy="1587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558925" y="5338763"/>
            <a:ext cx="611187" cy="1588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1295400" y="4695825"/>
            <a:ext cx="3048000" cy="609600"/>
          </a:xfrm>
          <a:prstGeom prst="arc">
            <a:avLst>
              <a:gd name="adj1" fmla="val 10872621"/>
              <a:gd name="adj2" fmla="val 21565299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178050" y="42481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30 giờ</a:t>
            </a:r>
          </a:p>
        </p:txBody>
      </p:sp>
      <p:sp>
        <p:nvSpPr>
          <p:cNvPr id="69" name="Right Brace 68"/>
          <p:cNvSpPr/>
          <p:nvPr/>
        </p:nvSpPr>
        <p:spPr>
          <a:xfrm rot="5400000">
            <a:off x="1485900" y="56769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19200" y="60960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 giờ</a:t>
            </a: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858294" y="5295106"/>
            <a:ext cx="31242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419600" y="3776663"/>
            <a:ext cx="50292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30 : 5 = 6 (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  6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14900" y="2695147"/>
            <a:ext cx="2095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19200" y="3200400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67" grpId="0"/>
      <p:bldP spid="69" grpId="0" animBg="1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0" y="1431925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8 cm.</a:t>
            </a:r>
            <a:br>
              <a:rPr lang="en-US" altLang="en-US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en-US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4 cm. 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81000" y="3508375"/>
            <a:ext cx="8229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8 : 4 = 2(cm)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8 - 4 = 4(cm)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905000" y="4800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6934200" y="4800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B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0" y="4648200"/>
            <a:ext cx="4648200" cy="533400"/>
            <a:chOff x="672" y="3024"/>
            <a:chExt cx="2928" cy="336"/>
          </a:xfrm>
        </p:grpSpPr>
        <p:grpSp>
          <p:nvGrpSpPr>
            <p:cNvPr id="13348" name="Group 15"/>
            <p:cNvGrpSpPr>
              <a:grpSpLocks/>
            </p:cNvGrpSpPr>
            <p:nvPr/>
          </p:nvGrpSpPr>
          <p:grpSpPr bwMode="auto">
            <a:xfrm>
              <a:off x="672" y="3248"/>
              <a:ext cx="2928" cy="112"/>
              <a:chOff x="672" y="3152"/>
              <a:chExt cx="2928" cy="112"/>
            </a:xfrm>
          </p:grpSpPr>
          <p:sp>
            <p:nvSpPr>
              <p:cNvPr id="13350" name="Line 16"/>
              <p:cNvSpPr>
                <a:spLocks noChangeShapeType="1"/>
              </p:cNvSpPr>
              <p:nvPr/>
            </p:nvSpPr>
            <p:spPr bwMode="auto">
              <a:xfrm>
                <a:off x="672" y="3216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17"/>
              <p:cNvSpPr>
                <a:spLocks noChangeShapeType="1"/>
              </p:cNvSpPr>
              <p:nvPr/>
            </p:nvSpPr>
            <p:spPr bwMode="auto">
              <a:xfrm>
                <a:off x="672" y="31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18"/>
              <p:cNvSpPr>
                <a:spLocks noChangeShapeType="1"/>
              </p:cNvSpPr>
              <p:nvPr/>
            </p:nvSpPr>
            <p:spPr bwMode="auto">
              <a:xfrm>
                <a:off x="1432" y="31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19"/>
              <p:cNvSpPr>
                <a:spLocks noChangeShapeType="1"/>
              </p:cNvSpPr>
              <p:nvPr/>
            </p:nvSpPr>
            <p:spPr bwMode="auto">
              <a:xfrm>
                <a:off x="2144" y="31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20"/>
              <p:cNvSpPr>
                <a:spLocks noChangeShapeType="1"/>
              </p:cNvSpPr>
              <p:nvPr/>
            </p:nvSpPr>
            <p:spPr bwMode="auto">
              <a:xfrm>
                <a:off x="2832" y="316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21"/>
              <p:cNvSpPr>
                <a:spLocks noChangeShapeType="1"/>
              </p:cNvSpPr>
              <p:nvPr/>
            </p:nvSpPr>
            <p:spPr bwMode="auto">
              <a:xfrm>
                <a:off x="3552" y="315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9" name="AutoShape 22"/>
            <p:cNvSpPr>
              <a:spLocks/>
            </p:cNvSpPr>
            <p:nvPr/>
          </p:nvSpPr>
          <p:spPr bwMode="auto">
            <a:xfrm rot="-5400000">
              <a:off x="1984" y="1728"/>
              <a:ext cx="240" cy="2832"/>
            </a:xfrm>
            <a:prstGeom prst="rightBrace">
              <a:avLst>
                <a:gd name="adj1" fmla="val 9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4114800" y="42672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</a:rPr>
              <a:t>8cm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86000" y="5410200"/>
            <a:ext cx="1219200" cy="152400"/>
            <a:chOff x="672" y="3264"/>
            <a:chExt cx="768" cy="96"/>
          </a:xfrm>
        </p:grpSpPr>
        <p:sp>
          <p:nvSpPr>
            <p:cNvPr id="13345" name="Line 25"/>
            <p:cNvSpPr>
              <a:spLocks noChangeShapeType="1"/>
            </p:cNvSpPr>
            <p:nvPr/>
          </p:nvSpPr>
          <p:spPr bwMode="auto">
            <a:xfrm>
              <a:off x="672" y="3312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26"/>
            <p:cNvSpPr>
              <a:spLocks noChangeShapeType="1"/>
            </p:cNvSpPr>
            <p:nvPr/>
          </p:nvSpPr>
          <p:spPr bwMode="auto">
            <a:xfrm>
              <a:off x="672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7"/>
            <p:cNvSpPr>
              <a:spLocks noChangeShapeType="1"/>
            </p:cNvSpPr>
            <p:nvPr/>
          </p:nvSpPr>
          <p:spPr bwMode="auto">
            <a:xfrm>
              <a:off x="1440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286000" y="6019800"/>
            <a:ext cx="2362200" cy="152400"/>
            <a:chOff x="672" y="3552"/>
            <a:chExt cx="1488" cy="96"/>
          </a:xfrm>
        </p:grpSpPr>
        <p:grpSp>
          <p:nvGrpSpPr>
            <p:cNvPr id="13340" name="Group 29"/>
            <p:cNvGrpSpPr>
              <a:grpSpLocks/>
            </p:cNvGrpSpPr>
            <p:nvPr/>
          </p:nvGrpSpPr>
          <p:grpSpPr bwMode="auto">
            <a:xfrm>
              <a:off x="672" y="3552"/>
              <a:ext cx="768" cy="96"/>
              <a:chOff x="672" y="3264"/>
              <a:chExt cx="768" cy="96"/>
            </a:xfrm>
          </p:grpSpPr>
          <p:sp>
            <p:nvSpPr>
              <p:cNvPr id="13342" name="Line 30"/>
              <p:cNvSpPr>
                <a:spLocks noChangeShapeType="1"/>
              </p:cNvSpPr>
              <p:nvPr/>
            </p:nvSpPr>
            <p:spPr bwMode="auto">
              <a:xfrm>
                <a:off x="672" y="3312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>
                <a:off x="672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144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1" name="Line 33"/>
            <p:cNvSpPr>
              <a:spLocks noChangeShapeType="1"/>
            </p:cNvSpPr>
            <p:nvPr/>
          </p:nvSpPr>
          <p:spPr bwMode="auto">
            <a:xfrm>
              <a:off x="1440" y="3600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9050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1828800" y="5867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4800600" y="5867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auto">
          <a:xfrm>
            <a:off x="3581400" y="5257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3124200" y="609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</a:rPr>
              <a:t>4cm</a:t>
            </a:r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2286000" y="5105400"/>
            <a:ext cx="0" cy="914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3505200" y="510540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648200" y="5080000"/>
            <a:ext cx="0" cy="93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2286000" y="5638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</a:rPr>
              <a:t>2cm</a:t>
            </a:r>
          </a:p>
        </p:txBody>
      </p:sp>
      <p:sp>
        <p:nvSpPr>
          <p:cNvPr id="13334" name="Text Box 60"/>
          <p:cNvSpPr txBox="1">
            <a:spLocks noChangeArrowheads="1"/>
          </p:cNvSpPr>
          <p:nvPr/>
        </p:nvSpPr>
        <p:spPr bwMode="auto">
          <a:xfrm>
            <a:off x="5943600" y="5410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9389" name="Line 61"/>
          <p:cNvSpPr>
            <a:spLocks noChangeShapeType="1"/>
          </p:cNvSpPr>
          <p:nvPr/>
        </p:nvSpPr>
        <p:spPr bwMode="auto">
          <a:xfrm flipH="1" flipV="1">
            <a:off x="4648200" y="6019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91" name="Line 63"/>
          <p:cNvSpPr>
            <a:spLocks noChangeShapeType="1"/>
          </p:cNvSpPr>
          <p:nvPr/>
        </p:nvSpPr>
        <p:spPr bwMode="auto">
          <a:xfrm>
            <a:off x="609600" y="3048000"/>
            <a:ext cx="2438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92" name="Line 64"/>
          <p:cNvSpPr>
            <a:spLocks noChangeShapeType="1"/>
          </p:cNvSpPr>
          <p:nvPr/>
        </p:nvSpPr>
        <p:spPr bwMode="auto">
          <a:xfrm>
            <a:off x="685800" y="2438400"/>
            <a:ext cx="2057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Thứ ba ngày 10 tháng 10 năm 2017</a:t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một số lần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2895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9" grpId="0"/>
      <p:bldP spid="99340" grpId="0"/>
      <p:bldP spid="99341" grpId="0"/>
      <p:bldP spid="99351" grpId="0"/>
      <p:bldP spid="99362" grpId="0"/>
      <p:bldP spid="99363" grpId="0"/>
      <p:bldP spid="99364" grpId="0"/>
      <p:bldP spid="99365" grpId="0"/>
      <p:bldP spid="99366" grpId="0"/>
      <p:bldP spid="99367" grpId="0" animBg="1"/>
      <p:bldP spid="99368" grpId="0" animBg="1"/>
      <p:bldP spid="99369" grpId="0" animBg="1"/>
      <p:bldP spid="99371" grpId="0"/>
      <p:bldP spid="99389" grpId="0" animBg="1"/>
      <p:bldP spid="99391" grpId="0" animBg="1"/>
      <p:bldP spid="99392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1524000" y="3048000"/>
            <a:ext cx="6324600" cy="1143000"/>
          </a:xfrm>
          <a:prstGeom prst="wedgeEllipseCallout">
            <a:avLst>
              <a:gd name="adj1" fmla="val -45958"/>
              <a:gd name="adj2" fmla="val 152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giảm một số đi nhiều lần ta làm như thế nào?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2286000"/>
            <a:ext cx="73914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876800" y="14478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6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2514600"/>
            <a:ext cx="1447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124200" y="1447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0" y="14478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200" y="14478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24400" y="2057400"/>
            <a:ext cx="45561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.VnTime" pitchFamily="34" charset="0"/>
              </a:rPr>
              <a:t>Hµng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d­ưới</a:t>
            </a:r>
            <a:r>
              <a:rPr lang="en-US" sz="2800" b="1" dirty="0">
                <a:latin typeface=".VnTime" pitchFamily="34" charset="0"/>
              </a:rPr>
              <a:t>:</a:t>
            </a:r>
            <a:r>
              <a:rPr lang="en-US" sz="2200" b="1" dirty="0">
                <a:latin typeface=".VnTime" pitchFamily="34" charset="0"/>
              </a:rPr>
              <a:t>             </a:t>
            </a:r>
            <a:r>
              <a:rPr lang="en-US" sz="2800" b="1" dirty="0" smtClean="0">
                <a:latin typeface=".VnTime" pitchFamily="34" charset="0"/>
              </a:rPr>
              <a:t>22(con </a:t>
            </a:r>
            <a:r>
              <a:rPr lang="en-US" sz="2800" b="1" dirty="0">
                <a:latin typeface=".VnTime" pitchFamily="34" charset="0"/>
              </a:rPr>
              <a:t>gµ)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95438" y="26289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77000" y="20574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6 : 3 </a:t>
            </a:r>
            <a:r>
              <a:rPr lang="en-US" sz="2200" b="1" dirty="0">
                <a:latin typeface="Times New Roman" pitchFamily="18" charset="0"/>
              </a:rPr>
              <a:t>= </a:t>
            </a:r>
          </a:p>
        </p:txBody>
      </p:sp>
      <p:graphicFrame>
        <p:nvGraphicFramePr>
          <p:cNvPr id="15370" name="Object 11"/>
          <p:cNvGraphicFramePr>
            <a:graphicFrameLocks noChangeAspect="1"/>
          </p:cNvGraphicFramePr>
          <p:nvPr/>
        </p:nvGraphicFramePr>
        <p:xfrm>
          <a:off x="152400" y="1524000"/>
          <a:ext cx="6858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Photo Editor Photo" r:id="rId3" imgW="1152381" imgH="1209524" progId="MSPhotoEd.3">
                  <p:embed/>
                </p:oleObj>
              </mc:Choice>
              <mc:Fallback>
                <p:oleObj name="Photo Editor Photo" r:id="rId3" imgW="1152381" imgH="1209524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685800" cy="795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2"/>
          <p:cNvGraphicFramePr>
            <a:graphicFrameLocks noChangeAspect="1"/>
          </p:cNvGraphicFramePr>
          <p:nvPr/>
        </p:nvGraphicFramePr>
        <p:xfrm>
          <a:off x="863600" y="2581275"/>
          <a:ext cx="647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Photo Editor Photo" r:id="rId5" imgW="1152381" imgH="1209524" progId="MSPhotoEd.3">
                  <p:embed/>
                </p:oleObj>
              </mc:Choice>
              <mc:Fallback>
                <p:oleObj name="Photo Editor Photo" r:id="rId5" imgW="1152381" imgH="1209524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581275"/>
                        <a:ext cx="6477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3"/>
          <p:cNvGraphicFramePr>
            <a:graphicFrameLocks noChangeAspect="1"/>
          </p:cNvGraphicFramePr>
          <p:nvPr/>
        </p:nvGraphicFramePr>
        <p:xfrm>
          <a:off x="762000" y="15240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Photo Editor Photo" r:id="rId6" imgW="1152381" imgH="1209524" progId="MSPhotoEd.3">
                  <p:embed/>
                </p:oleObj>
              </mc:Choice>
              <mc:Fallback>
                <p:oleObj name="Photo Editor Photo" r:id="rId6" imgW="1152381" imgH="12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62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4"/>
          <p:cNvGraphicFramePr>
            <a:graphicFrameLocks noChangeAspect="1"/>
          </p:cNvGraphicFramePr>
          <p:nvPr/>
        </p:nvGraphicFramePr>
        <p:xfrm>
          <a:off x="152400" y="2581275"/>
          <a:ext cx="685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Photo Editor Photo" r:id="rId7" imgW="1152381" imgH="1209524" progId="MSPhotoEd.3">
                  <p:embed/>
                </p:oleObj>
              </mc:Choice>
              <mc:Fallback>
                <p:oleObj name="Photo Editor Photo" r:id="rId7" imgW="1152381" imgH="1209524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81275"/>
                        <a:ext cx="6858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5"/>
          <p:cNvGraphicFramePr>
            <a:graphicFrameLocks noChangeAspect="1"/>
          </p:cNvGraphicFramePr>
          <p:nvPr/>
        </p:nvGraphicFramePr>
        <p:xfrm>
          <a:off x="1595438" y="1535113"/>
          <a:ext cx="6524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Photo Editor Photo" r:id="rId8" imgW="1152381" imgH="1209524" progId="MSPhotoEd.3">
                  <p:embed/>
                </p:oleObj>
              </mc:Choice>
              <mc:Fallback>
                <p:oleObj name="Photo Editor Photo" r:id="rId8" imgW="1152381" imgH="1209524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535113"/>
                        <a:ext cx="652462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6"/>
          <p:cNvGraphicFramePr>
            <a:graphicFrameLocks noChangeAspect="1"/>
          </p:cNvGraphicFramePr>
          <p:nvPr/>
        </p:nvGraphicFramePr>
        <p:xfrm>
          <a:off x="2362200" y="1600200"/>
          <a:ext cx="571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Photo Editor Photo" r:id="rId9" imgW="1152381" imgH="1209524" progId="MSPhotoEd.3">
                  <p:embed/>
                </p:oleObj>
              </mc:Choice>
              <mc:Fallback>
                <p:oleObj name="Photo Editor Photo" r:id="rId9" imgW="1152381" imgH="1209524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571500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7"/>
          <p:cNvGraphicFramePr>
            <a:graphicFrameLocks noChangeAspect="1"/>
          </p:cNvGraphicFramePr>
          <p:nvPr/>
        </p:nvGraphicFramePr>
        <p:xfrm>
          <a:off x="3216275" y="1600200"/>
          <a:ext cx="555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Photo Editor Photo" r:id="rId10" imgW="1152381" imgH="1209524" progId="MSPhotoEd.3">
                  <p:embed/>
                </p:oleObj>
              </mc:Choice>
              <mc:Fallback>
                <p:oleObj name="Photo Editor Photo" r:id="rId10" imgW="1152381" imgH="1209524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600200"/>
                        <a:ext cx="555625" cy="796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8"/>
          <p:cNvGraphicFramePr>
            <a:graphicFrameLocks noChangeAspect="1"/>
          </p:cNvGraphicFramePr>
          <p:nvPr/>
        </p:nvGraphicFramePr>
        <p:xfrm>
          <a:off x="3886200" y="1600200"/>
          <a:ext cx="685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Photo Editor Photo" r:id="rId11" imgW="1152381" imgH="1209524" progId="MSPhotoEd.3">
                  <p:embed/>
                </p:oleObj>
              </mc:Choice>
              <mc:Fallback>
                <p:oleObj name="Photo Editor Photo" r:id="rId11" imgW="1152381" imgH="1209524" progId="MSPhotoEd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685800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0" y="990600"/>
            <a:ext cx="1295400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>
                <a:latin typeface=".VnTime" pitchFamily="34" charset="0"/>
              </a:rPr>
              <a:t>VÝ dô 1:</a:t>
            </a:r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8382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>
            <a:off x="838200" y="46863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>
            <a:off x="25146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>
            <a:off x="33528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>
            <a:off x="8382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828800" y="3505200"/>
            <a:ext cx="138747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8 cm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04800" y="3886200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4191000" y="38862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88" name="Line 29"/>
          <p:cNvSpPr>
            <a:spLocks noChangeShapeType="1"/>
          </p:cNvSpPr>
          <p:nvPr/>
        </p:nvSpPr>
        <p:spPr bwMode="auto">
          <a:xfrm>
            <a:off x="16764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30"/>
          <p:cNvSpPr>
            <a:spLocks noChangeShapeType="1"/>
          </p:cNvSpPr>
          <p:nvPr/>
        </p:nvSpPr>
        <p:spPr bwMode="auto">
          <a:xfrm>
            <a:off x="1676400" y="46101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Line 31"/>
          <p:cNvSpPr>
            <a:spLocks noChangeShapeType="1"/>
          </p:cNvSpPr>
          <p:nvPr/>
        </p:nvSpPr>
        <p:spPr bwMode="auto">
          <a:xfrm>
            <a:off x="838200" y="4267200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2"/>
          <p:cNvSpPr>
            <a:spLocks noChangeShapeType="1"/>
          </p:cNvSpPr>
          <p:nvPr/>
        </p:nvSpPr>
        <p:spPr bwMode="auto">
          <a:xfrm flipV="1">
            <a:off x="1676400" y="4229100"/>
            <a:ext cx="0" cy="4191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3810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16764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845163" y="48006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cm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95" name="Text Box 36"/>
          <p:cNvSpPr txBox="1">
            <a:spLocks noChangeArrowheads="1"/>
          </p:cNvSpPr>
          <p:nvPr/>
        </p:nvSpPr>
        <p:spPr bwMode="auto">
          <a:xfrm>
            <a:off x="0" y="3455988"/>
            <a:ext cx="1295400" cy="4302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>
                <a:latin typeface=".VnTime" pitchFamily="34" charset="0"/>
              </a:rPr>
              <a:t>VÝ dô 2:</a:t>
            </a:r>
          </a:p>
        </p:txBody>
      </p:sp>
      <p:sp>
        <p:nvSpPr>
          <p:cNvPr id="15396" name="Arc 37"/>
          <p:cNvSpPr>
            <a:spLocks/>
          </p:cNvSpPr>
          <p:nvPr/>
        </p:nvSpPr>
        <p:spPr bwMode="auto">
          <a:xfrm>
            <a:off x="990600" y="3810000"/>
            <a:ext cx="3200400" cy="304800"/>
          </a:xfrm>
          <a:custGeom>
            <a:avLst/>
            <a:gdLst>
              <a:gd name="T0" fmla="*/ 0 w 41699"/>
              <a:gd name="T1" fmla="*/ 2147483647 h 21600"/>
              <a:gd name="T2" fmla="*/ 2147483647 w 41699"/>
              <a:gd name="T3" fmla="*/ 2147483647 h 21600"/>
              <a:gd name="T4" fmla="*/ 2147483647 w 41699"/>
              <a:gd name="T5" fmla="*/ 2147483647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Text Box 39"/>
          <p:cNvSpPr txBox="1">
            <a:spLocks noChangeArrowheads="1"/>
          </p:cNvSpPr>
          <p:nvPr/>
        </p:nvSpPr>
        <p:spPr bwMode="auto">
          <a:xfrm>
            <a:off x="4648200" y="38862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.VnTime" pitchFamily="34" charset="0"/>
              </a:rPr>
              <a:t>§é </a:t>
            </a:r>
            <a:r>
              <a:rPr lang="en-US" sz="2400" b="1" dirty="0" err="1">
                <a:latin typeface=".VnTime" pitchFamily="34" charset="0"/>
              </a:rPr>
              <a:t>dµi</a:t>
            </a:r>
            <a:r>
              <a:rPr lang="en-US" sz="2400" b="1" dirty="0">
                <a:latin typeface=".VnTime" pitchFamily="34" charset="0"/>
              </a:rPr>
              <a:t> ®o¹n th¼ng AB: 8 cm</a:t>
            </a:r>
            <a:r>
              <a:rPr lang="en-US" sz="2400" dirty="0">
                <a:latin typeface=".VnTime" pitchFamily="34" charset="0"/>
              </a:rPr>
              <a:t> </a:t>
            </a:r>
          </a:p>
        </p:txBody>
      </p:sp>
      <p:sp>
        <p:nvSpPr>
          <p:cNvPr id="15398" name="Text Box 40"/>
          <p:cNvSpPr txBox="1">
            <a:spLocks noChangeArrowheads="1"/>
          </p:cNvSpPr>
          <p:nvPr/>
        </p:nvSpPr>
        <p:spPr bwMode="auto">
          <a:xfrm>
            <a:off x="3276600" y="4491037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.VnTime" pitchFamily="34" charset="0"/>
              </a:rPr>
              <a:t>§é </a:t>
            </a:r>
            <a:r>
              <a:rPr lang="en-US" sz="2400" b="1" dirty="0" err="1">
                <a:latin typeface=".VnTime" pitchFamily="34" charset="0"/>
              </a:rPr>
              <a:t>dµi</a:t>
            </a:r>
            <a:r>
              <a:rPr lang="en-US" sz="2400" b="1" dirty="0">
                <a:latin typeface=".VnTime" pitchFamily="34" charset="0"/>
              </a:rPr>
              <a:t> ®o¹n th¼ng CD:</a:t>
            </a: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          </a:t>
            </a:r>
            <a:r>
              <a:rPr lang="en-US" sz="2400" b="1" dirty="0">
                <a:latin typeface=".VnTime" pitchFamily="34" charset="0"/>
              </a:rPr>
              <a:t>2 (cm)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6400800" y="4522787"/>
            <a:ext cx="990600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 : 4 =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400" name="Text Box 43"/>
          <p:cNvSpPr txBox="1">
            <a:spLocks noChangeArrowheads="1"/>
          </p:cNvSpPr>
          <p:nvPr/>
        </p:nvSpPr>
        <p:spPr bwMode="auto">
          <a:xfrm>
            <a:off x="1752600" y="5033962"/>
            <a:ext cx="7391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   </a:t>
            </a:r>
            <a:r>
              <a:rPr lang="en-US" sz="2400" b="1" dirty="0">
                <a:latin typeface=".VnTime" pitchFamily="34" charset="0"/>
              </a:rPr>
              <a:t>§é </a:t>
            </a:r>
            <a:r>
              <a:rPr lang="en-US" sz="2400" b="1" dirty="0" err="1">
                <a:latin typeface=".VnTime" pitchFamily="34" charset="0"/>
              </a:rPr>
              <a:t>dµi</a:t>
            </a:r>
            <a:r>
              <a:rPr lang="en-US" sz="2400" b="1" dirty="0">
                <a:latin typeface=".VnTime" pitchFamily="34" charset="0"/>
              </a:rPr>
              <a:t> ®o¹n th¼ng AB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gi¶m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®i 4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lÇn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</a:t>
            </a:r>
            <a:r>
              <a:rPr lang="en-US" sz="2400" b="1" dirty="0">
                <a:latin typeface=".VnTime" pitchFamily="34" charset="0"/>
              </a:rPr>
              <a:t>× ®­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.VnTime" pitchFamily="34" charset="0"/>
              </a:rPr>
              <a:t>îc</a:t>
            </a:r>
            <a:r>
              <a:rPr lang="en-US" sz="2400" b="1" dirty="0">
                <a:latin typeface=".VnTime" pitchFamily="34" charset="0"/>
              </a:rPr>
              <a:t> ®é </a:t>
            </a:r>
            <a:r>
              <a:rPr lang="en-US" sz="2400" b="1" dirty="0" err="1">
                <a:latin typeface=".VnTime" pitchFamily="34" charset="0"/>
              </a:rPr>
              <a:t>dµi</a:t>
            </a:r>
            <a:r>
              <a:rPr lang="en-US" sz="2400" b="1" dirty="0">
                <a:latin typeface=".VnTime" pitchFamily="34" charset="0"/>
              </a:rPr>
              <a:t> ®o¹n th¼ng CD.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5401" name="Line 46"/>
          <p:cNvSpPr>
            <a:spLocks noChangeShapeType="1"/>
          </p:cNvSpPr>
          <p:nvPr/>
        </p:nvSpPr>
        <p:spPr bwMode="auto">
          <a:xfrm flipH="1">
            <a:off x="41910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47"/>
          <p:cNvSpPr>
            <a:spLocks noChangeShapeType="1"/>
          </p:cNvSpPr>
          <p:nvPr/>
        </p:nvSpPr>
        <p:spPr bwMode="auto">
          <a:xfrm>
            <a:off x="838200" y="46101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Line 21"/>
          <p:cNvSpPr>
            <a:spLocks noChangeShapeType="1"/>
          </p:cNvSpPr>
          <p:nvPr/>
        </p:nvSpPr>
        <p:spPr bwMode="auto">
          <a:xfrm>
            <a:off x="16764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Line 21"/>
          <p:cNvSpPr>
            <a:spLocks noChangeShapeType="1"/>
          </p:cNvSpPr>
          <p:nvPr/>
        </p:nvSpPr>
        <p:spPr bwMode="auto">
          <a:xfrm>
            <a:off x="25146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Line 21"/>
          <p:cNvSpPr>
            <a:spLocks noChangeShapeType="1"/>
          </p:cNvSpPr>
          <p:nvPr/>
        </p:nvSpPr>
        <p:spPr bwMode="auto">
          <a:xfrm>
            <a:off x="33528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7" name="Text Box 44"/>
          <p:cNvSpPr txBox="1">
            <a:spLocks noChangeArrowheads="1"/>
          </p:cNvSpPr>
          <p:nvPr/>
        </p:nvSpPr>
        <p:spPr bwMode="auto">
          <a:xfrm>
            <a:off x="0" y="5902325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.VnTime" pitchFamily="34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0355" name="Nhac dem bai co la ( Dan ca Bac Bo )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3557588"/>
            <a:ext cx="609600" cy="609600"/>
          </a:xfrm>
        </p:spPr>
      </p:pic>
      <p:pic>
        <p:nvPicPr>
          <p:cNvPr id="16388" name="Picture 4" descr="48b7ddf6_10396111281837ac5fb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175" y="6265863"/>
            <a:ext cx="9137650" cy="592137"/>
            <a:chOff x="2" y="3840"/>
            <a:chExt cx="5756" cy="373"/>
          </a:xfrm>
        </p:grpSpPr>
        <p:pic>
          <p:nvPicPr>
            <p:cNvPr id="16420" name="Picture 6" descr="j0398219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7" descr="j0398219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840"/>
              <a:ext cx="287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2209800" y="914400"/>
            <a:ext cx="4886325" cy="222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helley Allegro"/>
              </a:rPr>
              <a:t> TiÕt häc kÕt thóc.</a:t>
            </a:r>
          </a:p>
          <a:p>
            <a:pPr algn="ctr"/>
            <a:r>
              <a:rPr lang="en-US" sz="60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helley Allegro"/>
              </a:rPr>
              <a:t>Chóc c¸c em ngoan.</a:t>
            </a:r>
          </a:p>
        </p:txBody>
      </p:sp>
      <p:grpSp>
        <p:nvGrpSpPr>
          <p:cNvPr id="16391" name="Group 9"/>
          <p:cNvGrpSpPr>
            <a:grpSpLocks/>
          </p:cNvGrpSpPr>
          <p:nvPr/>
        </p:nvGrpSpPr>
        <p:grpSpPr bwMode="auto">
          <a:xfrm rot="9712353">
            <a:off x="5638800" y="5688013"/>
            <a:ext cx="615950" cy="560387"/>
            <a:chOff x="4733" y="799"/>
            <a:chExt cx="388" cy="353"/>
          </a:xfrm>
        </p:grpSpPr>
        <p:sp>
          <p:nvSpPr>
            <p:cNvPr id="16417" name="Freeform 1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13"/>
          <p:cNvGrpSpPr>
            <a:grpSpLocks/>
          </p:cNvGrpSpPr>
          <p:nvPr/>
        </p:nvGrpSpPr>
        <p:grpSpPr bwMode="auto">
          <a:xfrm rot="9712353">
            <a:off x="7613650" y="5611813"/>
            <a:ext cx="615950" cy="560387"/>
            <a:chOff x="4733" y="799"/>
            <a:chExt cx="388" cy="353"/>
          </a:xfrm>
        </p:grpSpPr>
        <p:sp>
          <p:nvSpPr>
            <p:cNvPr id="16414" name="Freeform 14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5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6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3" name="Picture 17" descr="Hi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18"/>
          <p:cNvGrpSpPr>
            <a:grpSpLocks/>
          </p:cNvGrpSpPr>
          <p:nvPr/>
        </p:nvGrpSpPr>
        <p:grpSpPr bwMode="auto">
          <a:xfrm>
            <a:off x="8445500" y="4545013"/>
            <a:ext cx="774700" cy="1322387"/>
            <a:chOff x="4748" y="144"/>
            <a:chExt cx="488" cy="833"/>
          </a:xfrm>
        </p:grpSpPr>
        <p:grpSp>
          <p:nvGrpSpPr>
            <p:cNvPr id="16406" name="Group 19"/>
            <p:cNvGrpSpPr>
              <a:grpSpLocks/>
            </p:cNvGrpSpPr>
            <p:nvPr/>
          </p:nvGrpSpPr>
          <p:grpSpPr bwMode="auto">
            <a:xfrm rot="9712353">
              <a:off x="4848" y="624"/>
              <a:ext cx="388" cy="353"/>
              <a:chOff x="4733" y="799"/>
              <a:chExt cx="388" cy="353"/>
            </a:xfrm>
          </p:grpSpPr>
          <p:sp>
            <p:nvSpPr>
              <p:cNvPr id="16411" name="Freeform 20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21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22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7" name="Group 23"/>
            <p:cNvGrpSpPr>
              <a:grpSpLocks/>
            </p:cNvGrpSpPr>
            <p:nvPr/>
          </p:nvGrpSpPr>
          <p:grpSpPr bwMode="auto">
            <a:xfrm rot="9712353">
              <a:off x="4748" y="144"/>
              <a:ext cx="388" cy="353"/>
              <a:chOff x="4733" y="799"/>
              <a:chExt cx="388" cy="353"/>
            </a:xfrm>
          </p:grpSpPr>
          <p:sp>
            <p:nvSpPr>
              <p:cNvPr id="16408" name="Freeform 2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2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95" name="Group 27"/>
          <p:cNvGrpSpPr>
            <a:grpSpLocks/>
          </p:cNvGrpSpPr>
          <p:nvPr/>
        </p:nvGrpSpPr>
        <p:grpSpPr bwMode="auto">
          <a:xfrm rot="9712353">
            <a:off x="8147050" y="5535613"/>
            <a:ext cx="615950" cy="560387"/>
            <a:chOff x="4733" y="799"/>
            <a:chExt cx="388" cy="353"/>
          </a:xfrm>
        </p:grpSpPr>
        <p:sp>
          <p:nvSpPr>
            <p:cNvPr id="16403" name="Freeform 2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6" name="Picture 31" descr="Hi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6651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2" descr="Hi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027">
            <a:off x="7002463" y="5608638"/>
            <a:ext cx="631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3" descr="Hi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361">
            <a:off x="6246813" y="5264150"/>
            <a:ext cx="6111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4" descr="Hinh d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9189">
            <a:off x="6019800" y="554196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8" name="MaiTruongMenYe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7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143000"/>
            <a:ext cx="273526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2286000" y="3581400"/>
            <a:ext cx="541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Chúc các thầy cô giáo mạnh khỏe và hạnh phúc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3076" name="Text Box 2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3077" name="Text Box 35"/>
          <p:cNvSpPr txBox="1">
            <a:spLocks noChangeArrowheads="1"/>
          </p:cNvSpPr>
          <p:nvPr/>
        </p:nvSpPr>
        <p:spPr bwMode="auto">
          <a:xfrm>
            <a:off x="1828800" y="2590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Arial" pitchFamily="34" charset="0"/>
              </a:rPr>
              <a:t>     </a:t>
            </a:r>
            <a:endParaRPr lang="en-US" altLang="en-US" sz="2400" b="1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1066800" y="28194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latin typeface=".VnArial" pitchFamily="34" charset="0"/>
              </a:rPr>
              <a:t>16</a:t>
            </a:r>
            <a:endParaRPr lang="en-US" altLang="en-US" sz="3200" b="1">
              <a:latin typeface=".VnArial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7391400" y="28194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3657600" y="28194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4104" name="Rectangle 21"/>
          <p:cNvSpPr>
            <a:spLocks noChangeArrowheads="1"/>
          </p:cNvSpPr>
          <p:nvPr/>
        </p:nvSpPr>
        <p:spPr bwMode="auto">
          <a:xfrm>
            <a:off x="1143000" y="45720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latin typeface=".VnArial" pitchFamily="34" charset="0"/>
              </a:rPr>
              <a:t>42</a:t>
            </a:r>
            <a:endParaRPr lang="en-US" altLang="en-US" sz="3200" b="1">
              <a:latin typeface=".VnArial" pitchFamily="34" charset="0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7391400" y="46482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4106" name="Line 23"/>
          <p:cNvSpPr>
            <a:spLocks noChangeShapeType="1"/>
          </p:cNvSpPr>
          <p:nvPr/>
        </p:nvSpPr>
        <p:spPr bwMode="auto">
          <a:xfrm>
            <a:off x="1981200" y="3200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24"/>
          <p:cNvSpPr>
            <a:spLocks noChangeShapeType="1"/>
          </p:cNvSpPr>
          <p:nvPr/>
        </p:nvSpPr>
        <p:spPr bwMode="auto">
          <a:xfrm>
            <a:off x="4724400" y="32004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4724400" y="50292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26"/>
          <p:cNvSpPr>
            <a:spLocks noChangeShapeType="1"/>
          </p:cNvSpPr>
          <p:nvPr/>
        </p:nvSpPr>
        <p:spPr bwMode="auto">
          <a:xfrm>
            <a:off x="2057400" y="4953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2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.VnArial" pitchFamily="34" charset="0"/>
            </a:endParaRPr>
          </a:p>
        </p:txBody>
      </p:sp>
      <p:sp>
        <p:nvSpPr>
          <p:cNvPr id="4111" name="Text Box 28"/>
          <p:cNvSpPr txBox="1">
            <a:spLocks noChangeArrowheads="1"/>
          </p:cNvSpPr>
          <p:nvPr/>
        </p:nvSpPr>
        <p:spPr bwMode="auto">
          <a:xfrm>
            <a:off x="4724400" y="2667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.VnArial" pitchFamily="34" charset="0"/>
              </a:rPr>
              <a:t>GÊp 7 lÇn</a:t>
            </a:r>
            <a:endParaRPr lang="en-US" altLang="en-US" sz="2400" b="1">
              <a:latin typeface=".VnArial" pitchFamily="34" charset="0"/>
            </a:endParaRPr>
          </a:p>
        </p:txBody>
      </p: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2133600" y="43434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.VnArial" pitchFamily="34" charset="0"/>
              </a:rPr>
              <a:t>: 7</a:t>
            </a:r>
            <a:endParaRPr lang="en-US" altLang="en-US" sz="2400" b="1">
              <a:latin typeface=".VnArial" pitchFamily="34" charset="0"/>
            </a:endParaRP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4724400" y="44196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.VnArial" pitchFamily="34" charset="0"/>
              </a:rPr>
              <a:t>GÊp 6 lÇn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733800" y="289560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itchFamily="34" charset="0"/>
              </a:rPr>
              <a:t>4</a:t>
            </a:r>
            <a:endParaRPr lang="en-US" altLang="en-US" sz="32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115" name="Rectangle 32"/>
          <p:cNvSpPr>
            <a:spLocks noChangeArrowheads="1"/>
          </p:cNvSpPr>
          <p:nvPr/>
        </p:nvSpPr>
        <p:spPr bwMode="auto">
          <a:xfrm>
            <a:off x="3721100" y="4572000"/>
            <a:ext cx="838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3797300" y="45720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itchFamily="34" charset="0"/>
              </a:rPr>
              <a:t>6</a:t>
            </a:r>
            <a:endParaRPr lang="en-US" altLang="en-US" sz="32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7315200" y="4648200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.VnArial" pitchFamily="34" charset="0"/>
              </a:rPr>
              <a:t>36</a:t>
            </a:r>
            <a:endParaRPr lang="en-US" altLang="en-US" sz="32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118" name="Text Box 35"/>
          <p:cNvSpPr txBox="1">
            <a:spLocks noChangeArrowheads="1"/>
          </p:cNvSpPr>
          <p:nvPr/>
        </p:nvSpPr>
        <p:spPr bwMode="auto">
          <a:xfrm>
            <a:off x="1828800" y="25908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Arial" pitchFamily="34" charset="0"/>
              </a:rPr>
              <a:t>       </a:t>
            </a:r>
            <a:r>
              <a:rPr lang="en-US" altLang="en-US" sz="4000" b="1">
                <a:latin typeface=".VnArial" pitchFamily="34" charset="0"/>
              </a:rPr>
              <a:t>: 4</a:t>
            </a:r>
            <a:endParaRPr lang="en-US" altLang="en-US" sz="2400" b="1">
              <a:latin typeface=".VnArial" pitchFamily="34" charset="0"/>
            </a:endParaRP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391400" y="23622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.VnArial" pitchFamily="34" charset="0"/>
              </a:rPr>
              <a:t>28</a:t>
            </a:r>
            <a:endParaRPr lang="en-US" altLang="en-US" sz="32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4120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52600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alt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utoUpdateAnimBg="0"/>
      <p:bldP spid="44065" grpId="0" autoUpdateAnimBg="0"/>
      <p:bldP spid="44066" grpId="0" autoUpdateAnimBg="0"/>
      <p:bldP spid="440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5124" name="Text Box 2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5125" name="Text Box 35"/>
          <p:cNvSpPr txBox="1">
            <a:spLocks noChangeArrowheads="1"/>
          </p:cNvSpPr>
          <p:nvPr/>
        </p:nvSpPr>
        <p:spPr bwMode="auto">
          <a:xfrm>
            <a:off x="1828800" y="2590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Arial" pitchFamily="34" charset="0"/>
              </a:rPr>
              <a:t>     </a:t>
            </a:r>
            <a:endParaRPr lang="en-US" altLang="en-US" sz="2400" b="1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Thứ ba, ngày 10 tháng 10 năm 2017</a:t>
            </a:r>
            <a:br>
              <a:rPr lang="en-US" altLang="en-US" sz="3200" b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1524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Photo Editor Photo" r:id="rId3" imgW="1152381" imgH="1209524" progId="MSPhotoEd.3">
                  <p:embed/>
                </p:oleObj>
              </mc:Choice>
              <mc:Fallback>
                <p:oleObj name="Photo Editor Photo" r:id="rId3" imgW="1152381" imgH="120952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9144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Photo Editor Photo" r:id="rId5" imgW="1152381" imgH="1209524" progId="MSPhotoEd.3">
                  <p:embed/>
                </p:oleObj>
              </mc:Choice>
              <mc:Fallback>
                <p:oleObj name="Photo Editor Photo" r:id="rId5" imgW="1152381" imgH="1209524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19050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Photo Editor Photo" r:id="rId6" imgW="1152381" imgH="1209524" progId="MSPhotoEd.3">
                  <p:embed/>
                </p:oleObj>
              </mc:Choice>
              <mc:Fallback>
                <p:oleObj name="Photo Editor Photo" r:id="rId6" imgW="1152381" imgH="1209524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26670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Photo Editor Photo" r:id="rId7" imgW="1152381" imgH="1209524" progId="MSPhotoEd.3">
                  <p:embed/>
                </p:oleObj>
              </mc:Choice>
              <mc:Fallback>
                <p:oleObj name="Photo Editor Photo" r:id="rId7" imgW="1152381" imgH="1209524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43434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Photo Editor Photo" r:id="rId8" imgW="1152381" imgH="1209524" progId="MSPhotoEd.3">
                  <p:embed/>
                </p:oleObj>
              </mc:Choice>
              <mc:Fallback>
                <p:oleObj name="Photo Editor Photo" r:id="rId8" imgW="1152381" imgH="1209524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3581400" y="1828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Photo Editor Photo" r:id="rId9" imgW="1152381" imgH="1209524" progId="MSPhotoEd.3">
                  <p:embed/>
                </p:oleObj>
              </mc:Choice>
              <mc:Fallback>
                <p:oleObj name="Photo Editor Photo" r:id="rId9" imgW="1152381" imgH="12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28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257800" y="21336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6 con 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918" name="Group 118"/>
          <p:cNvGraphicFramePr>
            <a:graphicFrameLocks noGrp="1"/>
          </p:cNvGraphicFramePr>
          <p:nvPr/>
        </p:nvGraphicFramePr>
        <p:xfrm>
          <a:off x="76200" y="1709738"/>
          <a:ext cx="5105400" cy="1066800"/>
        </p:xfrm>
        <a:graphic>
          <a:graphicData uri="http://schemas.openxmlformats.org/drawingml/2006/table">
            <a:tbl>
              <a:tblPr/>
              <a:tblGrid>
                <a:gridCol w="1752600"/>
                <a:gridCol w="1600200"/>
                <a:gridCol w="1752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900" name="Object 100"/>
          <p:cNvGraphicFramePr>
            <a:graphicFrameLocks noChangeAspect="1"/>
          </p:cNvGraphicFramePr>
          <p:nvPr/>
        </p:nvGraphicFramePr>
        <p:xfrm>
          <a:off x="304800" y="31242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Photo Editor Photo" r:id="rId10" imgW="1152381" imgH="1209524" progId="MSPhotoEd.3">
                  <p:embed/>
                </p:oleObj>
              </mc:Choice>
              <mc:Fallback>
                <p:oleObj name="Photo Editor Photo" r:id="rId10" imgW="1152381" imgH="1209524" progId="MSPhotoEd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01" name="Object 101"/>
          <p:cNvGraphicFramePr>
            <a:graphicFrameLocks noChangeAspect="1"/>
          </p:cNvGraphicFramePr>
          <p:nvPr/>
        </p:nvGraphicFramePr>
        <p:xfrm>
          <a:off x="1066800" y="31242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Photo Editor Photo" r:id="rId11" imgW="1152381" imgH="1209524" progId="MSPhotoEd.3">
                  <p:embed/>
                </p:oleObj>
              </mc:Choice>
              <mc:Fallback>
                <p:oleObj name="Photo Editor Photo" r:id="rId11" imgW="1152381" imgH="1209524" progId="MSPhotoEd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11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91493"/>
              </p:ext>
            </p:extLst>
          </p:nvPr>
        </p:nvGraphicFramePr>
        <p:xfrm>
          <a:off x="76200" y="2895600"/>
          <a:ext cx="1752600" cy="10668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917" name="Text Box 117"/>
          <p:cNvSpPr txBox="1">
            <a:spLocks noChangeArrowheads="1"/>
          </p:cNvSpPr>
          <p:nvPr/>
        </p:nvSpPr>
        <p:spPr bwMode="auto">
          <a:xfrm>
            <a:off x="4343400" y="328771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d­ưới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6 : </a:t>
            </a:r>
            <a:r>
              <a:rPr lang="en-US" alt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=2(con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</a:p>
        </p:txBody>
      </p:sp>
      <p:sp>
        <p:nvSpPr>
          <p:cNvPr id="76919" name="Text Box 119"/>
          <p:cNvSpPr txBox="1">
            <a:spLocks noChangeArrowheads="1"/>
          </p:cNvSpPr>
          <p:nvPr/>
        </p:nvSpPr>
        <p:spPr bwMode="auto">
          <a:xfrm>
            <a:off x="2628900" y="3943349"/>
            <a:ext cx="6019800" cy="10779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921" name="Text Box 121"/>
          <p:cNvSpPr txBox="1">
            <a:spLocks noChangeArrowheads="1"/>
          </p:cNvSpPr>
          <p:nvPr/>
        </p:nvSpPr>
        <p:spPr bwMode="auto">
          <a:xfrm>
            <a:off x="0" y="1209675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>
                <a:latin typeface=".VnTime" pitchFamily="34" charset="0"/>
              </a:rPr>
              <a:t>VÝ dô 1:</a:t>
            </a:r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1219200" y="-122238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52400" y="4724400"/>
            <a:ext cx="5486400" cy="1371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953000"/>
            <a:ext cx="54864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  <p:bldP spid="76917" grpId="0"/>
      <p:bldP spid="76919" grpId="0" animBg="1"/>
      <p:bldP spid="76921" grpId="0" animBg="1"/>
      <p:bldP spid="2" grpId="0" animBg="1"/>
      <p:bldP spid="2" grpId="1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433388" y="220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828800" y="12192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8 cm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1295400" y="2133600"/>
            <a:ext cx="0" cy="8382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Arc 21"/>
          <p:cNvSpPr>
            <a:spLocks/>
          </p:cNvSpPr>
          <p:nvPr/>
        </p:nvSpPr>
        <p:spPr bwMode="auto">
          <a:xfrm>
            <a:off x="457200" y="1600200"/>
            <a:ext cx="3328988" cy="685800"/>
          </a:xfrm>
          <a:custGeom>
            <a:avLst/>
            <a:gdLst>
              <a:gd name="T0" fmla="*/ 0 w 41699"/>
              <a:gd name="T1" fmla="*/ 2147483647 h 21600"/>
              <a:gd name="T2" fmla="*/ 2147483647 w 41699"/>
              <a:gd name="T3" fmla="*/ 2147483647 h 21600"/>
              <a:gd name="T4" fmla="*/ 2147483647 w 41699"/>
              <a:gd name="T5" fmla="*/ 2147483647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38100" cap="rnd">
            <a:solidFill>
              <a:srgbClr val="FF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457200" y="2133600"/>
            <a:ext cx="0" cy="8382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0" y="1828800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3886200" y="182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-100013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1295400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457200" y="218823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>
            <a:off x="3810000" y="2133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>
            <a:off x="457200" y="2133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457200" y="2895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 flipH="1">
            <a:off x="1295400" y="2895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 flipH="1">
            <a:off x="1308100" y="2133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 flipH="1">
            <a:off x="2133600" y="2133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 flipH="1">
            <a:off x="2971800" y="2133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1524000" y="3590925"/>
            <a:ext cx="483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AB:   8 cm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1524000" y="4200525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: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       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5257800" y="4200525"/>
            <a:ext cx="22098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 : 4 = 2 (cm)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511924" y="32004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cm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1371600" y="4800600"/>
            <a:ext cx="7902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CD.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Text Box 70"/>
          <p:cNvSpPr txBox="1">
            <a:spLocks noChangeArrowheads="1"/>
          </p:cNvSpPr>
          <p:nvPr/>
        </p:nvSpPr>
        <p:spPr bwMode="auto">
          <a:xfrm>
            <a:off x="76200" y="1057275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>
                <a:latin typeface=".VnTime" pitchFamily="34" charset="0"/>
              </a:rPr>
              <a:t>VÝ dô 2:</a:t>
            </a:r>
          </a:p>
        </p:txBody>
      </p:sp>
      <p:sp>
        <p:nvSpPr>
          <p:cNvPr id="7196" name="Text Box 4"/>
          <p:cNvSpPr txBox="1">
            <a:spLocks noChangeArrowheads="1"/>
          </p:cNvSpPr>
          <p:nvPr/>
        </p:nvSpPr>
        <p:spPr bwMode="auto">
          <a:xfrm>
            <a:off x="1219200" y="-76200"/>
            <a:ext cx="7239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4 L 0.00417 0.114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4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75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  <p:bldP spid="73737" grpId="1" animBg="1"/>
      <p:bldP spid="73742" grpId="0"/>
      <p:bldP spid="73744" grpId="0" animBg="1"/>
      <p:bldP spid="73749" grpId="0" animBg="1"/>
      <p:bldP spid="73753" grpId="0" animBg="1"/>
      <p:bldP spid="73754" grpId="0"/>
      <p:bldP spid="73755" grpId="0"/>
      <p:bldP spid="73756" grpId="0"/>
      <p:bldP spid="73757" grpId="0"/>
      <p:bldP spid="73758" grpId="0" animBg="1"/>
      <p:bldP spid="73768" grpId="0" animBg="1"/>
      <p:bldP spid="73769" grpId="0" animBg="1"/>
      <p:bldP spid="73770" grpId="0" animBg="1"/>
      <p:bldP spid="73771" grpId="0" animBg="1"/>
      <p:bldP spid="73783" grpId="0" animBg="1"/>
      <p:bldP spid="73784" grpId="0" animBg="1"/>
      <p:bldP spid="73785" grpId="0" animBg="1"/>
      <p:bldP spid="73791" grpId="0" autoUpdateAnimBg="0"/>
      <p:bldP spid="73792" grpId="0" autoUpdateAnimBg="0"/>
      <p:bldP spid="73793" grpId="0" animBg="1" autoUpdateAnimBg="0"/>
      <p:bldP spid="73796" grpId="0"/>
      <p:bldP spid="73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ba, ngày 10 tháng 10 năm 2017</a:t>
            </a:r>
            <a:b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một số lần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21cm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.VnArial" pitchFamily="34" charset="0"/>
            </a:endParaRPr>
          </a:p>
        </p:txBody>
      </p:sp>
      <p:sp>
        <p:nvSpPr>
          <p:cNvPr id="9248" name="Text Box 37"/>
          <p:cNvSpPr txBox="1">
            <a:spLocks noChangeArrowheads="1"/>
          </p:cNvSpPr>
          <p:nvPr/>
        </p:nvSpPr>
        <p:spPr bwMode="auto">
          <a:xfrm>
            <a:off x="571500" y="2006600"/>
            <a:ext cx="826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 giảm 10kg đi 5 lần ta làm thế nào?  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4886325"/>
            <a:ext cx="675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 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4763" y="2732088"/>
            <a:ext cx="7031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10kg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chia 10kg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4438" y="4200525"/>
            <a:ext cx="724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21cm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chia 21cm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3788" y="5486400"/>
            <a:ext cx="6942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5227577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257800" y="14478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Hàng trên: 6 con gà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2514600"/>
            <a:ext cx="1447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124200" y="1447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0" y="14478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1447800"/>
            <a:ext cx="1447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24400" y="2057400"/>
            <a:ext cx="45561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.VnTime" pitchFamily="34" charset="0"/>
              </a:rPr>
              <a:t>Hµng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d­ưới</a:t>
            </a:r>
            <a:r>
              <a:rPr lang="en-US" sz="2800" b="1" dirty="0">
                <a:latin typeface=".VnTime" pitchFamily="34" charset="0"/>
              </a:rPr>
              <a:t>:</a:t>
            </a:r>
            <a:r>
              <a:rPr lang="en-US" sz="2200" b="1" dirty="0">
                <a:latin typeface=".VnTime" pitchFamily="34" charset="0"/>
              </a:rPr>
              <a:t>             </a:t>
            </a:r>
            <a:r>
              <a:rPr lang="en-US" sz="2800" b="1" dirty="0" smtClean="0">
                <a:latin typeface=".VnTime" pitchFamily="34" charset="0"/>
              </a:rPr>
              <a:t>22(con gµ) 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95438" y="26289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477000" y="2057400"/>
            <a:ext cx="1143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6 : 3 </a:t>
            </a:r>
            <a:r>
              <a:rPr lang="en-US" sz="2200" b="1" dirty="0">
                <a:latin typeface="Times New Roman" pitchFamily="18" charset="0"/>
              </a:rPr>
              <a:t>=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202" name="Object 11"/>
          <p:cNvGraphicFramePr>
            <a:graphicFrameLocks noChangeAspect="1"/>
          </p:cNvGraphicFramePr>
          <p:nvPr/>
        </p:nvGraphicFramePr>
        <p:xfrm>
          <a:off x="152400" y="1524000"/>
          <a:ext cx="6858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Photo Editor Photo" r:id="rId3" imgW="1152381" imgH="1209524" progId="MSPhotoEd.3">
                  <p:embed/>
                </p:oleObj>
              </mc:Choice>
              <mc:Fallback>
                <p:oleObj name="Photo Editor Photo" r:id="rId3" imgW="1152381" imgH="1209524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685800" cy="795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2"/>
          <p:cNvGraphicFramePr>
            <a:graphicFrameLocks noChangeAspect="1"/>
          </p:cNvGraphicFramePr>
          <p:nvPr/>
        </p:nvGraphicFramePr>
        <p:xfrm>
          <a:off x="863600" y="2581275"/>
          <a:ext cx="647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Photo Editor Photo" r:id="rId5" imgW="1152381" imgH="1209524" progId="MSPhotoEd.3">
                  <p:embed/>
                </p:oleObj>
              </mc:Choice>
              <mc:Fallback>
                <p:oleObj name="Photo Editor Photo" r:id="rId5" imgW="1152381" imgH="1209524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581275"/>
                        <a:ext cx="6477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3"/>
          <p:cNvGraphicFramePr>
            <a:graphicFrameLocks noChangeAspect="1"/>
          </p:cNvGraphicFramePr>
          <p:nvPr/>
        </p:nvGraphicFramePr>
        <p:xfrm>
          <a:off x="762000" y="15240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Photo Editor Photo" r:id="rId6" imgW="1152381" imgH="1209524" progId="MSPhotoEd.3">
                  <p:embed/>
                </p:oleObj>
              </mc:Choice>
              <mc:Fallback>
                <p:oleObj name="Photo Editor Photo" r:id="rId6" imgW="1152381" imgH="12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62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4"/>
          <p:cNvGraphicFramePr>
            <a:graphicFrameLocks noChangeAspect="1"/>
          </p:cNvGraphicFramePr>
          <p:nvPr/>
        </p:nvGraphicFramePr>
        <p:xfrm>
          <a:off x="152400" y="2581275"/>
          <a:ext cx="685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Photo Editor Photo" r:id="rId7" imgW="1152381" imgH="1209524" progId="MSPhotoEd.3">
                  <p:embed/>
                </p:oleObj>
              </mc:Choice>
              <mc:Fallback>
                <p:oleObj name="Photo Editor Photo" r:id="rId7" imgW="1152381" imgH="1209524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81275"/>
                        <a:ext cx="6858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5"/>
          <p:cNvGraphicFramePr>
            <a:graphicFrameLocks noChangeAspect="1"/>
          </p:cNvGraphicFramePr>
          <p:nvPr/>
        </p:nvGraphicFramePr>
        <p:xfrm>
          <a:off x="1595438" y="1535113"/>
          <a:ext cx="6524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Photo Editor Photo" r:id="rId8" imgW="1152381" imgH="1209524" progId="MSPhotoEd.3">
                  <p:embed/>
                </p:oleObj>
              </mc:Choice>
              <mc:Fallback>
                <p:oleObj name="Photo Editor Photo" r:id="rId8" imgW="1152381" imgH="1209524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535113"/>
                        <a:ext cx="652462" cy="86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6"/>
          <p:cNvGraphicFramePr>
            <a:graphicFrameLocks noChangeAspect="1"/>
          </p:cNvGraphicFramePr>
          <p:nvPr/>
        </p:nvGraphicFramePr>
        <p:xfrm>
          <a:off x="2362200" y="1600200"/>
          <a:ext cx="571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Photo Editor Photo" r:id="rId9" imgW="1152381" imgH="1209524" progId="MSPhotoEd.3">
                  <p:embed/>
                </p:oleObj>
              </mc:Choice>
              <mc:Fallback>
                <p:oleObj name="Photo Editor Photo" r:id="rId9" imgW="1152381" imgH="1209524" progId="MSPhotoEd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571500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7"/>
          <p:cNvGraphicFramePr>
            <a:graphicFrameLocks noChangeAspect="1"/>
          </p:cNvGraphicFramePr>
          <p:nvPr/>
        </p:nvGraphicFramePr>
        <p:xfrm>
          <a:off x="3216275" y="1600200"/>
          <a:ext cx="555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Photo Editor Photo" r:id="rId10" imgW="1152381" imgH="1209524" progId="MSPhotoEd.3">
                  <p:embed/>
                </p:oleObj>
              </mc:Choice>
              <mc:Fallback>
                <p:oleObj name="Photo Editor Photo" r:id="rId10" imgW="1152381" imgH="1209524" progId="MSPhotoEd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1600200"/>
                        <a:ext cx="555625" cy="796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8"/>
          <p:cNvGraphicFramePr>
            <a:graphicFrameLocks noChangeAspect="1"/>
          </p:cNvGraphicFramePr>
          <p:nvPr/>
        </p:nvGraphicFramePr>
        <p:xfrm>
          <a:off x="3886200" y="1600200"/>
          <a:ext cx="685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Photo Editor Photo" r:id="rId11" imgW="1152381" imgH="1209524" progId="MSPhotoEd.3">
                  <p:embed/>
                </p:oleObj>
              </mc:Choice>
              <mc:Fallback>
                <p:oleObj name="Photo Editor Photo" r:id="rId11" imgW="1152381" imgH="1209524" progId="MSPhotoEd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685800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0" y="990600"/>
            <a:ext cx="1295400" cy="430213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>
                <a:latin typeface=".VnTime" pitchFamily="34" charset="0"/>
              </a:rPr>
              <a:t>VÝ dô 1:</a:t>
            </a:r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8382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838200" y="46863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3"/>
          <p:cNvSpPr>
            <a:spLocks noChangeShapeType="1"/>
          </p:cNvSpPr>
          <p:nvPr/>
        </p:nvSpPr>
        <p:spPr bwMode="auto">
          <a:xfrm>
            <a:off x="25146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33528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838200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828800" y="35052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 cm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04800" y="3886200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4191000" y="38862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20" name="Line 29"/>
          <p:cNvSpPr>
            <a:spLocks noChangeShapeType="1"/>
          </p:cNvSpPr>
          <p:nvPr/>
        </p:nvSpPr>
        <p:spPr bwMode="auto">
          <a:xfrm>
            <a:off x="1676400" y="4114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30"/>
          <p:cNvSpPr>
            <a:spLocks noChangeShapeType="1"/>
          </p:cNvSpPr>
          <p:nvPr/>
        </p:nvSpPr>
        <p:spPr bwMode="auto">
          <a:xfrm>
            <a:off x="1676400" y="46101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1"/>
          <p:cNvSpPr>
            <a:spLocks noChangeShapeType="1"/>
          </p:cNvSpPr>
          <p:nvPr/>
        </p:nvSpPr>
        <p:spPr bwMode="auto">
          <a:xfrm>
            <a:off x="838200" y="4267200"/>
            <a:ext cx="0" cy="4572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2"/>
          <p:cNvSpPr>
            <a:spLocks noChangeShapeType="1"/>
          </p:cNvSpPr>
          <p:nvPr/>
        </p:nvSpPr>
        <p:spPr bwMode="auto">
          <a:xfrm flipV="1">
            <a:off x="1676400" y="4229100"/>
            <a:ext cx="0" cy="4191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3810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1676400" y="441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883579" y="48768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 cm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227" name="Text Box 36"/>
          <p:cNvSpPr txBox="1">
            <a:spLocks noChangeArrowheads="1"/>
          </p:cNvSpPr>
          <p:nvPr/>
        </p:nvSpPr>
        <p:spPr bwMode="auto">
          <a:xfrm>
            <a:off x="0" y="3455988"/>
            <a:ext cx="1295400" cy="4302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>
                <a:latin typeface=".VnTime" pitchFamily="34" charset="0"/>
              </a:rPr>
              <a:t>VÝ dô 2:</a:t>
            </a:r>
          </a:p>
        </p:txBody>
      </p:sp>
      <p:sp>
        <p:nvSpPr>
          <p:cNvPr id="8228" name="Arc 37"/>
          <p:cNvSpPr>
            <a:spLocks/>
          </p:cNvSpPr>
          <p:nvPr/>
        </p:nvSpPr>
        <p:spPr bwMode="auto">
          <a:xfrm>
            <a:off x="990600" y="3810000"/>
            <a:ext cx="3200400" cy="304800"/>
          </a:xfrm>
          <a:custGeom>
            <a:avLst/>
            <a:gdLst>
              <a:gd name="T0" fmla="*/ 0 w 41699"/>
              <a:gd name="T1" fmla="*/ 2147483647 h 21600"/>
              <a:gd name="T2" fmla="*/ 2147483647 w 41699"/>
              <a:gd name="T3" fmla="*/ 2147483647 h 21600"/>
              <a:gd name="T4" fmla="*/ 2147483647 w 41699"/>
              <a:gd name="T5" fmla="*/ 2147483647 h 21600"/>
              <a:gd name="T6" fmla="*/ 0 60000 65536"/>
              <a:gd name="T7" fmla="*/ 0 60000 65536"/>
              <a:gd name="T8" fmla="*/ 0 60000 65536"/>
              <a:gd name="T9" fmla="*/ 0 w 41699"/>
              <a:gd name="T10" fmla="*/ 0 h 21600"/>
              <a:gd name="T11" fmla="*/ 41699 w 416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99" h="21600" fill="none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</a:path>
              <a:path w="41699" h="21600" stroke="0" extrusionOk="0">
                <a:moveTo>
                  <a:pt x="-1" y="16340"/>
                </a:moveTo>
                <a:cubicBezTo>
                  <a:pt x="2411" y="6735"/>
                  <a:pt x="11046" y="-1"/>
                  <a:pt x="20950" y="0"/>
                </a:cubicBezTo>
                <a:cubicBezTo>
                  <a:pt x="30566" y="0"/>
                  <a:pt x="39025" y="6357"/>
                  <a:pt x="41698" y="15595"/>
                </a:cubicBezTo>
                <a:lnTo>
                  <a:pt x="20950" y="21600"/>
                </a:lnTo>
                <a:lnTo>
                  <a:pt x="-1" y="16340"/>
                </a:lnTo>
                <a:close/>
              </a:path>
            </a:pathLst>
          </a:custGeom>
          <a:noFill/>
          <a:ln w="38100" cap="rnd">
            <a:solidFill>
              <a:srgbClr val="FF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Text Box 39"/>
          <p:cNvSpPr txBox="1">
            <a:spLocks noChangeArrowheads="1"/>
          </p:cNvSpPr>
          <p:nvPr/>
        </p:nvSpPr>
        <p:spPr bwMode="auto">
          <a:xfrm>
            <a:off x="4800600" y="3736975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.VnTime" pitchFamily="34" charset="0"/>
              </a:rPr>
              <a:t>§é dµi ®o¹n th¼ng AB: 8 cm</a:t>
            </a:r>
            <a:r>
              <a:rPr lang="en-US" sz="2400">
                <a:latin typeface=".VnTime" pitchFamily="34" charset="0"/>
              </a:rPr>
              <a:t> </a:t>
            </a:r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3276600" y="4343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latin typeface=".VnTime" pitchFamily="34" charset="0"/>
              </a:rPr>
              <a:t>§é </a:t>
            </a:r>
            <a:r>
              <a:rPr lang="en-US" sz="2400" b="1" dirty="0" err="1">
                <a:latin typeface=".VnTime" pitchFamily="34" charset="0"/>
              </a:rPr>
              <a:t>dµi</a:t>
            </a:r>
            <a:r>
              <a:rPr lang="en-US" sz="2400" b="1" dirty="0">
                <a:latin typeface=".VnTime" pitchFamily="34" charset="0"/>
              </a:rPr>
              <a:t> ®o¹n th¼ng CD:</a:t>
            </a: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          </a:t>
            </a:r>
            <a:r>
              <a:rPr lang="en-US" sz="2400" b="1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2 </a:t>
            </a:r>
            <a:r>
              <a:rPr lang="en-US" sz="2400" b="1" dirty="0">
                <a:latin typeface=".VnTime" pitchFamily="34" charset="0"/>
              </a:rPr>
              <a:t>(cm)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6400800" y="4343400"/>
            <a:ext cx="990600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 : 4 =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8232" name="Text Box 43"/>
          <p:cNvSpPr txBox="1">
            <a:spLocks noChangeArrowheads="1"/>
          </p:cNvSpPr>
          <p:nvPr/>
        </p:nvSpPr>
        <p:spPr bwMode="auto">
          <a:xfrm>
            <a:off x="1752600" y="4800600"/>
            <a:ext cx="7391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      </a:t>
            </a:r>
            <a:r>
              <a:rPr lang="en-US" sz="2400" b="1">
                <a:latin typeface=".VnTime" pitchFamily="34" charset="0"/>
              </a:rPr>
              <a:t>§é dµi ®o¹n th¼ng AB </a:t>
            </a:r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gi¶m ®i 4 lÇn </a:t>
            </a:r>
            <a:r>
              <a:rPr lang="en-US" sz="2400" b="1">
                <a:latin typeface=".VnTime" pitchFamily="34" charset="0"/>
              </a:rPr>
              <a:t>th× ®­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>
                <a:latin typeface=".VnTime" pitchFamily="34" charset="0"/>
              </a:rPr>
              <a:t>îc ®é dµi ®o¹n th¼ng CD.</a:t>
            </a:r>
            <a:endParaRPr lang="en-US" sz="2400">
              <a:latin typeface=".VnTime" pitchFamily="34" charset="0"/>
            </a:endParaRPr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 flipH="1">
            <a:off x="41910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>
            <a:off x="838200" y="46101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21"/>
          <p:cNvSpPr>
            <a:spLocks noChangeShapeType="1"/>
          </p:cNvSpPr>
          <p:nvPr/>
        </p:nvSpPr>
        <p:spPr bwMode="auto">
          <a:xfrm>
            <a:off x="16764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21"/>
          <p:cNvSpPr>
            <a:spLocks noChangeShapeType="1"/>
          </p:cNvSpPr>
          <p:nvPr/>
        </p:nvSpPr>
        <p:spPr bwMode="auto">
          <a:xfrm>
            <a:off x="25146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21"/>
          <p:cNvSpPr>
            <a:spLocks noChangeShapeType="1"/>
          </p:cNvSpPr>
          <p:nvPr/>
        </p:nvSpPr>
        <p:spPr bwMode="auto">
          <a:xfrm>
            <a:off x="3352800" y="4038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0" y="5749925"/>
            <a:ext cx="91440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48"/>
          <p:cNvSpPr>
            <a:spLocks noChangeArrowheads="1"/>
          </p:cNvSpPr>
          <p:nvPr/>
        </p:nvSpPr>
        <p:spPr bwMode="auto">
          <a:xfrm>
            <a:off x="838200" y="5638800"/>
            <a:ext cx="7723187" cy="1143000"/>
          </a:xfrm>
          <a:prstGeom prst="wedgeEllipseCallout">
            <a:avLst>
              <a:gd name="adj1" fmla="val -45958"/>
              <a:gd name="adj2" fmla="val 152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19200" y="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2017</a:t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079625" y="456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" pitchFamily="34" charset="0"/>
            </a:endParaRPr>
          </a:p>
        </p:txBody>
      </p:sp>
      <p:graphicFrame>
        <p:nvGraphicFramePr>
          <p:cNvPr id="88075" name="Group 11"/>
          <p:cNvGraphicFramePr>
            <a:graphicFrameLocks noGrp="1"/>
          </p:cNvGraphicFramePr>
          <p:nvPr/>
        </p:nvGraphicFramePr>
        <p:xfrm>
          <a:off x="38100" y="3124200"/>
          <a:ext cx="8953500" cy="1928814"/>
        </p:xfrm>
        <a:graphic>
          <a:graphicData uri="http://schemas.openxmlformats.org/drawingml/2006/table">
            <a:tbl>
              <a:tblPr/>
              <a:tblGrid>
                <a:gridCol w="2055813"/>
                <a:gridCol w="1728787"/>
                <a:gridCol w="1760538"/>
                <a:gridCol w="1655762"/>
                <a:gridCol w="17526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72" name="Text Box 37"/>
          <p:cNvSpPr txBox="1">
            <a:spLocks noChangeArrowheads="1"/>
          </p:cNvSpPr>
          <p:nvPr/>
        </p:nvSpPr>
        <p:spPr bwMode="auto">
          <a:xfrm>
            <a:off x="0" y="18288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 (theo mẫu)</a:t>
            </a: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2133600" y="38242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12 : 4 =3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2133600" y="45100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12 : 6 =2</a:t>
            </a:r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3886200" y="3810000"/>
            <a:ext cx="169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48 : 4 =12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5638800" y="3810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36 : 4 = 9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7391400" y="3810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24 : 4 = 6 </a:t>
            </a:r>
          </a:p>
        </p:txBody>
      </p:sp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3886200" y="4419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48 : 6 = 8</a:t>
            </a:r>
            <a:endParaRPr lang="en-US" altLang="en-US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5562600" y="44196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36 : 6 = 6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7315200" y="4419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Times New Roman" pitchFamily="18" charset="0"/>
              </a:rPr>
              <a:t>24 : 6 = 4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3" grpId="0"/>
      <p:bldP spid="88104" grpId="0"/>
      <p:bldP spid="88119" grpId="0"/>
      <p:bldP spid="88120" grpId="0"/>
      <p:bldP spid="88121" grpId="0"/>
      <p:bldP spid="88122" grpId="0"/>
      <p:bldP spid="88123" grpId="0"/>
      <p:bldP spid="88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915</Words>
  <Application>Microsoft Office PowerPoint</Application>
  <PresentationFormat>On-screen Show (4:3)</PresentationFormat>
  <Paragraphs>154</Paragraphs>
  <Slides>15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PTN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Admin</cp:lastModifiedBy>
  <cp:revision>246</cp:revision>
  <dcterms:created xsi:type="dcterms:W3CDTF">2010-07-31T07:54:35Z</dcterms:created>
  <dcterms:modified xsi:type="dcterms:W3CDTF">2017-10-09T15:56:04Z</dcterms:modified>
</cp:coreProperties>
</file>