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5"/>
  </p:notesMasterIdLst>
  <p:sldIdLst>
    <p:sldId id="281" r:id="rId2"/>
    <p:sldId id="289" r:id="rId3"/>
    <p:sldId id="290" r:id="rId4"/>
    <p:sldId id="291" r:id="rId5"/>
    <p:sldId id="292" r:id="rId6"/>
    <p:sldId id="302" r:id="rId7"/>
    <p:sldId id="317" r:id="rId8"/>
    <p:sldId id="312" r:id="rId9"/>
    <p:sldId id="319" r:id="rId10"/>
    <p:sldId id="303" r:id="rId11"/>
    <p:sldId id="307" r:id="rId12"/>
    <p:sldId id="308" r:id="rId13"/>
    <p:sldId id="304" r:id="rId14"/>
    <p:sldId id="309" r:id="rId15"/>
    <p:sldId id="310" r:id="rId16"/>
    <p:sldId id="316" r:id="rId17"/>
    <p:sldId id="320" r:id="rId18"/>
    <p:sldId id="321" r:id="rId19"/>
    <p:sldId id="322" r:id="rId20"/>
    <p:sldId id="323" r:id="rId21"/>
    <p:sldId id="324" r:id="rId22"/>
    <p:sldId id="325" r:id="rId23"/>
    <p:sldId id="32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>
        <p:scale>
          <a:sx n="65" d="100"/>
          <a:sy n="65" d="100"/>
        </p:scale>
        <p:origin x="-42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1-10-12T02:43:20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22391 16990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4FDDA-EBA8-444D-9AB4-40A0E97E7CF4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08F3A-D8CC-43A5-9675-A1D62CE0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12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81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3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6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1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12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8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730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604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021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0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400A-C899-4E93-8CCF-2B8F5E6CAA1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6CC4-A7E1-4051-98A7-0FC96A56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914" r:id="rId2"/>
    <p:sldLayoutId id="2147483913" r:id="rId3"/>
    <p:sldLayoutId id="2147483912" r:id="rId4"/>
    <p:sldLayoutId id="2147483911" r:id="rId5"/>
    <p:sldLayoutId id="2147483896" r:id="rId6"/>
    <p:sldLayoutId id="2147483895" r:id="rId7"/>
    <p:sldLayoutId id="2147483894" r:id="rId8"/>
    <p:sldLayoutId id="2147483893" r:id="rId9"/>
    <p:sldLayoutId id="2147483890" r:id="rId10"/>
    <p:sldLayoutId id="2147483889" r:id="rId11"/>
    <p:sldLayoutId id="2147483888" r:id="rId12"/>
    <p:sldLayoutId id="2147483887" r:id="rId13"/>
    <p:sldLayoutId id="2147483859" r:id="rId14"/>
    <p:sldLayoutId id="2147483858" r:id="rId15"/>
    <p:sldLayoutId id="2147483857" r:id="rId16"/>
    <p:sldLayoutId id="2147483856" r:id="rId17"/>
    <p:sldLayoutId id="2147483807" r:id="rId18"/>
    <p:sldLayoutId id="2147483907" r:id="rId19"/>
    <p:sldLayoutId id="2147483885" r:id="rId20"/>
    <p:sldLayoutId id="2147483876" r:id="rId21"/>
    <p:sldLayoutId id="2147483875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921" r:id="rId28"/>
    <p:sldLayoutId id="2147483918" r:id="rId29"/>
    <p:sldLayoutId id="2147483917" r:id="rId30"/>
    <p:sldLayoutId id="2147483916" r:id="rId31"/>
    <p:sldLayoutId id="2147483915" r:id="rId32"/>
    <p:sldLayoutId id="2147483910" r:id="rId33"/>
    <p:sldLayoutId id="2147483909" r:id="rId34"/>
    <p:sldLayoutId id="2147483908" r:id="rId35"/>
    <p:sldLayoutId id="2147483906" r:id="rId36"/>
    <p:sldLayoutId id="2147483903" r:id="rId37"/>
    <p:sldLayoutId id="2147483900" r:id="rId38"/>
    <p:sldLayoutId id="2147483899" r:id="rId39"/>
    <p:sldLayoutId id="2147483898" r:id="rId40"/>
    <p:sldLayoutId id="2147483897" r:id="rId41"/>
    <p:sldLayoutId id="2147483892" r:id="rId42"/>
    <p:sldLayoutId id="2147483891" r:id="rId43"/>
    <p:sldLayoutId id="2147483886" r:id="rId44"/>
    <p:sldLayoutId id="2147483884" r:id="rId45"/>
    <p:sldLayoutId id="2147483881" r:id="rId46"/>
    <p:sldLayoutId id="2147483878" r:id="rId47"/>
    <p:sldLayoutId id="2147483877" r:id="rId48"/>
    <p:sldLayoutId id="2147483874" r:id="rId49"/>
    <p:sldLayoutId id="2147483873" r:id="rId50"/>
    <p:sldLayoutId id="2147483872" r:id="rId51"/>
    <p:sldLayoutId id="2147483870" r:id="rId52"/>
    <p:sldLayoutId id="2147483866" r:id="rId53"/>
    <p:sldLayoutId id="2147483863" r:id="rId54"/>
    <p:sldLayoutId id="2147483862" r:id="rId55"/>
    <p:sldLayoutId id="2147483861" r:id="rId56"/>
    <p:sldLayoutId id="2147483860" r:id="rId57"/>
    <p:sldLayoutId id="2147483855" r:id="rId58"/>
    <p:sldLayoutId id="2147483846" r:id="rId59"/>
    <p:sldLayoutId id="2147483845" r:id="rId60"/>
    <p:sldLayoutId id="2147483844" r:id="rId61"/>
    <p:sldLayoutId id="2147483842" r:id="rId62"/>
    <p:sldLayoutId id="2147483841" r:id="rId63"/>
    <p:sldLayoutId id="2147483840" r:id="rId64"/>
    <p:sldLayoutId id="2147483839" r:id="rId65"/>
    <p:sldLayoutId id="2147483838" r:id="rId66"/>
    <p:sldLayoutId id="2147483821" r:id="rId67"/>
    <p:sldLayoutId id="2147483820" r:id="rId68"/>
    <p:sldLayoutId id="2147483819" r:id="rId69"/>
    <p:sldLayoutId id="2147483818" r:id="rId70"/>
    <p:sldLayoutId id="2147483813" r:id="rId71"/>
    <p:sldLayoutId id="2147483814" r:id="rId72"/>
    <p:sldLayoutId id="2147483815" r:id="rId73"/>
    <p:sldLayoutId id="2147483816" r:id="rId74"/>
    <p:sldLayoutId id="2147483817" r:id="rId75"/>
    <p:sldLayoutId id="2147483923" r:id="rId76"/>
    <p:sldLayoutId id="2147483922" r:id="rId77"/>
    <p:sldLayoutId id="2147483920" r:id="rId78"/>
    <p:sldLayoutId id="2147483919" r:id="rId79"/>
    <p:sldLayoutId id="2147483905" r:id="rId80"/>
    <p:sldLayoutId id="2147483904" r:id="rId81"/>
    <p:sldLayoutId id="2147483902" r:id="rId82"/>
    <p:sldLayoutId id="2147483901" r:id="rId83"/>
    <p:sldLayoutId id="2147483883" r:id="rId84"/>
    <p:sldLayoutId id="2147483882" r:id="rId85"/>
    <p:sldLayoutId id="2147483880" r:id="rId86"/>
    <p:sldLayoutId id="2147483879" r:id="rId87"/>
    <p:sldLayoutId id="2147483871" r:id="rId88"/>
    <p:sldLayoutId id="2147483869" r:id="rId89"/>
    <p:sldLayoutId id="2147483868" r:id="rId90"/>
    <p:sldLayoutId id="2147483867" r:id="rId91"/>
    <p:sldLayoutId id="2147483865" r:id="rId92"/>
    <p:sldLayoutId id="2147483864" r:id="rId93"/>
    <p:sldLayoutId id="2147483854" r:id="rId94"/>
    <p:sldLayoutId id="2147483853" r:id="rId95"/>
    <p:sldLayoutId id="2147483852" r:id="rId96"/>
    <p:sldLayoutId id="2147483851" r:id="rId97"/>
    <p:sldLayoutId id="2147483850" r:id="rId98"/>
    <p:sldLayoutId id="2147483849" r:id="rId99"/>
    <p:sldLayoutId id="2147483848" r:id="rId100"/>
    <p:sldLayoutId id="2147483847" r:id="rId101"/>
    <p:sldLayoutId id="2147483843" r:id="rId102"/>
    <p:sldLayoutId id="2147483837" r:id="rId103"/>
    <p:sldLayoutId id="2147483836" r:id="rId104"/>
    <p:sldLayoutId id="2147483835" r:id="rId105"/>
    <p:sldLayoutId id="2147483834" r:id="rId106"/>
    <p:sldLayoutId id="2147483833" r:id="rId107"/>
    <p:sldLayoutId id="2147483832" r:id="rId108"/>
    <p:sldLayoutId id="2147483831" r:id="rId109"/>
    <p:sldLayoutId id="2147483830" r:id="rId110"/>
    <p:sldLayoutId id="2147483829" r:id="rId111"/>
    <p:sldLayoutId id="2147483828" r:id="rId112"/>
    <p:sldLayoutId id="2147483827" r:id="rId113"/>
    <p:sldLayoutId id="2147483826" r:id="rId114"/>
    <p:sldLayoutId id="2147483825" r:id="rId115"/>
    <p:sldLayoutId id="2147483824" r:id="rId116"/>
    <p:sldLayoutId id="2147483823" r:id="rId117"/>
    <p:sldLayoutId id="2147483822" r:id="rId1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gif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.png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3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3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3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5499">
            <a:off x="440814" y="677441"/>
            <a:ext cx="1138239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0181">
            <a:off x="10211023" y="717734"/>
            <a:ext cx="113665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77" y="1166816"/>
            <a:ext cx="153383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6" y="4719964"/>
            <a:ext cx="5058697" cy="168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83676" y="508743"/>
            <a:ext cx="7924641" cy="1713761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>
            <a:prstTxWarp prst="textArchUp">
              <a:avLst/>
            </a:prstTxWarp>
            <a:spAutoFit/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00251" y="2719414"/>
            <a:ext cx="844160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LỚP  </a:t>
            </a:r>
            <a:endParaRPr kumimoji="0" lang="vi-VN" altLang="en-US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vi-VN" alt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vi-VN" alt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814861"/>
              </p:ext>
            </p:extLst>
          </p:nvPr>
        </p:nvGraphicFramePr>
        <p:xfrm>
          <a:off x="0" y="640080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0080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Photo Editor Photo" r:id="rId9" imgW="1314286" imgH="1171429" progId="MSPhotoEd.3">
                  <p:embed/>
                </p:oleObj>
              </mc:Choice>
              <mc:Fallback>
                <p:oleObj name="Photo Editor Photo" r:id="rId9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Photo Editor Photo" r:id="rId10" imgW="1314286" imgH="1171429" progId="MSPhotoEd.3">
                  <p:embed/>
                </p:oleObj>
              </mc:Choice>
              <mc:Fallback>
                <p:oleObj name="Photo Editor Photo" r:id="rId10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333631"/>
              </p:ext>
            </p:extLst>
          </p:nvPr>
        </p:nvGraphicFramePr>
        <p:xfrm>
          <a:off x="11531600" y="640080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Photo Editor Photo" r:id="rId11" imgW="1314286" imgH="1171429" progId="MSPhotoEd.3">
                  <p:embed/>
                </p:oleObj>
              </mc:Choice>
              <mc:Fallback>
                <p:oleObj name="Photo Editor Photo" r:id="rId11" imgW="1314286" imgH="11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1600" y="640080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485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7"/>
          <p:cNvGraphicFramePr/>
          <p:nvPr>
            <p:extLst>
              <p:ext uri="{D42A27DB-BD31-4B8C-83A1-F6EECF244321}">
                <p14:modId xmlns:p14="http://schemas.microsoft.com/office/powerpoint/2010/main" val="2300237529"/>
              </p:ext>
            </p:extLst>
          </p:nvPr>
        </p:nvGraphicFramePr>
        <p:xfrm>
          <a:off x="123688" y="988141"/>
          <a:ext cx="11869501" cy="53861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35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2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6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2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5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37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70078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Đọc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số</a:t>
                      </a:r>
                      <a:endParaRPr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Viết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số</a:t>
                      </a:r>
                      <a:endParaRPr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Lớp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nghìn</a:t>
                      </a:r>
                      <a:endParaRPr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Lớp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đơn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vị</a:t>
                      </a:r>
                      <a:endParaRPr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572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Trăm</a:t>
                      </a:r>
                      <a:endParaRPr sz="2200" b="1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nghìn</a:t>
                      </a:r>
                      <a:endParaRPr sz="2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Chục</a:t>
                      </a:r>
                      <a:endParaRPr sz="2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nghìn</a:t>
                      </a:r>
                      <a:endParaRPr sz="2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Nghìn</a:t>
                      </a:r>
                      <a:endParaRPr sz="2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Trăm</a:t>
                      </a:r>
                      <a:endParaRPr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Chục</a:t>
                      </a:r>
                      <a:endParaRPr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Đơn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vị</a:t>
                      </a:r>
                      <a:endParaRPr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Năm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mươi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tư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nghìn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ba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trăm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mười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hai</a:t>
                      </a:r>
                      <a:endParaRPr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54 312</a:t>
                      </a:r>
                      <a:endParaRPr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D303BA"/>
                        </a:solidFill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5</a:t>
                      </a:r>
                      <a:endParaRPr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4</a:t>
                      </a:r>
                      <a:endParaRPr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3</a:t>
                      </a:r>
                      <a:endParaRPr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1</a:t>
                      </a:r>
                      <a:endParaRPr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2</a:t>
                      </a:r>
                      <a:endParaRPr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Bốn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mươi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lăm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nghìn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hai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trăm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mười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ba</a:t>
                      </a:r>
                      <a:endParaRPr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54 302</a:t>
                      </a:r>
                      <a:endParaRPr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6</a:t>
                      </a:r>
                      <a:endParaRPr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5</a:t>
                      </a:r>
                      <a:endParaRPr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4</a:t>
                      </a:r>
                      <a:endParaRPr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3</a:t>
                      </a:r>
                      <a:endParaRPr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0</a:t>
                      </a:r>
                      <a:endParaRPr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0</a:t>
                      </a:r>
                      <a:endParaRPr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Chín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trăm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mười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hai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nghìn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tám</a:t>
                      </a:r>
                      <a:r>
                        <a:rPr lang="en-US" sz="2400" b="1" dirty="0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 </a:t>
                      </a:r>
                      <a:r>
                        <a:rPr lang="en-US" sz="2400" b="1" dirty="0" err="1">
                          <a:latin typeface="Arial" pitchFamily="34" charset="0"/>
                          <a:ea typeface="Arima Madurai"/>
                          <a:cs typeface="Arial" pitchFamily="34" charset="0"/>
                          <a:sym typeface="Arima Madurai"/>
                        </a:rPr>
                        <a:t>trăm</a:t>
                      </a:r>
                      <a:endParaRPr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Arial" pitchFamily="34" charset="0"/>
                        <a:ea typeface="Arima Madurai"/>
                        <a:cs typeface="Arial" pitchFamily="34" charset="0"/>
                        <a:sym typeface="Arima Madurai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4704523" y="3237676"/>
            <a:ext cx="11529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45 213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1310731" y="3237677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3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0345531" y="3237677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1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9380331" y="3237677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2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8375375" y="3237677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5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7370418" y="3253979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4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123687" y="3906914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linh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hai</a:t>
            </a:r>
            <a:endParaRPr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11310731" y="405072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2</a:t>
            </a:r>
            <a:endParaRPr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05072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0</a:t>
            </a:r>
            <a:endParaRPr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9380331" y="405072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3</a:t>
            </a:r>
            <a:endParaRPr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8375375" y="405072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4</a:t>
            </a:r>
            <a:endParaRPr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7356059" y="406702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5</a:t>
            </a:r>
            <a:endParaRPr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23687" y="4698155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Sáu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trăm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mươi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tư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nghìn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ba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trăm</a:t>
            </a:r>
            <a:endParaRPr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598506" y="4887305"/>
            <a:ext cx="14974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654 300</a:t>
            </a:r>
            <a:endParaRPr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4598506" y="5686065"/>
            <a:ext cx="14974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912 800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1310731" y="5686067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0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10305774" y="569108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0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9380331" y="5686067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8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8375375" y="5686066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2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7360479" y="5686066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1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6310795" y="5686066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9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Google Shape;170;p7"/>
          <p:cNvSpPr txBox="1"/>
          <p:nvPr/>
        </p:nvSpPr>
        <p:spPr>
          <a:xfrm>
            <a:off x="237898" y="318519"/>
            <a:ext cx="337545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 smtClean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Bài</a:t>
            </a:r>
            <a:r>
              <a:rPr lang="en-US" sz="2600" b="1" dirty="0" smtClean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1. </a:t>
            </a:r>
            <a:r>
              <a:rPr lang="en-US" sz="2600" b="1" dirty="0" err="1" smtClean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Viết</a:t>
            </a:r>
            <a:r>
              <a:rPr lang="en-US" sz="2600" b="1" dirty="0" smtClean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600" b="1" dirty="0" err="1" smtClean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theo</a:t>
            </a:r>
            <a:r>
              <a:rPr lang="en-US" sz="2600" b="1" dirty="0" smtClean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600" b="1" dirty="0" err="1" smtClean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mẫu</a:t>
            </a:r>
            <a:endParaRPr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9025" y="17406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65949" y="995893"/>
            <a:ext cx="17856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46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307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65949" y="2029918"/>
            <a:ext cx="17856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56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032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65949" y="3178657"/>
            <a:ext cx="17856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123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517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36453" y="4273493"/>
            <a:ext cx="1903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305 804  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21705" y="5449893"/>
            <a:ext cx="1922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960 783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0" y="273884"/>
            <a:ext cx="12418141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2a.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3 ở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mỗi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thuộc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83767" y="1288280"/>
            <a:ext cx="84290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orizontal Scroll 50"/>
          <p:cNvSpPr/>
          <p:nvPr/>
        </p:nvSpPr>
        <p:spPr>
          <a:xfrm>
            <a:off x="3269734" y="771644"/>
            <a:ext cx="7939039" cy="103327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689286" y="858032"/>
            <a:ext cx="76669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linh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trăm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259191" y="2399300"/>
            <a:ext cx="84290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Horizontal Scroll 55"/>
          <p:cNvSpPr/>
          <p:nvPr/>
        </p:nvSpPr>
        <p:spPr>
          <a:xfrm>
            <a:off x="3245159" y="1882664"/>
            <a:ext cx="7963614" cy="1033272"/>
          </a:xfrm>
          <a:prstGeom prst="horizontalScroll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234615" y="3480824"/>
            <a:ext cx="84290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orizontal Scroll 57"/>
          <p:cNvSpPr/>
          <p:nvPr/>
        </p:nvSpPr>
        <p:spPr>
          <a:xfrm>
            <a:off x="3220583" y="2964188"/>
            <a:ext cx="7988190" cy="103327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210039" y="4577096"/>
            <a:ext cx="84290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Horizontal Scroll 61"/>
          <p:cNvSpPr/>
          <p:nvPr/>
        </p:nvSpPr>
        <p:spPr>
          <a:xfrm>
            <a:off x="3196007" y="4060460"/>
            <a:ext cx="8012766" cy="103327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200211" y="5747108"/>
            <a:ext cx="84290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Horizontal Scroll 63"/>
          <p:cNvSpPr/>
          <p:nvPr/>
        </p:nvSpPr>
        <p:spPr>
          <a:xfrm>
            <a:off x="3186178" y="5200976"/>
            <a:ext cx="8022595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64818" y="1978408"/>
            <a:ext cx="80264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chục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480629" y="3071881"/>
            <a:ext cx="7728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364818" y="4127945"/>
            <a:ext cx="77259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linh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linh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trăm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353307" y="5342828"/>
            <a:ext cx="8150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vị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0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51" grpId="0" animBg="1"/>
      <p:bldP spid="52" grpId="0"/>
      <p:bldP spid="56" grpId="0" animBg="1"/>
      <p:bldP spid="58" grpId="0" animBg="1"/>
      <p:bldP spid="62" grpId="0" animBg="1"/>
      <p:bldP spid="64" grpId="0" animBg="1"/>
      <p:bldP spid="65" grpId="0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4684" y="1355703"/>
            <a:ext cx="1131201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2b.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05215"/>
              </p:ext>
            </p:extLst>
          </p:nvPr>
        </p:nvGraphicFramePr>
        <p:xfrm>
          <a:off x="294968" y="2335069"/>
          <a:ext cx="10916262" cy="224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0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7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38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90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08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344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095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38 753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67 021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79 518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302 671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715 519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104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Giá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trị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7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Arima Madurai" panose="0000050000000000000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Google Shape;213;p9"/>
          <p:cNvSpPr txBox="1"/>
          <p:nvPr/>
        </p:nvSpPr>
        <p:spPr>
          <a:xfrm>
            <a:off x="4639767" y="3579112"/>
            <a:ext cx="124194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7000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Google Shape;214;p9"/>
          <p:cNvSpPr txBox="1"/>
          <p:nvPr/>
        </p:nvSpPr>
        <p:spPr>
          <a:xfrm>
            <a:off x="6058571" y="3579111"/>
            <a:ext cx="15058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70 000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215;p9"/>
          <p:cNvSpPr txBox="1"/>
          <p:nvPr/>
        </p:nvSpPr>
        <p:spPr>
          <a:xfrm>
            <a:off x="8229602" y="3579111"/>
            <a:ext cx="10818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70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Google Shape;216;p9"/>
          <p:cNvSpPr txBox="1"/>
          <p:nvPr/>
        </p:nvSpPr>
        <p:spPr>
          <a:xfrm>
            <a:off x="9311466" y="3571709"/>
            <a:ext cx="17647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700 000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381" y="4958353"/>
            <a:ext cx="11587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phụ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thuộc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vào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của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chữ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số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đó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ở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mỗi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hàng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.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Tức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là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đứng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sẽ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mang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đó</a:t>
            </a:r>
            <a:r>
              <a:rPr lang="en-US" sz="2800" b="1" dirty="0"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.</a:t>
            </a:r>
          </a:p>
        </p:txBody>
      </p:sp>
      <p:sp>
        <p:nvSpPr>
          <p:cNvPr id="11" name="Google Shape;213;p9"/>
          <p:cNvSpPr txBox="1"/>
          <p:nvPr/>
        </p:nvSpPr>
        <p:spPr>
          <a:xfrm>
            <a:off x="3066606" y="3554480"/>
            <a:ext cx="124194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700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Google Shape;215;p9"/>
          <p:cNvSpPr txBox="1"/>
          <p:nvPr/>
        </p:nvSpPr>
        <p:spPr>
          <a:xfrm>
            <a:off x="3490853" y="2505587"/>
            <a:ext cx="540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</a:t>
            </a:r>
            <a:endParaRPr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215;p9"/>
          <p:cNvSpPr txBox="1"/>
          <p:nvPr/>
        </p:nvSpPr>
        <p:spPr>
          <a:xfrm>
            <a:off x="4719865" y="2505587"/>
            <a:ext cx="540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215;p9"/>
          <p:cNvSpPr txBox="1"/>
          <p:nvPr/>
        </p:nvSpPr>
        <p:spPr>
          <a:xfrm>
            <a:off x="6019720" y="2506981"/>
            <a:ext cx="540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15;p9"/>
          <p:cNvSpPr txBox="1"/>
          <p:nvPr/>
        </p:nvSpPr>
        <p:spPr>
          <a:xfrm>
            <a:off x="8529564" y="2498544"/>
            <a:ext cx="540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215;p9"/>
          <p:cNvSpPr txBox="1"/>
          <p:nvPr/>
        </p:nvSpPr>
        <p:spPr>
          <a:xfrm>
            <a:off x="9340963" y="2508375"/>
            <a:ext cx="540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Arima Madurai" panose="00000500000000000000"/>
                <a:cs typeface="Arial" pitchFamily="34" charset="0"/>
                <a:sym typeface="Arima Madurai" panose="00000500000000000000"/>
              </a:rPr>
              <a:t>7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" descr="Thu Dong Nam 50"/>
          <p:cNvSpPr txBox="1">
            <a:spLocks noChangeArrowheads="1"/>
          </p:cNvSpPr>
          <p:nvPr/>
        </p:nvSpPr>
        <p:spPr bwMode="auto">
          <a:xfrm>
            <a:off x="3769451" y="61683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22256" y="548347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90482"/>
              </p:ext>
            </p:extLst>
          </p:nvPr>
        </p:nvGraphicFramePr>
        <p:xfrm>
          <a:off x="29497" y="591246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7" y="591246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9673"/>
              </p:ext>
            </p:extLst>
          </p:nvPr>
        </p:nvGraphicFramePr>
        <p:xfrm>
          <a:off x="11561097" y="591246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1097" y="591246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0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48472" y="1215973"/>
            <a:ext cx="78821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Bài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3</a:t>
            </a:r>
            <a:r>
              <a:rPr lang="en-US" sz="2800" b="1" dirty="0" smtClean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.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Viết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mỗi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số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sau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thành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tổng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(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theo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mẫu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):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543340" y="2024858"/>
            <a:ext cx="12418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Mẫu</a:t>
            </a:r>
            <a:r>
              <a:rPr lang="en-US" sz="32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: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1696280" y="2024858"/>
            <a:ext cx="154166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ma Madurai"/>
              </a:rPr>
              <a:t>52 314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3132855" y="1983952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  <a:sym typeface="Cambria Math"/>
              </a:rPr>
              <a:t>=</a:t>
            </a:r>
            <a:endParaRPr sz="3200" b="1" dirty="0">
              <a:solidFill>
                <a:srgbClr val="FF0000"/>
              </a:solidFill>
              <a:latin typeface="Arial" pitchFamily="34" charset="0"/>
              <a:ea typeface="Arima Madurai"/>
              <a:cs typeface="Arial" pitchFamily="34" charset="0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845860" y="2024859"/>
            <a:ext cx="17139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0000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5165415" y="1983952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  <a:sym typeface="Cambria Math"/>
              </a:rPr>
              <a:t>+</a:t>
            </a:r>
            <a:endParaRPr sz="3200" b="1" dirty="0">
              <a:solidFill>
                <a:srgbClr val="FF0000"/>
              </a:solidFill>
              <a:latin typeface="Arial" pitchFamily="34" charset="0"/>
              <a:ea typeface="Arima Madurai"/>
              <a:cs typeface="Arial" pitchFamily="34" charset="0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515427" y="2024858"/>
            <a:ext cx="12688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000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6588848" y="1983951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Arial" pitchFamily="34" charset="0"/>
              <a:ea typeface="Arima Madurai"/>
              <a:cs typeface="Arial" pitchFamily="34" charset="0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960801" y="2024858"/>
            <a:ext cx="107060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00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7789692" y="1978475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  <a:sym typeface="Cambria Math"/>
              </a:rPr>
              <a:t>+</a:t>
            </a:r>
            <a:endParaRPr sz="3200" b="1" dirty="0">
              <a:solidFill>
                <a:srgbClr val="FF0000"/>
              </a:solidFill>
              <a:latin typeface="Arial" pitchFamily="34" charset="0"/>
              <a:ea typeface="Arima Madurai"/>
              <a:cs typeface="Arial" pitchFamily="34" charset="0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8169165" y="2024856"/>
            <a:ext cx="7779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0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8761215" y="1975162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  <a:sym typeface="Cambria Math"/>
              </a:rPr>
              <a:t>+</a:t>
            </a:r>
            <a:endParaRPr sz="3200" b="1" dirty="0">
              <a:solidFill>
                <a:srgbClr val="FF0000"/>
              </a:solidFill>
              <a:latin typeface="Arial" pitchFamily="34" charset="0"/>
              <a:ea typeface="Arima Madurai"/>
              <a:cs typeface="Arial" pitchFamily="34" charset="0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9102325" y="2023708"/>
            <a:ext cx="5790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ma Madurai"/>
              </a:rPr>
              <a:t>4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426811" y="2919619"/>
            <a:ext cx="18557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ma Madurai"/>
              </a:rPr>
              <a:t>503 060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1696266" y="3625237"/>
            <a:ext cx="159876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ma Madurai"/>
              </a:rPr>
              <a:t>83 760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3136543" y="2916287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itchFamily="34" charset="0"/>
                <a:ea typeface="Cambria Math"/>
                <a:cs typeface="Arial" pitchFamily="34" charset="0"/>
                <a:sym typeface="Cambria Math"/>
              </a:rPr>
              <a:t>=</a:t>
            </a:r>
            <a:endParaRPr sz="3200" b="1" dirty="0">
              <a:latin typeface="Arial" pitchFamily="34" charset="0"/>
              <a:ea typeface="Arima Madurai"/>
              <a:cs typeface="Arial" pitchFamily="34" charset="0"/>
              <a:sym typeface="Arima Madura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3175054" y="3621595"/>
            <a:ext cx="458279" cy="58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itchFamily="34" charset="0"/>
                <a:ea typeface="Cambria Math"/>
                <a:cs typeface="Arial" pitchFamily="34" charset="0"/>
                <a:sym typeface="Cambria Math"/>
              </a:rPr>
              <a:t>=</a:t>
            </a:r>
            <a:endParaRPr sz="3200" b="1" dirty="0">
              <a:latin typeface="Arial" pitchFamily="34" charset="0"/>
              <a:ea typeface="Arima Madurai"/>
              <a:cs typeface="Arial" pitchFamily="34" charset="0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06440" y="4460516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itchFamily="34" charset="0"/>
                <a:ea typeface="Cambria Math"/>
                <a:cs typeface="Arial" pitchFamily="34" charset="0"/>
                <a:sym typeface="Cambria Math"/>
              </a:rPr>
              <a:t>=</a:t>
            </a:r>
            <a:endParaRPr sz="3200" b="1" dirty="0">
              <a:latin typeface="Arial" pitchFamily="34" charset="0"/>
              <a:ea typeface="Arima Madurai"/>
              <a:cs typeface="Arial" pitchFamily="34" charset="0"/>
              <a:sym typeface="Arima Madurai"/>
            </a:endParaRPr>
          </a:p>
        </p:txBody>
      </p:sp>
      <p:sp>
        <p:nvSpPr>
          <p:cNvPr id="44" name="Google Shape;237;p10"/>
          <p:cNvSpPr txBox="1"/>
          <p:nvPr/>
        </p:nvSpPr>
        <p:spPr>
          <a:xfrm>
            <a:off x="1480731" y="4438568"/>
            <a:ext cx="16606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ma Madurai"/>
              </a:rPr>
              <a:t>176 091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1236" y="2916287"/>
            <a:ext cx="41260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</a:defRPr>
            </a:lvl1pPr>
          </a:lstStyle>
          <a:p>
            <a: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500000 + 3000 + 60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77809" y="3628758"/>
            <a:ext cx="50910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</a:defRPr>
            </a:lvl1pPr>
          </a:lstStyle>
          <a:p>
            <a: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80000 + 3000 + 700 + 60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36657" y="4460514"/>
            <a:ext cx="641023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</a:defRPr>
            </a:lvl1pPr>
          </a:lstStyle>
          <a:p>
            <a: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100000 + 70000 + 6000 + 90 + 1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197" y="5371959"/>
            <a:ext cx="10843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bằng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của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các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chữ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số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ở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các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hàng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tạo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nên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số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 </a:t>
            </a:r>
            <a:r>
              <a:rPr lang="en-US" sz="2800" b="1" dirty="0" err="1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đó</a:t>
            </a:r>
            <a:r>
              <a:rPr lang="en-US" sz="2800" b="1" dirty="0">
                <a:latin typeface="Arial" pitchFamily="34" charset="0"/>
                <a:ea typeface="Arima Madurai"/>
                <a:cs typeface="Arial" pitchFamily="34" charset="0"/>
                <a:sym typeface="Arima Madurai"/>
              </a:rPr>
              <a:t>.</a:t>
            </a:r>
            <a:endParaRPr lang="en-US" sz="2800" dirty="0"/>
          </a:p>
        </p:txBody>
      </p:sp>
      <p:sp>
        <p:nvSpPr>
          <p:cNvPr id="25" name="Text Box 8" descr="Thu Dong Nam 50"/>
          <p:cNvSpPr txBox="1">
            <a:spLocks noChangeArrowheads="1"/>
          </p:cNvSpPr>
          <p:nvPr/>
        </p:nvSpPr>
        <p:spPr bwMode="auto">
          <a:xfrm>
            <a:off x="3769451" y="61683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22256" y="548347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36469"/>
              </p:ext>
            </p:extLst>
          </p:nvPr>
        </p:nvGraphicFramePr>
        <p:xfrm>
          <a:off x="0" y="5868866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68866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640692"/>
              </p:ext>
            </p:extLst>
          </p:nvPr>
        </p:nvGraphicFramePr>
        <p:xfrm>
          <a:off x="11531600" y="5868866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Photo Editor Photo" r:id="rId8" imgW="1314286" imgH="1171429" progId="MSPhotoEd.3">
                  <p:embed/>
                </p:oleObj>
              </mc:Choice>
              <mc:Fallback>
                <p:oleObj name="Photo Editor Photo" r:id="rId8" imgW="1314286" imgH="11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1600" y="5868866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302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" grpId="0"/>
      <p:bldP spid="47" grpId="0"/>
      <p:bldP spid="4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9074" y="1299747"/>
            <a:ext cx="603245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cs typeface="Arial" pitchFamily="34" charset="0"/>
              </a:rPr>
              <a:t>Bài</a:t>
            </a:r>
            <a:r>
              <a:rPr lang="en-US" altLang="en-US" sz="3200" b="1" dirty="0">
                <a:cs typeface="Arial" pitchFamily="34" charset="0"/>
              </a:rPr>
              <a:t> 4. </a:t>
            </a:r>
            <a:r>
              <a:rPr lang="en-US" altLang="en-US" sz="3200" b="1" dirty="0" err="1">
                <a:cs typeface="Arial" pitchFamily="34" charset="0"/>
              </a:rPr>
              <a:t>Viết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số</a:t>
            </a:r>
            <a:r>
              <a:rPr lang="en-US" altLang="en-US" sz="3200" b="1" dirty="0">
                <a:cs typeface="Arial" pitchFamily="34" charset="0"/>
              </a:rPr>
              <a:t>, </a:t>
            </a:r>
            <a:r>
              <a:rPr lang="en-US" altLang="en-US" sz="3200" b="1" dirty="0" err="1">
                <a:cs typeface="Arial" pitchFamily="34" charset="0"/>
              </a:rPr>
              <a:t>biết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số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đó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gồm</a:t>
            </a:r>
            <a:r>
              <a:rPr lang="en-US" altLang="en-US" sz="3200" b="1" dirty="0">
                <a:cs typeface="Arial" pitchFamily="34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892" y="3404419"/>
            <a:ext cx="74626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cs typeface="Arial" pitchFamily="34" charset="0"/>
              </a:rPr>
              <a:t>b) 3 trăm nghìn, 4 trăm và 2 đơn vị.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892" y="4495717"/>
            <a:ext cx="7135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cs typeface="Arial" pitchFamily="34" charset="0"/>
              </a:rPr>
              <a:t>c) 2 </a:t>
            </a:r>
            <a:r>
              <a:rPr lang="en-US" altLang="en-US" sz="3200" b="1" dirty="0" err="1">
                <a:cs typeface="Arial" pitchFamily="34" charset="0"/>
              </a:rPr>
              <a:t>trăm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nghìn</a:t>
            </a:r>
            <a:r>
              <a:rPr lang="en-US" altLang="en-US" sz="3200" b="1" dirty="0">
                <a:cs typeface="Arial" pitchFamily="34" charset="0"/>
              </a:rPr>
              <a:t>, 4 </a:t>
            </a:r>
            <a:r>
              <a:rPr lang="en-US" altLang="en-US" sz="3200" b="1" dirty="0" err="1">
                <a:cs typeface="Arial" pitchFamily="34" charset="0"/>
              </a:rPr>
              <a:t>nghìn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và</a:t>
            </a:r>
            <a:r>
              <a:rPr lang="en-US" altLang="en-US" sz="3200" b="1" dirty="0">
                <a:cs typeface="Arial" pitchFamily="34" charset="0"/>
              </a:rPr>
              <a:t> 6 </a:t>
            </a:r>
            <a:r>
              <a:rPr lang="en-US" altLang="en-US" sz="3200" b="1" dirty="0" err="1">
                <a:cs typeface="Arial" pitchFamily="34" charset="0"/>
              </a:rPr>
              <a:t>chục</a:t>
            </a:r>
            <a:r>
              <a:rPr lang="en-US" altLang="en-US" sz="3200" b="1" dirty="0"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2640" y="5568850"/>
            <a:ext cx="59558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cs typeface="Arial" pitchFamily="34" charset="0"/>
              </a:rPr>
              <a:t>d) 8 </a:t>
            </a:r>
            <a:r>
              <a:rPr lang="en-US" altLang="en-US" sz="3200" b="1" dirty="0" err="1">
                <a:cs typeface="Arial" pitchFamily="34" charset="0"/>
              </a:rPr>
              <a:t>chục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nghìn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và</a:t>
            </a:r>
            <a:r>
              <a:rPr lang="en-US" altLang="en-US" sz="3200" b="1" dirty="0">
                <a:cs typeface="Arial" pitchFamily="34" charset="0"/>
              </a:rPr>
              <a:t> 2 </a:t>
            </a:r>
            <a:r>
              <a:rPr lang="en-US" altLang="en-US" sz="3200" b="1" dirty="0" err="1">
                <a:cs typeface="Arial" pitchFamily="34" charset="0"/>
              </a:rPr>
              <a:t>đơn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vị</a:t>
            </a:r>
            <a:r>
              <a:rPr lang="en-US" altLang="en-US" sz="3200" b="1" dirty="0"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95951" y="236442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solidFill>
                  <a:srgbClr val="FF0000"/>
                </a:solidFill>
                <a:cs typeface="Arial" pitchFamily="34" charset="0"/>
              </a:rPr>
              <a:t>500 735</a:t>
            </a:r>
            <a:endParaRPr lang="en-US" altLang="en-US" sz="32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27124" y="3404418"/>
            <a:ext cx="1841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solidFill>
                  <a:srgbClr val="FF0000"/>
                </a:solidFill>
                <a:cs typeface="Arial" pitchFamily="34" charset="0"/>
              </a:rPr>
              <a:t>300 402</a:t>
            </a:r>
            <a:endParaRPr lang="en-US" altLang="en-US" sz="32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94750" y="4520090"/>
            <a:ext cx="1763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solidFill>
                  <a:srgbClr val="FF0000"/>
                </a:solidFill>
                <a:cs typeface="Arial" pitchFamily="34" charset="0"/>
              </a:rPr>
              <a:t>204 060</a:t>
            </a:r>
            <a:endParaRPr lang="en-US" altLang="en-US" sz="32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480194" y="5486485"/>
            <a:ext cx="1457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solidFill>
                  <a:srgbClr val="FF0000"/>
                </a:solidFill>
                <a:cs typeface="Arial" pitchFamily="34" charset="0"/>
              </a:rPr>
              <a:t>80 002</a:t>
            </a:r>
            <a:endParaRPr lang="en-US" altLang="en-US" sz="32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5935" y="2290554"/>
            <a:ext cx="8642555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3200" b="1" dirty="0">
                <a:cs typeface="Arial" pitchFamily="34" charset="0"/>
              </a:rPr>
              <a:t>a) 5 </a:t>
            </a:r>
            <a:r>
              <a:rPr lang="en-US" altLang="en-US" sz="3200" b="1" dirty="0" err="1">
                <a:cs typeface="Arial" pitchFamily="34" charset="0"/>
              </a:rPr>
              <a:t>trăm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nghìn</a:t>
            </a:r>
            <a:r>
              <a:rPr lang="en-US" altLang="en-US" sz="3200" b="1" dirty="0">
                <a:cs typeface="Arial" pitchFamily="34" charset="0"/>
              </a:rPr>
              <a:t>, 7 </a:t>
            </a:r>
            <a:r>
              <a:rPr lang="en-US" altLang="en-US" sz="3200" b="1" dirty="0" err="1">
                <a:cs typeface="Arial" pitchFamily="34" charset="0"/>
              </a:rPr>
              <a:t>trăm</a:t>
            </a:r>
            <a:r>
              <a:rPr lang="en-US" altLang="en-US" sz="3200" b="1" dirty="0">
                <a:cs typeface="Arial" pitchFamily="34" charset="0"/>
              </a:rPr>
              <a:t>, 3 </a:t>
            </a:r>
            <a:r>
              <a:rPr lang="en-US" altLang="en-US" sz="3200" b="1" dirty="0" err="1">
                <a:cs typeface="Arial" pitchFamily="34" charset="0"/>
              </a:rPr>
              <a:t>chục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và</a:t>
            </a:r>
            <a:r>
              <a:rPr lang="en-US" altLang="en-US" sz="3200" b="1" dirty="0">
                <a:cs typeface="Arial" pitchFamily="34" charset="0"/>
              </a:rPr>
              <a:t> 5 </a:t>
            </a:r>
            <a:r>
              <a:rPr lang="en-US" altLang="en-US" sz="3200" b="1" dirty="0" err="1">
                <a:cs typeface="Arial" pitchFamily="34" charset="0"/>
              </a:rPr>
              <a:t>đơn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vị</a:t>
            </a:r>
            <a:r>
              <a:rPr lang="en-US" altLang="en-US" sz="3200" b="1" dirty="0">
                <a:cs typeface="Arial" pitchFamily="34" charset="0"/>
              </a:rPr>
              <a:t>. </a:t>
            </a:r>
          </a:p>
        </p:txBody>
      </p:sp>
      <p:sp>
        <p:nvSpPr>
          <p:cNvPr id="12" name="Text Box 8" descr="Thu Dong Nam 50"/>
          <p:cNvSpPr txBox="1">
            <a:spLocks noChangeArrowheads="1"/>
          </p:cNvSpPr>
          <p:nvPr/>
        </p:nvSpPr>
        <p:spPr bwMode="auto">
          <a:xfrm>
            <a:off x="3769451" y="46935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4776" y="565733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951820"/>
              </p:ext>
            </p:extLst>
          </p:nvPr>
        </p:nvGraphicFramePr>
        <p:xfrm>
          <a:off x="-6146" y="5925025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46" y="5925025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979649"/>
              </p:ext>
            </p:extLst>
          </p:nvPr>
        </p:nvGraphicFramePr>
        <p:xfrm>
          <a:off x="11525454" y="5925025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454" y="5925025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8060760" y="6116400"/>
              <a:ext cx="360" cy="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1400" y="6107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1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50731" y="1983283"/>
            <a:ext cx="11680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solidFill>
                  <a:srgbClr val="1116ED"/>
                </a:solidFill>
                <a:cs typeface="Arial" pitchFamily="34" charset="0"/>
              </a:rPr>
              <a:t>Mẫu</a:t>
            </a:r>
            <a:r>
              <a:rPr lang="en-US" altLang="en-US" sz="3200" b="1" dirty="0" smtClean="0">
                <a:solidFill>
                  <a:srgbClr val="1116ED"/>
                </a:solidFill>
                <a:cs typeface="Arial" pitchFamily="34" charset="0"/>
              </a:rPr>
              <a:t>:  </a:t>
            </a:r>
            <a:r>
              <a:rPr lang="en-US" altLang="en-US" sz="3200" b="1" dirty="0" err="1" smtClean="0">
                <a:solidFill>
                  <a:srgbClr val="002060"/>
                </a:solidFill>
                <a:cs typeface="Arial" pitchFamily="34" charset="0"/>
              </a:rPr>
              <a:t>Lớp</a:t>
            </a:r>
            <a:r>
              <a:rPr lang="en-US" altLang="en-US" sz="3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cs typeface="Arial" pitchFamily="34" charset="0"/>
              </a:rPr>
              <a:t>nghìn</a:t>
            </a:r>
            <a:r>
              <a:rPr lang="en-US" altLang="en-US" sz="3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cs typeface="Arial" pitchFamily="34" charset="0"/>
              </a:rPr>
              <a:t>của</a:t>
            </a:r>
            <a:r>
              <a:rPr lang="en-US" altLang="en-US" sz="3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cs typeface="Arial" pitchFamily="34" charset="0"/>
              </a:rPr>
              <a:t>số</a:t>
            </a:r>
            <a:r>
              <a:rPr lang="en-US" altLang="en-US" sz="3200" b="1" dirty="0" smtClean="0">
                <a:solidFill>
                  <a:srgbClr val="002060"/>
                </a:solidFill>
                <a:cs typeface="Arial" pitchFamily="34" charset="0"/>
              </a:rPr>
              <a:t> 832 673 </a:t>
            </a:r>
            <a:r>
              <a:rPr lang="en-US" altLang="en-US" sz="3200" b="1" dirty="0" err="1" smtClean="0">
                <a:solidFill>
                  <a:srgbClr val="002060"/>
                </a:solidFill>
                <a:cs typeface="Arial" pitchFamily="34" charset="0"/>
              </a:rPr>
              <a:t>gồm</a:t>
            </a:r>
            <a:r>
              <a:rPr lang="en-US" altLang="en-US" sz="3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cs typeface="Arial" pitchFamily="34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cs typeface="Arial" pitchFamily="34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cs typeface="Arial" pitchFamily="34" charset="0"/>
              </a:rPr>
              <a:t>số</a:t>
            </a:r>
            <a:r>
              <a:rPr lang="en-US" altLang="en-US" sz="3200" b="1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altLang="en-US" sz="3200" b="1" dirty="0" smtClean="0">
                <a:cs typeface="Arial" pitchFamily="34" charset="0"/>
              </a:rPr>
              <a:t>…………</a:t>
            </a:r>
            <a:endParaRPr lang="en-US" altLang="en-US" sz="3200" b="1" dirty="0">
              <a:cs typeface="Arial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8205" y="1142960"/>
            <a:ext cx="66072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itchFamily="34" charset="0"/>
              </a:rPr>
              <a:t>Bài</a:t>
            </a:r>
            <a:r>
              <a:rPr lang="en-US" altLang="en-US" sz="2800" b="1" dirty="0">
                <a:cs typeface="Arial" pitchFamily="34" charset="0"/>
              </a:rPr>
              <a:t> 5</a:t>
            </a:r>
            <a:r>
              <a:rPr lang="en-US" altLang="en-US" sz="2800" b="1" dirty="0" smtClean="0">
                <a:cs typeface="Arial" pitchFamily="34" charset="0"/>
              </a:rPr>
              <a:t>. </a:t>
            </a:r>
            <a:r>
              <a:rPr lang="en-US" altLang="en-US" sz="2800" b="1" dirty="0" err="1" smtClean="0">
                <a:cs typeface="Arial" pitchFamily="34" charset="0"/>
              </a:rPr>
              <a:t>Viết</a:t>
            </a:r>
            <a:r>
              <a:rPr lang="en-US" altLang="en-US" sz="2800" b="1" dirty="0" smtClean="0">
                <a:cs typeface="Arial" pitchFamily="34" charset="0"/>
              </a:rPr>
              <a:t> </a:t>
            </a:r>
            <a:r>
              <a:rPr lang="en-US" altLang="en-US" sz="2800" b="1" dirty="0" err="1" smtClean="0">
                <a:cs typeface="Arial" pitchFamily="34" charset="0"/>
              </a:rPr>
              <a:t>số</a:t>
            </a:r>
            <a:r>
              <a:rPr lang="en-US" altLang="en-US" sz="2800" b="1" dirty="0" smtClean="0">
                <a:cs typeface="Arial" pitchFamily="34" charset="0"/>
              </a:rPr>
              <a:t> </a:t>
            </a:r>
            <a:r>
              <a:rPr lang="en-US" altLang="en-US" sz="2800" b="1" dirty="0" err="1" smtClean="0">
                <a:cs typeface="Arial" pitchFamily="34" charset="0"/>
              </a:rPr>
              <a:t>thích</a:t>
            </a:r>
            <a:r>
              <a:rPr lang="en-US" altLang="en-US" sz="2800" b="1" dirty="0" smtClean="0">
                <a:cs typeface="Arial" pitchFamily="34" charset="0"/>
              </a:rPr>
              <a:t> </a:t>
            </a:r>
            <a:r>
              <a:rPr lang="en-US" altLang="en-US" sz="2800" b="1" dirty="0" err="1" smtClean="0">
                <a:cs typeface="Arial" pitchFamily="34" charset="0"/>
              </a:rPr>
              <a:t>hợp</a:t>
            </a:r>
            <a:r>
              <a:rPr lang="en-US" altLang="en-US" sz="2800" b="1" dirty="0" smtClean="0">
                <a:cs typeface="Arial" pitchFamily="34" charset="0"/>
              </a:rPr>
              <a:t> </a:t>
            </a:r>
            <a:r>
              <a:rPr lang="en-US" altLang="en-US" sz="2800" b="1" dirty="0" err="1" smtClean="0">
                <a:cs typeface="Arial" pitchFamily="34" charset="0"/>
              </a:rPr>
              <a:t>vào</a:t>
            </a:r>
            <a:r>
              <a:rPr lang="en-US" altLang="en-US" sz="2800" b="1" dirty="0" smtClean="0">
                <a:cs typeface="Arial" pitchFamily="34" charset="0"/>
              </a:rPr>
              <a:t> </a:t>
            </a:r>
            <a:r>
              <a:rPr lang="en-US" altLang="en-US" sz="2800" b="1" dirty="0" err="1" smtClean="0">
                <a:cs typeface="Arial" pitchFamily="34" charset="0"/>
              </a:rPr>
              <a:t>chỗ</a:t>
            </a:r>
            <a:r>
              <a:rPr lang="en-US" altLang="en-US" sz="2800" b="1" dirty="0" smtClean="0">
                <a:cs typeface="Arial" pitchFamily="34" charset="0"/>
              </a:rPr>
              <a:t> </a:t>
            </a:r>
            <a:r>
              <a:rPr lang="en-US" altLang="en-US" sz="2800" b="1" dirty="0" err="1" smtClean="0">
                <a:cs typeface="Arial" pitchFamily="34" charset="0"/>
              </a:rPr>
              <a:t>chấm</a:t>
            </a:r>
            <a:endParaRPr lang="en-US" altLang="en-US" sz="2800" b="1" dirty="0">
              <a:cs typeface="Arial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98207" y="2883424"/>
            <a:ext cx="11547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cs typeface="Arial" pitchFamily="34" charset="0"/>
              </a:rPr>
              <a:t>a) </a:t>
            </a:r>
            <a:r>
              <a:rPr lang="en-US" altLang="en-US" sz="3200" b="1" dirty="0" err="1">
                <a:cs typeface="Arial" pitchFamily="34" charset="0"/>
              </a:rPr>
              <a:t>Lớp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nghìn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của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số</a:t>
            </a:r>
            <a:r>
              <a:rPr lang="en-US" altLang="en-US" sz="3200" b="1" dirty="0">
                <a:cs typeface="Arial" pitchFamily="34" charset="0"/>
              </a:rPr>
              <a:t> 603 786 </a:t>
            </a:r>
            <a:r>
              <a:rPr lang="en-US" altLang="en-US" sz="3200" b="1" dirty="0" err="1">
                <a:cs typeface="Arial" pitchFamily="34" charset="0"/>
              </a:rPr>
              <a:t>gồm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các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chữ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số</a:t>
            </a:r>
            <a:r>
              <a:rPr lang="en-US" altLang="en-US" sz="3200" b="1" dirty="0">
                <a:cs typeface="Arial" pitchFamily="34" charset="0"/>
              </a:rPr>
              <a:t>:  … ; … ;…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98205" y="3999505"/>
            <a:ext cx="11793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cs typeface="Arial" pitchFamily="34" charset="0"/>
              </a:rPr>
              <a:t>b) </a:t>
            </a:r>
            <a:r>
              <a:rPr lang="en-US" altLang="en-US" sz="3200" b="1" dirty="0" err="1">
                <a:cs typeface="Arial" pitchFamily="34" charset="0"/>
              </a:rPr>
              <a:t>Lớp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đơn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vị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của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số</a:t>
            </a:r>
            <a:r>
              <a:rPr lang="en-US" altLang="en-US" sz="3200" b="1" dirty="0">
                <a:cs typeface="Arial" pitchFamily="34" charset="0"/>
              </a:rPr>
              <a:t> 603 785 </a:t>
            </a:r>
            <a:r>
              <a:rPr lang="en-US" altLang="en-US" sz="3200" b="1" dirty="0" err="1">
                <a:cs typeface="Arial" pitchFamily="34" charset="0"/>
              </a:rPr>
              <a:t>gồm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các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chữ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số</a:t>
            </a:r>
            <a:r>
              <a:rPr lang="en-US" altLang="en-US" sz="3200" b="1" dirty="0">
                <a:cs typeface="Arial" pitchFamily="34" charset="0"/>
              </a:rPr>
              <a:t>:  … ; … ;…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35991" y="5176673"/>
            <a:ext cx="115102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cs typeface="Arial" pitchFamily="34" charset="0"/>
              </a:rPr>
              <a:t>c) </a:t>
            </a:r>
            <a:r>
              <a:rPr lang="en-US" altLang="en-US" sz="3200" b="1" dirty="0" err="1">
                <a:cs typeface="Arial" pitchFamily="34" charset="0"/>
              </a:rPr>
              <a:t>Lớp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đơn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vị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của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số</a:t>
            </a:r>
            <a:r>
              <a:rPr lang="en-US" altLang="en-US" sz="3200" b="1" dirty="0">
                <a:cs typeface="Arial" pitchFamily="34" charset="0"/>
              </a:rPr>
              <a:t> 532 004 </a:t>
            </a:r>
            <a:r>
              <a:rPr lang="en-US" altLang="en-US" sz="3200" b="1" dirty="0" err="1">
                <a:cs typeface="Arial" pitchFamily="34" charset="0"/>
              </a:rPr>
              <a:t>gồm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các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chữ</a:t>
            </a:r>
            <a:r>
              <a:rPr lang="en-US" altLang="en-US" sz="3200" b="1" dirty="0">
                <a:cs typeface="Arial" pitchFamily="34" charset="0"/>
              </a:rPr>
              <a:t> </a:t>
            </a:r>
            <a:r>
              <a:rPr lang="en-US" altLang="en-US" sz="3200" b="1" dirty="0" err="1">
                <a:cs typeface="Arial" pitchFamily="34" charset="0"/>
              </a:rPr>
              <a:t>số</a:t>
            </a:r>
            <a:r>
              <a:rPr lang="en-US" altLang="en-US" sz="3200" b="1" dirty="0">
                <a:cs typeface="Arial" pitchFamily="34" charset="0"/>
              </a:rPr>
              <a:t>:  … ; … ;…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02872" y="287846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306956" y="287846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906236" y="2841885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78615" y="3999505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431091" y="3999505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116891" y="399705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107059" y="5176673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522035" y="5176673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769863" y="5176673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1605" y="1983282"/>
            <a:ext cx="1595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; 3 ; 2</a:t>
            </a:r>
          </a:p>
        </p:txBody>
      </p:sp>
      <p:sp>
        <p:nvSpPr>
          <p:cNvPr id="17" name="Text Box 8" descr="Thu Dong Nam 50"/>
          <p:cNvSpPr txBox="1">
            <a:spLocks noChangeArrowheads="1"/>
          </p:cNvSpPr>
          <p:nvPr/>
        </p:nvSpPr>
        <p:spPr bwMode="auto">
          <a:xfrm>
            <a:off x="3769451" y="61683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22256" y="548347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79736"/>
              </p:ext>
            </p:extLst>
          </p:nvPr>
        </p:nvGraphicFramePr>
        <p:xfrm>
          <a:off x="60436" y="5973097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" y="5973097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44805"/>
              </p:ext>
            </p:extLst>
          </p:nvPr>
        </p:nvGraphicFramePr>
        <p:xfrm>
          <a:off x="11592036" y="5973097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2036" y="5973097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1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 descr="Thu Dong Nam 50"/>
          <p:cNvSpPr txBox="1">
            <a:spLocks noChangeArrowheads="1"/>
          </p:cNvSpPr>
          <p:nvPr/>
        </p:nvSpPr>
        <p:spPr bwMode="auto">
          <a:xfrm>
            <a:off x="3769451" y="150171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2256" y="636835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67155" y="3025508"/>
            <a:ext cx="9459967" cy="9628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715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vi-VN" altLang="en-US" sz="36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Khi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vi-VN" altLang="en-US" sz="3200" b="1" dirty="0">
                <a:latin typeface="Arial" pitchFamily="34" charset="0"/>
              </a:rPr>
              <a:t>đọc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số</a:t>
            </a:r>
            <a:r>
              <a:rPr lang="vi-VN" altLang="en-US" sz="3200" b="1" dirty="0">
                <a:latin typeface="Arial" pitchFamily="34" charset="0"/>
              </a:rPr>
              <a:t>,</a:t>
            </a:r>
            <a:r>
              <a:rPr lang="en-US" altLang="en-US" sz="3200" b="1" dirty="0">
                <a:latin typeface="Arial" pitchFamily="34" charset="0"/>
              </a:rPr>
              <a:t> ta </a:t>
            </a:r>
            <a:r>
              <a:rPr lang="en-US" altLang="en-US" sz="3200" b="1" dirty="0" err="1">
                <a:latin typeface="Arial" pitchFamily="34" charset="0"/>
              </a:rPr>
              <a:t>cũng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vi-VN" altLang="en-US" sz="3200" b="1" dirty="0">
                <a:latin typeface="Arial" pitchFamily="34" charset="0"/>
              </a:rPr>
              <a:t>đọc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từ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hàng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cao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vi-VN" altLang="en-US" sz="3200" b="1" dirty="0">
                <a:latin typeface="Arial" pitchFamily="34" charset="0"/>
              </a:rPr>
              <a:t>đến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hàng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thấp</a:t>
            </a:r>
            <a:r>
              <a:rPr lang="en-US" altLang="en-US" sz="3200" b="1" dirty="0">
                <a:latin typeface="Arial" pitchFamily="34" charset="0"/>
              </a:rPr>
              <a:t> (</a:t>
            </a:r>
            <a:r>
              <a:rPr lang="en-US" altLang="en-US" sz="3200" b="1" dirty="0" err="1">
                <a:latin typeface="Arial" pitchFamily="34" charset="0"/>
              </a:rPr>
              <a:t>Đọc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từ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trái</a:t>
            </a:r>
            <a:r>
              <a:rPr lang="en-US" altLang="en-US" sz="3200" b="1" dirty="0">
                <a:latin typeface="Arial" pitchFamily="34" charset="0"/>
              </a:rPr>
              <a:t> qua </a:t>
            </a:r>
            <a:r>
              <a:rPr lang="en-US" altLang="en-US" sz="3200" b="1" dirty="0" err="1">
                <a:latin typeface="Arial" pitchFamily="34" charset="0"/>
              </a:rPr>
              <a:t>phải</a:t>
            </a:r>
            <a:r>
              <a:rPr lang="en-US" altLang="en-US" sz="3200" b="1" dirty="0">
                <a:latin typeface="Arial" pitchFamily="34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144" y="1686867"/>
            <a:ext cx="978443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vi-VN" altLang="en-US" sz="36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Khi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viết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số</a:t>
            </a:r>
            <a:r>
              <a:rPr lang="vi-VN" altLang="en-US" sz="3200" b="1" dirty="0">
                <a:latin typeface="Arial" pitchFamily="34" charset="0"/>
              </a:rPr>
              <a:t>, </a:t>
            </a:r>
            <a:r>
              <a:rPr lang="en-US" altLang="en-US" sz="3200" b="1" dirty="0">
                <a:latin typeface="Arial" pitchFamily="34" charset="0"/>
              </a:rPr>
              <a:t>ta </a:t>
            </a:r>
            <a:r>
              <a:rPr lang="en-US" altLang="en-US" sz="3200" b="1" dirty="0" err="1">
                <a:latin typeface="Arial" pitchFamily="34" charset="0"/>
              </a:rPr>
              <a:t>viết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từ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hàng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cao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vi-VN" altLang="en-US" sz="3200" b="1" dirty="0">
                <a:latin typeface="Arial" pitchFamily="34" charset="0"/>
              </a:rPr>
              <a:t>đến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hàng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thấp</a:t>
            </a:r>
            <a:r>
              <a:rPr lang="en-US" altLang="en-US" sz="3200" b="1" dirty="0">
                <a:latin typeface="Arial" pitchFamily="34" charset="0"/>
              </a:rPr>
              <a:t>. </a:t>
            </a:r>
            <a:r>
              <a:rPr lang="en-US" altLang="en-US" sz="3200" b="1" dirty="0" err="1">
                <a:latin typeface="Arial" pitchFamily="34" charset="0"/>
              </a:rPr>
              <a:t>Khoảng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cách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giữa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các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lớp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là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một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khoảng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trống</a:t>
            </a:r>
            <a:r>
              <a:rPr lang="en-US" altLang="en-US" sz="3200" b="1" dirty="0">
                <a:latin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908160" y="4473700"/>
            <a:ext cx="9577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 algn="just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vi-VN" altLang="en-US" sz="3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Tr</a:t>
            </a:r>
            <a:r>
              <a:rPr lang="vi-VN" altLang="en-US" sz="3200" b="1" dirty="0">
                <a:latin typeface="Arial" pitchFamily="34" charset="0"/>
              </a:rPr>
              <a:t>ước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khi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vi-VN" altLang="en-US" sz="3200" b="1" dirty="0">
                <a:latin typeface="Arial" pitchFamily="34" charset="0"/>
              </a:rPr>
              <a:t>đ</a:t>
            </a:r>
            <a:r>
              <a:rPr lang="en-US" altLang="en-US" sz="3200" b="1" dirty="0" err="1">
                <a:latin typeface="Arial" pitchFamily="34" charset="0"/>
              </a:rPr>
              <a:t>ọc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số</a:t>
            </a:r>
            <a:r>
              <a:rPr lang="vi-VN" altLang="en-US" sz="3200" b="1" dirty="0">
                <a:latin typeface="Arial" pitchFamily="34" charset="0"/>
              </a:rPr>
              <a:t>,</a:t>
            </a:r>
            <a:r>
              <a:rPr lang="en-US" altLang="en-US" sz="3200" b="1" dirty="0">
                <a:latin typeface="Arial" pitchFamily="34" charset="0"/>
              </a:rPr>
              <a:t> ta </a:t>
            </a:r>
            <a:r>
              <a:rPr lang="en-US" altLang="en-US" sz="3200" b="1" dirty="0" err="1">
                <a:latin typeface="Arial" pitchFamily="34" charset="0"/>
              </a:rPr>
              <a:t>nên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nhẩm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tách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lớp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tr</a:t>
            </a:r>
            <a:r>
              <a:rPr lang="vi-VN" altLang="en-US" sz="3200" b="1" dirty="0">
                <a:latin typeface="Arial" pitchFamily="34" charset="0"/>
              </a:rPr>
              <a:t>ước</a:t>
            </a:r>
            <a:r>
              <a:rPr lang="en-US" altLang="en-US" sz="3200" b="1" dirty="0">
                <a:latin typeface="Arial" pitchFamily="34" charset="0"/>
              </a:rPr>
              <a:t>, </a:t>
            </a:r>
            <a:r>
              <a:rPr lang="en-US" altLang="en-US" sz="3200" b="1" dirty="0" err="1">
                <a:latin typeface="Arial" pitchFamily="34" charset="0"/>
              </a:rPr>
              <a:t>chú</a:t>
            </a:r>
            <a:r>
              <a:rPr lang="en-US" altLang="en-US" sz="3200" b="1" dirty="0">
                <a:latin typeface="Arial" pitchFamily="34" charset="0"/>
              </a:rPr>
              <a:t> ý </a:t>
            </a:r>
            <a:r>
              <a:rPr lang="en-US" altLang="en-US" sz="3200" b="1" dirty="0" err="1">
                <a:latin typeface="Arial" pitchFamily="34" charset="0"/>
              </a:rPr>
              <a:t>tách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hàng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và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lớp</a:t>
            </a:r>
            <a:r>
              <a:rPr lang="vi-VN" altLang="en-US" sz="3200" b="1" dirty="0">
                <a:latin typeface="Arial" pitchFamily="34" charset="0"/>
              </a:rPr>
              <a:t>,</a:t>
            </a:r>
            <a:r>
              <a:rPr lang="en-US" altLang="en-US" sz="3200" b="1" dirty="0">
                <a:latin typeface="Arial" pitchFamily="34" charset="0"/>
              </a:rPr>
              <a:t> ta </a:t>
            </a:r>
            <a:r>
              <a:rPr lang="en-US" altLang="en-US" sz="3200" b="1" dirty="0" err="1">
                <a:latin typeface="Arial" pitchFamily="34" charset="0"/>
              </a:rPr>
              <a:t>tách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từ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hàng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vi-VN" altLang="en-US" sz="3200" b="1" dirty="0">
                <a:latin typeface="Arial" pitchFamily="34" charset="0"/>
              </a:rPr>
              <a:t>đơ</a:t>
            </a:r>
            <a:r>
              <a:rPr lang="en-US" altLang="en-US" sz="3200" b="1" dirty="0">
                <a:latin typeface="Arial" pitchFamily="34" charset="0"/>
              </a:rPr>
              <a:t>n </a:t>
            </a:r>
            <a:r>
              <a:rPr lang="en-US" altLang="en-US" sz="3200" b="1" dirty="0" err="1">
                <a:latin typeface="Arial" pitchFamily="34" charset="0"/>
              </a:rPr>
              <a:t>vị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vi-VN" altLang="en-US" sz="3200" b="1" dirty="0">
                <a:latin typeface="Arial" pitchFamily="34" charset="0"/>
              </a:rPr>
              <a:t>đến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hàng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chục</a:t>
            </a:r>
            <a:r>
              <a:rPr lang="en-US" altLang="en-US" sz="3200" b="1" dirty="0">
                <a:latin typeface="Arial" pitchFamily="34" charset="0"/>
              </a:rPr>
              <a:t>, </a:t>
            </a:r>
            <a:r>
              <a:rPr lang="en-US" altLang="en-US" sz="3200" b="1" dirty="0" err="1">
                <a:latin typeface="Arial" pitchFamily="34" charset="0"/>
              </a:rPr>
              <a:t>hàng</a:t>
            </a: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</a:rPr>
              <a:t>tr</a:t>
            </a:r>
            <a:r>
              <a:rPr lang="vi-VN" altLang="en-US" sz="3200" b="1" dirty="0">
                <a:latin typeface="Arial" pitchFamily="34" charset="0"/>
              </a:rPr>
              <a:t>ă</a:t>
            </a:r>
            <a:r>
              <a:rPr lang="en-US" altLang="en-US" sz="3200" b="1" dirty="0">
                <a:latin typeface="Arial" pitchFamily="34" charset="0"/>
              </a:rPr>
              <a:t>m</a:t>
            </a:r>
            <a:r>
              <a:rPr lang="vi-VN" altLang="en-US" sz="3200" b="1" dirty="0">
                <a:latin typeface="Arial" pitchFamily="34" charset="0"/>
              </a:rPr>
              <a:t>, </a:t>
            </a:r>
            <a:r>
              <a:rPr lang="en-US" altLang="en-US" sz="3200" b="1" dirty="0">
                <a:latin typeface="Arial" pitchFamily="34" charset="0"/>
              </a:rPr>
              <a:t>...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23515"/>
              </p:ext>
            </p:extLst>
          </p:nvPr>
        </p:nvGraphicFramePr>
        <p:xfrm>
          <a:off x="0" y="5914103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14103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90677"/>
              </p:ext>
            </p:extLst>
          </p:nvPr>
        </p:nvGraphicFramePr>
        <p:xfrm>
          <a:off x="11531600" y="5914103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1600" y="5914103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5666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07" descr="hua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861142" y="414594"/>
            <a:ext cx="9601200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kern="10" dirty="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chúng</a:t>
            </a:r>
            <a:r>
              <a:rPr lang="en-US" sz="3600" kern="10" dirty="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kern="10" dirty="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dừng</a:t>
            </a:r>
            <a:endParaRPr lang="en-US" sz="3600" kern="10" dirty="0">
              <a:ln w="9525">
                <a:solidFill>
                  <a:srgbClr val="080808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078271" y="2496984"/>
            <a:ext cx="72398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258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4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701" y="3530605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020410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0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13716000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07" y="13716000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CÂU CÁ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1371600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1371600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13716000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4" y="13716000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4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701" y="3530605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020410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0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402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07" y="734487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CÂU CÁ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3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4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8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4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4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701" y="3530605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020410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0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402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07" y="734487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CÂU CÁ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3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4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8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4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 descr="Thu Dong Nam 50"/>
          <p:cNvSpPr txBox="1">
            <a:spLocks noChangeArrowheads="1"/>
          </p:cNvSpPr>
          <p:nvPr/>
        </p:nvSpPr>
        <p:spPr bwMode="auto">
          <a:xfrm>
            <a:off x="3769451" y="150171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2256" y="636836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6" name="Group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832728"/>
              </p:ext>
            </p:extLst>
          </p:nvPr>
        </p:nvGraphicFramePr>
        <p:xfrm>
          <a:off x="1288701" y="1468206"/>
          <a:ext cx="9270132" cy="4032933"/>
        </p:xfrm>
        <a:graphic>
          <a:graphicData uri="http://schemas.openxmlformats.org/drawingml/2006/table">
            <a:tbl>
              <a:tblPr/>
              <a:tblGrid>
                <a:gridCol w="1955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4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08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66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06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660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1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1647564" y="2200768"/>
            <a:ext cx="990600" cy="930695"/>
            <a:chOff x="19" y="1436"/>
            <a:chExt cx="624" cy="2218"/>
          </a:xfrm>
        </p:grpSpPr>
        <p:sp>
          <p:nvSpPr>
            <p:cNvPr id="8" name="Text Box 139"/>
            <p:cNvSpPr txBox="1">
              <a:spLocks noChangeArrowheads="1"/>
            </p:cNvSpPr>
            <p:nvPr/>
          </p:nvSpPr>
          <p:spPr bwMode="auto">
            <a:xfrm>
              <a:off x="33" y="1436"/>
              <a:ext cx="576" cy="12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800" b="1" kern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  <p:sp>
          <p:nvSpPr>
            <p:cNvPr id="9" name="Text Box 140"/>
            <p:cNvSpPr txBox="1">
              <a:spLocks noChangeArrowheads="1"/>
            </p:cNvSpPr>
            <p:nvPr/>
          </p:nvSpPr>
          <p:spPr bwMode="auto">
            <a:xfrm>
              <a:off x="19" y="2260"/>
              <a:ext cx="624" cy="13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3200" b="1" kern="1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3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 Box 144"/>
          <p:cNvSpPr txBox="1">
            <a:spLocks noChangeArrowheads="1"/>
          </p:cNvSpPr>
          <p:nvPr/>
        </p:nvSpPr>
        <p:spPr bwMode="auto">
          <a:xfrm>
            <a:off x="9665888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1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1" name="Text Box 145"/>
          <p:cNvSpPr txBox="1">
            <a:spLocks noChangeArrowheads="1"/>
          </p:cNvSpPr>
          <p:nvPr/>
        </p:nvSpPr>
        <p:spPr bwMode="auto">
          <a:xfrm>
            <a:off x="8389757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2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2" name="Text Box 146"/>
          <p:cNvSpPr txBox="1">
            <a:spLocks noChangeArrowheads="1"/>
          </p:cNvSpPr>
          <p:nvPr/>
        </p:nvSpPr>
        <p:spPr bwMode="auto">
          <a:xfrm>
            <a:off x="7321667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3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3" name="Text Box 140"/>
          <p:cNvSpPr txBox="1">
            <a:spLocks noChangeArrowheads="1"/>
          </p:cNvSpPr>
          <p:nvPr/>
        </p:nvSpPr>
        <p:spPr bwMode="auto">
          <a:xfrm>
            <a:off x="1053419" y="13716000"/>
            <a:ext cx="233673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654 000</a:t>
            </a:r>
            <a:endParaRPr lang="en-US" sz="32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46"/>
          <p:cNvSpPr txBox="1">
            <a:spLocks noChangeArrowheads="1"/>
          </p:cNvSpPr>
          <p:nvPr/>
        </p:nvSpPr>
        <p:spPr bwMode="auto">
          <a:xfrm>
            <a:off x="9667469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0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5" name="Text Box 146"/>
          <p:cNvSpPr txBox="1">
            <a:spLocks noChangeArrowheads="1"/>
          </p:cNvSpPr>
          <p:nvPr/>
        </p:nvSpPr>
        <p:spPr bwMode="auto">
          <a:xfrm>
            <a:off x="8400977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0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6" name="Text Box 146"/>
          <p:cNvSpPr txBox="1">
            <a:spLocks noChangeArrowheads="1"/>
          </p:cNvSpPr>
          <p:nvPr/>
        </p:nvSpPr>
        <p:spPr bwMode="auto">
          <a:xfrm>
            <a:off x="7355553" y="13716000"/>
            <a:ext cx="413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0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7" name="Text Box 146"/>
          <p:cNvSpPr txBox="1">
            <a:spLocks noChangeArrowheads="1"/>
          </p:cNvSpPr>
          <p:nvPr/>
        </p:nvSpPr>
        <p:spPr bwMode="auto">
          <a:xfrm>
            <a:off x="6074131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4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8" name="Text Box 146"/>
          <p:cNvSpPr txBox="1">
            <a:spLocks noChangeArrowheads="1"/>
          </p:cNvSpPr>
          <p:nvPr/>
        </p:nvSpPr>
        <p:spPr bwMode="auto">
          <a:xfrm>
            <a:off x="4866948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5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9" name="Text Box 146"/>
          <p:cNvSpPr txBox="1">
            <a:spLocks noChangeArrowheads="1"/>
          </p:cNvSpPr>
          <p:nvPr/>
        </p:nvSpPr>
        <p:spPr bwMode="auto">
          <a:xfrm>
            <a:off x="3570199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6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0" name="Text Box 140"/>
          <p:cNvSpPr txBox="1">
            <a:spLocks noChangeArrowheads="1"/>
          </p:cNvSpPr>
          <p:nvPr/>
        </p:nvSpPr>
        <p:spPr bwMode="auto">
          <a:xfrm>
            <a:off x="1005149" y="13716000"/>
            <a:ext cx="238500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654 321</a:t>
            </a:r>
            <a:endParaRPr lang="en-US" sz="32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46"/>
          <p:cNvSpPr txBox="1">
            <a:spLocks noChangeArrowheads="1"/>
          </p:cNvSpPr>
          <p:nvPr/>
        </p:nvSpPr>
        <p:spPr bwMode="auto">
          <a:xfrm>
            <a:off x="9683239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1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2" name="Text Box 146"/>
          <p:cNvSpPr txBox="1">
            <a:spLocks noChangeArrowheads="1"/>
          </p:cNvSpPr>
          <p:nvPr/>
        </p:nvSpPr>
        <p:spPr bwMode="auto">
          <a:xfrm>
            <a:off x="8448267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2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3" name="Text Box 146"/>
          <p:cNvSpPr txBox="1">
            <a:spLocks noChangeArrowheads="1"/>
          </p:cNvSpPr>
          <p:nvPr/>
        </p:nvSpPr>
        <p:spPr bwMode="auto">
          <a:xfrm>
            <a:off x="7356392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3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4" name="Text Box 146"/>
          <p:cNvSpPr txBox="1">
            <a:spLocks noChangeArrowheads="1"/>
          </p:cNvSpPr>
          <p:nvPr/>
        </p:nvSpPr>
        <p:spPr bwMode="auto">
          <a:xfrm>
            <a:off x="6064708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4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5" name="Text Box 146"/>
          <p:cNvSpPr txBox="1">
            <a:spLocks noChangeArrowheads="1"/>
          </p:cNvSpPr>
          <p:nvPr/>
        </p:nvSpPr>
        <p:spPr bwMode="auto">
          <a:xfrm>
            <a:off x="4855908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5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6" name="Text Box 146"/>
          <p:cNvSpPr txBox="1">
            <a:spLocks noChangeArrowheads="1"/>
          </p:cNvSpPr>
          <p:nvPr/>
        </p:nvSpPr>
        <p:spPr bwMode="auto">
          <a:xfrm>
            <a:off x="3581311" y="137160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6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7" name="Text Box 129"/>
          <p:cNvSpPr txBox="1">
            <a:spLocks noChangeArrowheads="1"/>
          </p:cNvSpPr>
          <p:nvPr/>
        </p:nvSpPr>
        <p:spPr bwMode="auto">
          <a:xfrm>
            <a:off x="9021095" y="2375933"/>
            <a:ext cx="170098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30"/>
          <p:cNvSpPr txBox="1">
            <a:spLocks noChangeArrowheads="1"/>
          </p:cNvSpPr>
          <p:nvPr/>
        </p:nvSpPr>
        <p:spPr bwMode="auto">
          <a:xfrm>
            <a:off x="7996080" y="2365230"/>
            <a:ext cx="1347128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28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31"/>
          <p:cNvSpPr txBox="1">
            <a:spLocks noChangeArrowheads="1"/>
          </p:cNvSpPr>
          <p:nvPr/>
        </p:nvSpPr>
        <p:spPr bwMode="auto">
          <a:xfrm>
            <a:off x="6892527" y="2386539"/>
            <a:ext cx="1347128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endParaRPr lang="en-US" sz="28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32"/>
          <p:cNvSpPr txBox="1">
            <a:spLocks noChangeArrowheads="1"/>
          </p:cNvSpPr>
          <p:nvPr/>
        </p:nvSpPr>
        <p:spPr bwMode="auto">
          <a:xfrm>
            <a:off x="5744444" y="2387450"/>
            <a:ext cx="1347128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33"/>
          <p:cNvSpPr txBox="1">
            <a:spLocks noChangeArrowheads="1"/>
          </p:cNvSpPr>
          <p:nvPr/>
        </p:nvSpPr>
        <p:spPr bwMode="auto">
          <a:xfrm>
            <a:off x="4358759" y="2231824"/>
            <a:ext cx="134712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34"/>
          <p:cNvSpPr txBox="1">
            <a:spLocks noChangeArrowheads="1"/>
          </p:cNvSpPr>
          <p:nvPr/>
        </p:nvSpPr>
        <p:spPr bwMode="auto">
          <a:xfrm>
            <a:off x="2910334" y="2232499"/>
            <a:ext cx="1732023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36"/>
          <p:cNvSpPr txBox="1">
            <a:spLocks noChangeArrowheads="1"/>
          </p:cNvSpPr>
          <p:nvPr/>
        </p:nvSpPr>
        <p:spPr bwMode="auto">
          <a:xfrm>
            <a:off x="7152960" y="13716000"/>
            <a:ext cx="3048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3200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38"/>
          <p:cNvSpPr txBox="1">
            <a:spLocks noChangeArrowheads="1"/>
          </p:cNvSpPr>
          <p:nvPr/>
        </p:nvSpPr>
        <p:spPr bwMode="auto">
          <a:xfrm>
            <a:off x="3570199" y="13716000"/>
            <a:ext cx="3124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3200" b="1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84718" y="13716000"/>
            <a:ext cx="835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23006" y="13716000"/>
            <a:ext cx="824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8809" y="137160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41471" y="13716000"/>
            <a:ext cx="6046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9177" y="13716000"/>
            <a:ext cx="5931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59407"/>
              </p:ext>
            </p:extLst>
          </p:nvPr>
        </p:nvGraphicFramePr>
        <p:xfrm>
          <a:off x="0" y="5942362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42362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0812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617334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23927"/>
              </p:ext>
            </p:extLst>
          </p:nvPr>
        </p:nvGraphicFramePr>
        <p:xfrm>
          <a:off x="11531600" y="5942362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1600" y="5942362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69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5" grpId="1"/>
      <p:bldP spid="36" grpId="0"/>
      <p:bldP spid="36" grpId="1"/>
      <p:bldP spid="2" grpId="0"/>
      <p:bldP spid="38" grpId="0"/>
      <p:bldP spid="38" grpId="1"/>
      <p:bldP spid="39" grpId="0"/>
      <p:bldP spid="3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 descr="Thu Dong Nam 50"/>
          <p:cNvSpPr txBox="1">
            <a:spLocks noChangeArrowheads="1"/>
          </p:cNvSpPr>
          <p:nvPr/>
        </p:nvSpPr>
        <p:spPr bwMode="auto">
          <a:xfrm>
            <a:off x="3769451" y="150171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2256" y="636836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6" name="Group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191783"/>
              </p:ext>
            </p:extLst>
          </p:nvPr>
        </p:nvGraphicFramePr>
        <p:xfrm>
          <a:off x="1288701" y="1468206"/>
          <a:ext cx="9270132" cy="4032933"/>
        </p:xfrm>
        <a:graphic>
          <a:graphicData uri="http://schemas.openxmlformats.org/drawingml/2006/table">
            <a:tbl>
              <a:tblPr/>
              <a:tblGrid>
                <a:gridCol w="1955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4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08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66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06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660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1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1647564" y="2200768"/>
            <a:ext cx="990600" cy="930695"/>
            <a:chOff x="19" y="1436"/>
            <a:chExt cx="624" cy="2218"/>
          </a:xfrm>
        </p:grpSpPr>
        <p:sp>
          <p:nvSpPr>
            <p:cNvPr id="8" name="Text Box 139"/>
            <p:cNvSpPr txBox="1">
              <a:spLocks noChangeArrowheads="1"/>
            </p:cNvSpPr>
            <p:nvPr/>
          </p:nvSpPr>
          <p:spPr bwMode="auto">
            <a:xfrm>
              <a:off x="33" y="1436"/>
              <a:ext cx="576" cy="12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800" b="1" kern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  <p:sp>
          <p:nvSpPr>
            <p:cNvPr id="9" name="Text Box 140"/>
            <p:cNvSpPr txBox="1">
              <a:spLocks noChangeArrowheads="1"/>
            </p:cNvSpPr>
            <p:nvPr/>
          </p:nvSpPr>
          <p:spPr bwMode="auto">
            <a:xfrm>
              <a:off x="19" y="2260"/>
              <a:ext cx="624" cy="13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3200" b="1" kern="1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3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 Box 144"/>
          <p:cNvSpPr txBox="1">
            <a:spLocks noChangeArrowheads="1"/>
          </p:cNvSpPr>
          <p:nvPr/>
        </p:nvSpPr>
        <p:spPr bwMode="auto">
          <a:xfrm>
            <a:off x="9665888" y="3644948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1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1" name="Text Box 145"/>
          <p:cNvSpPr txBox="1">
            <a:spLocks noChangeArrowheads="1"/>
          </p:cNvSpPr>
          <p:nvPr/>
        </p:nvSpPr>
        <p:spPr bwMode="auto">
          <a:xfrm>
            <a:off x="8389757" y="3616061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2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2" name="Text Box 146"/>
          <p:cNvSpPr txBox="1">
            <a:spLocks noChangeArrowheads="1"/>
          </p:cNvSpPr>
          <p:nvPr/>
        </p:nvSpPr>
        <p:spPr bwMode="auto">
          <a:xfrm>
            <a:off x="7321667" y="3656168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3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3" name="Text Box 140"/>
          <p:cNvSpPr txBox="1">
            <a:spLocks noChangeArrowheads="1"/>
          </p:cNvSpPr>
          <p:nvPr/>
        </p:nvSpPr>
        <p:spPr bwMode="auto">
          <a:xfrm>
            <a:off x="1053419" y="4297815"/>
            <a:ext cx="233673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654 000</a:t>
            </a:r>
            <a:endParaRPr lang="en-US" sz="32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46"/>
          <p:cNvSpPr txBox="1">
            <a:spLocks noChangeArrowheads="1"/>
          </p:cNvSpPr>
          <p:nvPr/>
        </p:nvSpPr>
        <p:spPr bwMode="auto">
          <a:xfrm>
            <a:off x="9667469" y="4325277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0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5" name="Text Box 146"/>
          <p:cNvSpPr txBox="1">
            <a:spLocks noChangeArrowheads="1"/>
          </p:cNvSpPr>
          <p:nvPr/>
        </p:nvSpPr>
        <p:spPr bwMode="auto">
          <a:xfrm>
            <a:off x="8400977" y="433477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0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6" name="Text Box 146"/>
          <p:cNvSpPr txBox="1">
            <a:spLocks noChangeArrowheads="1"/>
          </p:cNvSpPr>
          <p:nvPr/>
        </p:nvSpPr>
        <p:spPr bwMode="auto">
          <a:xfrm>
            <a:off x="7355553" y="4309159"/>
            <a:ext cx="413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0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7" name="Text Box 146"/>
          <p:cNvSpPr txBox="1">
            <a:spLocks noChangeArrowheads="1"/>
          </p:cNvSpPr>
          <p:nvPr/>
        </p:nvSpPr>
        <p:spPr bwMode="auto">
          <a:xfrm>
            <a:off x="6074131" y="428066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4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8" name="Text Box 146"/>
          <p:cNvSpPr txBox="1">
            <a:spLocks noChangeArrowheads="1"/>
          </p:cNvSpPr>
          <p:nvPr/>
        </p:nvSpPr>
        <p:spPr bwMode="auto">
          <a:xfrm>
            <a:off x="4866948" y="4297816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5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9" name="Text Box 146"/>
          <p:cNvSpPr txBox="1">
            <a:spLocks noChangeArrowheads="1"/>
          </p:cNvSpPr>
          <p:nvPr/>
        </p:nvSpPr>
        <p:spPr bwMode="auto">
          <a:xfrm>
            <a:off x="3570199" y="428066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6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0" name="Text Box 140"/>
          <p:cNvSpPr txBox="1">
            <a:spLocks noChangeArrowheads="1"/>
          </p:cNvSpPr>
          <p:nvPr/>
        </p:nvSpPr>
        <p:spPr bwMode="auto">
          <a:xfrm>
            <a:off x="1005149" y="4933532"/>
            <a:ext cx="238500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654 321</a:t>
            </a:r>
            <a:endParaRPr lang="en-US" sz="32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46"/>
          <p:cNvSpPr txBox="1">
            <a:spLocks noChangeArrowheads="1"/>
          </p:cNvSpPr>
          <p:nvPr/>
        </p:nvSpPr>
        <p:spPr bwMode="auto">
          <a:xfrm>
            <a:off x="9683239" y="4948281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1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2" name="Text Box 146"/>
          <p:cNvSpPr txBox="1">
            <a:spLocks noChangeArrowheads="1"/>
          </p:cNvSpPr>
          <p:nvPr/>
        </p:nvSpPr>
        <p:spPr bwMode="auto">
          <a:xfrm>
            <a:off x="8448267" y="4956755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2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3" name="Text Box 146"/>
          <p:cNvSpPr txBox="1">
            <a:spLocks noChangeArrowheads="1"/>
          </p:cNvSpPr>
          <p:nvPr/>
        </p:nvSpPr>
        <p:spPr bwMode="auto">
          <a:xfrm>
            <a:off x="7356392" y="4944642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3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4" name="Text Box 146"/>
          <p:cNvSpPr txBox="1">
            <a:spLocks noChangeArrowheads="1"/>
          </p:cNvSpPr>
          <p:nvPr/>
        </p:nvSpPr>
        <p:spPr bwMode="auto">
          <a:xfrm>
            <a:off x="6064708" y="498083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4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5" name="Text Box 146"/>
          <p:cNvSpPr txBox="1">
            <a:spLocks noChangeArrowheads="1"/>
          </p:cNvSpPr>
          <p:nvPr/>
        </p:nvSpPr>
        <p:spPr bwMode="auto">
          <a:xfrm>
            <a:off x="4855908" y="4975578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5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6" name="Text Box 146"/>
          <p:cNvSpPr txBox="1">
            <a:spLocks noChangeArrowheads="1"/>
          </p:cNvSpPr>
          <p:nvPr/>
        </p:nvSpPr>
        <p:spPr bwMode="auto">
          <a:xfrm>
            <a:off x="3581311" y="494464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6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7" name="Text Box 129"/>
          <p:cNvSpPr txBox="1">
            <a:spLocks noChangeArrowheads="1"/>
          </p:cNvSpPr>
          <p:nvPr/>
        </p:nvSpPr>
        <p:spPr bwMode="auto">
          <a:xfrm>
            <a:off x="9021095" y="2375933"/>
            <a:ext cx="170098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30"/>
          <p:cNvSpPr txBox="1">
            <a:spLocks noChangeArrowheads="1"/>
          </p:cNvSpPr>
          <p:nvPr/>
        </p:nvSpPr>
        <p:spPr bwMode="auto">
          <a:xfrm>
            <a:off x="7996080" y="2365230"/>
            <a:ext cx="1347128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28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31"/>
          <p:cNvSpPr txBox="1">
            <a:spLocks noChangeArrowheads="1"/>
          </p:cNvSpPr>
          <p:nvPr/>
        </p:nvSpPr>
        <p:spPr bwMode="auto">
          <a:xfrm>
            <a:off x="6892527" y="2386539"/>
            <a:ext cx="1347128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endParaRPr lang="en-US" sz="28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32"/>
          <p:cNvSpPr txBox="1">
            <a:spLocks noChangeArrowheads="1"/>
          </p:cNvSpPr>
          <p:nvPr/>
        </p:nvSpPr>
        <p:spPr bwMode="auto">
          <a:xfrm>
            <a:off x="5744444" y="2387450"/>
            <a:ext cx="1347128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33"/>
          <p:cNvSpPr txBox="1">
            <a:spLocks noChangeArrowheads="1"/>
          </p:cNvSpPr>
          <p:nvPr/>
        </p:nvSpPr>
        <p:spPr bwMode="auto">
          <a:xfrm>
            <a:off x="4358759" y="2231824"/>
            <a:ext cx="134712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34"/>
          <p:cNvSpPr txBox="1">
            <a:spLocks noChangeArrowheads="1"/>
          </p:cNvSpPr>
          <p:nvPr/>
        </p:nvSpPr>
        <p:spPr bwMode="auto">
          <a:xfrm>
            <a:off x="2910334" y="2232499"/>
            <a:ext cx="1732023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36"/>
          <p:cNvSpPr txBox="1">
            <a:spLocks noChangeArrowheads="1"/>
          </p:cNvSpPr>
          <p:nvPr/>
        </p:nvSpPr>
        <p:spPr bwMode="auto">
          <a:xfrm>
            <a:off x="7152960" y="1546698"/>
            <a:ext cx="3048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3200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38"/>
          <p:cNvSpPr txBox="1">
            <a:spLocks noChangeArrowheads="1"/>
          </p:cNvSpPr>
          <p:nvPr/>
        </p:nvSpPr>
        <p:spPr bwMode="auto">
          <a:xfrm>
            <a:off x="3570199" y="1546696"/>
            <a:ext cx="3124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3200" b="1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84718" y="5640609"/>
            <a:ext cx="835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23006" y="5647742"/>
            <a:ext cx="824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8809" y="3650043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41471" y="5661494"/>
            <a:ext cx="6046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9177" y="5667524"/>
            <a:ext cx="5931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99372"/>
              </p:ext>
            </p:extLst>
          </p:nvPr>
        </p:nvGraphicFramePr>
        <p:xfrm>
          <a:off x="0" y="5942362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42362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93524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246802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05686"/>
              </p:ext>
            </p:extLst>
          </p:nvPr>
        </p:nvGraphicFramePr>
        <p:xfrm>
          <a:off x="11531600" y="5942362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1600" y="5942362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7828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5" grpId="1"/>
      <p:bldP spid="36" grpId="0"/>
      <p:bldP spid="36" grpId="1"/>
      <p:bldP spid="2" grpId="0"/>
      <p:bldP spid="38" grpId="0"/>
      <p:bldP spid="38" grpId="1"/>
      <p:bldP spid="39" grpId="0"/>
      <p:bldP spid="3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4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701" y="3530605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020410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0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13716000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07" y="13716000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CÂU CÁ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1371600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1371600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13716000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4" y="13716000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4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701" y="3530605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020410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0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402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07" y="734487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CÂU CÁ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3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4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8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4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4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701" y="3530605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020410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0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5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4300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5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359" y="447864"/>
            <a:ext cx="6130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altLang="en-US" sz="4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 nghìn ba </a:t>
            </a:r>
            <a:r>
              <a:rPr lang="en-US" altLang="en-US" sz="44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 </a:t>
            </a:r>
          </a:p>
          <a:p>
            <a:pPr lvl="0" defTabSz="1219170">
              <a:defRPr/>
            </a:pPr>
            <a:r>
              <a:rPr lang="en-US" altLang="en-US" sz="44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là :</a:t>
            </a:r>
            <a:endParaRPr kumimoji="0" lang="vi-VN" sz="4267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4300</a:t>
              </a:r>
              <a:endParaRPr kumimoji="0" lang="vi-VN" sz="18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5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43000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23" y="3676815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4000300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6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400300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16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4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701" y="3530605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020410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0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4384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180715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5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179855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alt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trăm tám mươi nghìn bảy trăm mười </a:t>
            </a:r>
            <a:r>
              <a:rPr lang="en-US" altLang="en-US" sz="4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lăm viết là : 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180715</a:t>
              </a:r>
              <a:endParaRPr kumimoji="0" lang="vi-VN" sz="18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238846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180000715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6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1807105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5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1805715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4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4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701" y="3530605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020410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0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10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A.999990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5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599" y="124272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alt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 trăm chín mươi chín nghìn chín trăm chín </a:t>
            </a:r>
            <a:r>
              <a:rPr lang="en-US" altLang="en-US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mươi viết là:</a:t>
            </a:r>
            <a:endParaRPr kumimoji="0" lang="vi-VN" sz="426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A.999990</a:t>
              </a:r>
              <a:endParaRPr kumimoji="0" lang="vi-VN" sz="18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5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C.99990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6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D.99999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2000" y="5143846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B.900909090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08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 descr="Thu Dong Nam 50"/>
          <p:cNvSpPr txBox="1">
            <a:spLocks noChangeArrowheads="1"/>
          </p:cNvSpPr>
          <p:nvPr/>
        </p:nvSpPr>
        <p:spPr bwMode="auto">
          <a:xfrm>
            <a:off x="3769451" y="150171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2256" y="636836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476" y="1773461"/>
            <a:ext cx="1066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6959792" y="2645339"/>
            <a:ext cx="167602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2"/>
          <p:cNvSpPr txBox="1">
            <a:spLocks noChangeArrowheads="1"/>
          </p:cNvSpPr>
          <p:nvPr/>
        </p:nvSpPr>
        <p:spPr bwMode="auto">
          <a:xfrm>
            <a:off x="5219480" y="2653690"/>
            <a:ext cx="1820537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2756500" y="2654744"/>
            <a:ext cx="2462979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34"/>
          <p:cNvSpPr txBox="1">
            <a:spLocks noChangeArrowheads="1"/>
          </p:cNvSpPr>
          <p:nvPr/>
        </p:nvSpPr>
        <p:spPr bwMode="auto">
          <a:xfrm>
            <a:off x="273602" y="2655431"/>
            <a:ext cx="2512387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30"/>
          <p:cNvSpPr txBox="1">
            <a:spLocks noChangeArrowheads="1"/>
          </p:cNvSpPr>
          <p:nvPr/>
        </p:nvSpPr>
        <p:spPr bwMode="auto">
          <a:xfrm>
            <a:off x="8557496" y="2650259"/>
            <a:ext cx="167602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30"/>
          <p:cNvSpPr txBox="1">
            <a:spLocks noChangeArrowheads="1"/>
          </p:cNvSpPr>
          <p:nvPr/>
        </p:nvSpPr>
        <p:spPr bwMode="auto">
          <a:xfrm>
            <a:off x="10228941" y="2642357"/>
            <a:ext cx="1848532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Group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04424"/>
              </p:ext>
            </p:extLst>
          </p:nvPr>
        </p:nvGraphicFramePr>
        <p:xfrm>
          <a:off x="520597" y="3866068"/>
          <a:ext cx="10698483" cy="1223497"/>
        </p:xfrm>
        <a:graphic>
          <a:graphicData uri="http://schemas.openxmlformats.org/drawingml/2006/table">
            <a:tbl>
              <a:tblPr/>
              <a:tblGrid>
                <a:gridCol w="1892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6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4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33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13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8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Hàng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 Box 129"/>
          <p:cNvSpPr txBox="1">
            <a:spLocks noChangeArrowheads="1"/>
          </p:cNvSpPr>
          <p:nvPr/>
        </p:nvSpPr>
        <p:spPr bwMode="auto">
          <a:xfrm>
            <a:off x="9862228" y="4524080"/>
            <a:ext cx="136135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sz="2800" b="1" kern="1200" dirty="0" err="1" smtClean="0">
                <a:latin typeface="Arial" pitchFamily="34" charset="0"/>
                <a:cs typeface="Arial" pitchFamily="34" charset="0"/>
              </a:rPr>
              <a:t>ơn</a:t>
            </a:r>
            <a:r>
              <a:rPr lang="en-US" sz="28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vị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30"/>
          <p:cNvSpPr txBox="1">
            <a:spLocks noChangeArrowheads="1"/>
          </p:cNvSpPr>
          <p:nvPr/>
        </p:nvSpPr>
        <p:spPr bwMode="auto">
          <a:xfrm>
            <a:off x="8760548" y="4524080"/>
            <a:ext cx="108585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 smtClean="0">
                <a:latin typeface="Arial" pitchFamily="34" charset="0"/>
                <a:cs typeface="Arial" pitchFamily="34" charset="0"/>
              </a:rPr>
              <a:t>Chục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31"/>
          <p:cNvSpPr txBox="1">
            <a:spLocks noChangeArrowheads="1"/>
          </p:cNvSpPr>
          <p:nvPr/>
        </p:nvSpPr>
        <p:spPr bwMode="auto">
          <a:xfrm>
            <a:off x="7606209" y="4535814"/>
            <a:ext cx="119511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 smtClean="0">
                <a:latin typeface="Arial" pitchFamily="34" charset="0"/>
                <a:cs typeface="Arial" pitchFamily="34" charset="0"/>
              </a:rPr>
              <a:t>Trăm</a:t>
            </a:r>
            <a:endParaRPr lang="en-US" sz="28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32"/>
          <p:cNvSpPr txBox="1">
            <a:spLocks noChangeArrowheads="1"/>
          </p:cNvSpPr>
          <p:nvPr/>
        </p:nvSpPr>
        <p:spPr bwMode="auto">
          <a:xfrm>
            <a:off x="6406560" y="4535814"/>
            <a:ext cx="13471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 smtClean="0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33"/>
          <p:cNvSpPr txBox="1">
            <a:spLocks noChangeArrowheads="1"/>
          </p:cNvSpPr>
          <p:nvPr/>
        </p:nvSpPr>
        <p:spPr bwMode="auto">
          <a:xfrm>
            <a:off x="4391993" y="4536848"/>
            <a:ext cx="225196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34"/>
          <p:cNvSpPr txBox="1">
            <a:spLocks noChangeArrowheads="1"/>
          </p:cNvSpPr>
          <p:nvPr/>
        </p:nvSpPr>
        <p:spPr bwMode="auto">
          <a:xfrm>
            <a:off x="2298211" y="4535814"/>
            <a:ext cx="225521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kern="1200" dirty="0" err="1" smtClean="0">
                <a:latin typeface="Arial" pitchFamily="34" charset="0"/>
                <a:cs typeface="Arial" pitchFamily="34" charset="0"/>
              </a:rPr>
              <a:t>răm</a:t>
            </a:r>
            <a:r>
              <a:rPr lang="en-US" sz="28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40"/>
          <p:cNvSpPr txBox="1">
            <a:spLocks noChangeArrowheads="1"/>
          </p:cNvSpPr>
          <p:nvPr/>
        </p:nvSpPr>
        <p:spPr bwMode="auto">
          <a:xfrm>
            <a:off x="334769" y="3072227"/>
            <a:ext cx="11742705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700" b="1" kern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700" b="1" kern="1200" dirty="0" smtClean="0">
                <a:latin typeface="Arial" pitchFamily="34" charset="0"/>
                <a:cs typeface="Arial" pitchFamily="34" charset="0"/>
              </a:rPr>
              <a:t>ho </a:t>
            </a:r>
            <a:r>
              <a:rPr lang="en-US" sz="2700" b="1" kern="1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7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654 000</a:t>
            </a:r>
            <a:r>
              <a:rPr lang="en-US" sz="2700" b="1" kern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b="1" kern="1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kern="1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7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kern="12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7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kern="12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7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7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7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700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altLang="en-US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7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7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700" b="1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altLang="en-US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7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7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7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1865"/>
              </p:ext>
            </p:extLst>
          </p:nvPr>
        </p:nvGraphicFramePr>
        <p:xfrm>
          <a:off x="-3402" y="5899355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02" y="5899355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544121"/>
              </p:ext>
            </p:extLst>
          </p:nvPr>
        </p:nvGraphicFramePr>
        <p:xfrm>
          <a:off x="11528198" y="5899355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8198" y="5899355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318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 descr="Thu Dong Nam 50"/>
          <p:cNvSpPr txBox="1">
            <a:spLocks noChangeArrowheads="1"/>
          </p:cNvSpPr>
          <p:nvPr/>
        </p:nvSpPr>
        <p:spPr bwMode="auto">
          <a:xfrm>
            <a:off x="3769451" y="150171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2256" y="636836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016" y="1511851"/>
            <a:ext cx="786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6959792" y="2645339"/>
            <a:ext cx="167602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2"/>
          <p:cNvSpPr txBox="1">
            <a:spLocks noChangeArrowheads="1"/>
          </p:cNvSpPr>
          <p:nvPr/>
        </p:nvSpPr>
        <p:spPr bwMode="auto">
          <a:xfrm>
            <a:off x="5219480" y="2653690"/>
            <a:ext cx="1820537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2756500" y="2654744"/>
            <a:ext cx="2462979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34"/>
          <p:cNvSpPr txBox="1">
            <a:spLocks noChangeArrowheads="1"/>
          </p:cNvSpPr>
          <p:nvPr/>
        </p:nvSpPr>
        <p:spPr bwMode="auto">
          <a:xfrm>
            <a:off x="273602" y="2655431"/>
            <a:ext cx="2512387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30"/>
          <p:cNvSpPr txBox="1">
            <a:spLocks noChangeArrowheads="1"/>
          </p:cNvSpPr>
          <p:nvPr/>
        </p:nvSpPr>
        <p:spPr bwMode="auto">
          <a:xfrm>
            <a:off x="8557496" y="2650259"/>
            <a:ext cx="167602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30"/>
          <p:cNvSpPr txBox="1">
            <a:spLocks noChangeArrowheads="1"/>
          </p:cNvSpPr>
          <p:nvPr/>
        </p:nvSpPr>
        <p:spPr bwMode="auto">
          <a:xfrm>
            <a:off x="10228941" y="2657105"/>
            <a:ext cx="1848532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70183" y="3811142"/>
            <a:ext cx="5718479" cy="1752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" y="1694915"/>
            <a:ext cx="7207515" cy="2118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136"/>
          <p:cNvSpPr txBox="1">
            <a:spLocks noChangeArrowheads="1"/>
          </p:cNvSpPr>
          <p:nvPr/>
        </p:nvSpPr>
        <p:spPr bwMode="auto">
          <a:xfrm>
            <a:off x="7478355" y="4747822"/>
            <a:ext cx="3048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38"/>
          <p:cNvSpPr txBox="1">
            <a:spLocks noChangeArrowheads="1"/>
          </p:cNvSpPr>
          <p:nvPr/>
        </p:nvSpPr>
        <p:spPr bwMode="auto">
          <a:xfrm>
            <a:off x="2130147" y="1840031"/>
            <a:ext cx="3124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20377"/>
              </p:ext>
            </p:extLst>
          </p:nvPr>
        </p:nvGraphicFramePr>
        <p:xfrm>
          <a:off x="-3402" y="5751871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02" y="5751871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195328"/>
              </p:ext>
            </p:extLst>
          </p:nvPr>
        </p:nvGraphicFramePr>
        <p:xfrm>
          <a:off x="11528198" y="5751871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8198" y="5751871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004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2.59259E-6 L -0.03996 0.24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916E-6 -4.07407E-6 L -0.03748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4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365E-6 3.7037E-7 L -0.03501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" y="12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 animBg="1"/>
      <p:bldP spid="14" grpId="1" animBg="1"/>
      <p:bldP spid="16" grpId="1" animBg="1"/>
      <p:bldP spid="25" grpId="0" animBg="1"/>
      <p:bldP spid="26" grpId="0" animBg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 descr="Thu Dong Nam 50"/>
          <p:cNvSpPr txBox="1">
            <a:spLocks noChangeArrowheads="1"/>
          </p:cNvSpPr>
          <p:nvPr/>
        </p:nvSpPr>
        <p:spPr bwMode="auto">
          <a:xfrm>
            <a:off x="3769451" y="150171"/>
            <a:ext cx="4350775" cy="530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err="1" smtClean="0">
                <a:latin typeface="Arial" pitchFamily="34" charset="0"/>
              </a:rPr>
              <a:t>Toán</a:t>
            </a:r>
            <a:endParaRPr lang="en-US" altLang="vi-VN" sz="3000" b="1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2256" y="636836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Arial" pitchFamily="34" charset="0"/>
              </a:rPr>
              <a:t>lớp</a:t>
            </a:r>
            <a:endParaRPr lang="en-US" altLang="vi-VN" sz="3200" b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6" name="Group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214235"/>
              </p:ext>
            </p:extLst>
          </p:nvPr>
        </p:nvGraphicFramePr>
        <p:xfrm>
          <a:off x="1288701" y="1468206"/>
          <a:ext cx="9270132" cy="4032933"/>
        </p:xfrm>
        <a:graphic>
          <a:graphicData uri="http://schemas.openxmlformats.org/drawingml/2006/table">
            <a:tbl>
              <a:tblPr/>
              <a:tblGrid>
                <a:gridCol w="1955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4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08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66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06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660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1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1647564" y="2200768"/>
            <a:ext cx="990600" cy="930695"/>
            <a:chOff x="19" y="1436"/>
            <a:chExt cx="624" cy="2218"/>
          </a:xfrm>
        </p:grpSpPr>
        <p:sp>
          <p:nvSpPr>
            <p:cNvPr id="8" name="Text Box 139"/>
            <p:cNvSpPr txBox="1">
              <a:spLocks noChangeArrowheads="1"/>
            </p:cNvSpPr>
            <p:nvPr/>
          </p:nvSpPr>
          <p:spPr bwMode="auto">
            <a:xfrm>
              <a:off x="33" y="1436"/>
              <a:ext cx="576" cy="12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800" b="1" kern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  <p:sp>
          <p:nvSpPr>
            <p:cNvPr id="9" name="Text Box 140"/>
            <p:cNvSpPr txBox="1">
              <a:spLocks noChangeArrowheads="1"/>
            </p:cNvSpPr>
            <p:nvPr/>
          </p:nvSpPr>
          <p:spPr bwMode="auto">
            <a:xfrm>
              <a:off x="19" y="2260"/>
              <a:ext cx="624" cy="13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3200" b="1" kern="1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32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 Box 144"/>
          <p:cNvSpPr txBox="1">
            <a:spLocks noChangeArrowheads="1"/>
          </p:cNvSpPr>
          <p:nvPr/>
        </p:nvSpPr>
        <p:spPr bwMode="auto">
          <a:xfrm>
            <a:off x="9665888" y="3644948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1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1" name="Text Box 145"/>
          <p:cNvSpPr txBox="1">
            <a:spLocks noChangeArrowheads="1"/>
          </p:cNvSpPr>
          <p:nvPr/>
        </p:nvSpPr>
        <p:spPr bwMode="auto">
          <a:xfrm>
            <a:off x="8389757" y="3616061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2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2" name="Text Box 146"/>
          <p:cNvSpPr txBox="1">
            <a:spLocks noChangeArrowheads="1"/>
          </p:cNvSpPr>
          <p:nvPr/>
        </p:nvSpPr>
        <p:spPr bwMode="auto">
          <a:xfrm>
            <a:off x="7321667" y="3656168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3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3" name="Text Box 140"/>
          <p:cNvSpPr txBox="1">
            <a:spLocks noChangeArrowheads="1"/>
          </p:cNvSpPr>
          <p:nvPr/>
        </p:nvSpPr>
        <p:spPr bwMode="auto">
          <a:xfrm>
            <a:off x="1053419" y="4297815"/>
            <a:ext cx="233673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654 000</a:t>
            </a:r>
            <a:endParaRPr lang="en-US" sz="32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46"/>
          <p:cNvSpPr txBox="1">
            <a:spLocks noChangeArrowheads="1"/>
          </p:cNvSpPr>
          <p:nvPr/>
        </p:nvSpPr>
        <p:spPr bwMode="auto">
          <a:xfrm>
            <a:off x="9667469" y="4325277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0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5" name="Text Box 146"/>
          <p:cNvSpPr txBox="1">
            <a:spLocks noChangeArrowheads="1"/>
          </p:cNvSpPr>
          <p:nvPr/>
        </p:nvSpPr>
        <p:spPr bwMode="auto">
          <a:xfrm>
            <a:off x="8400977" y="433477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0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6" name="Text Box 146"/>
          <p:cNvSpPr txBox="1">
            <a:spLocks noChangeArrowheads="1"/>
          </p:cNvSpPr>
          <p:nvPr/>
        </p:nvSpPr>
        <p:spPr bwMode="auto">
          <a:xfrm>
            <a:off x="7355553" y="4309159"/>
            <a:ext cx="413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0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7" name="Text Box 146"/>
          <p:cNvSpPr txBox="1">
            <a:spLocks noChangeArrowheads="1"/>
          </p:cNvSpPr>
          <p:nvPr/>
        </p:nvSpPr>
        <p:spPr bwMode="auto">
          <a:xfrm>
            <a:off x="6074131" y="428066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4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8" name="Text Box 146"/>
          <p:cNvSpPr txBox="1">
            <a:spLocks noChangeArrowheads="1"/>
          </p:cNvSpPr>
          <p:nvPr/>
        </p:nvSpPr>
        <p:spPr bwMode="auto">
          <a:xfrm>
            <a:off x="4866948" y="4297816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5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19" name="Text Box 146"/>
          <p:cNvSpPr txBox="1">
            <a:spLocks noChangeArrowheads="1"/>
          </p:cNvSpPr>
          <p:nvPr/>
        </p:nvSpPr>
        <p:spPr bwMode="auto">
          <a:xfrm>
            <a:off x="3570199" y="428066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6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0" name="Text Box 140"/>
          <p:cNvSpPr txBox="1">
            <a:spLocks noChangeArrowheads="1"/>
          </p:cNvSpPr>
          <p:nvPr/>
        </p:nvSpPr>
        <p:spPr bwMode="auto">
          <a:xfrm>
            <a:off x="1005149" y="4933532"/>
            <a:ext cx="238500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654 321</a:t>
            </a:r>
            <a:endParaRPr lang="en-US" sz="32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46"/>
          <p:cNvSpPr txBox="1">
            <a:spLocks noChangeArrowheads="1"/>
          </p:cNvSpPr>
          <p:nvPr/>
        </p:nvSpPr>
        <p:spPr bwMode="auto">
          <a:xfrm>
            <a:off x="9683239" y="4948281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1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2" name="Text Box 146"/>
          <p:cNvSpPr txBox="1">
            <a:spLocks noChangeArrowheads="1"/>
          </p:cNvSpPr>
          <p:nvPr/>
        </p:nvSpPr>
        <p:spPr bwMode="auto">
          <a:xfrm>
            <a:off x="8448267" y="4956755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2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3" name="Text Box 146"/>
          <p:cNvSpPr txBox="1">
            <a:spLocks noChangeArrowheads="1"/>
          </p:cNvSpPr>
          <p:nvPr/>
        </p:nvSpPr>
        <p:spPr bwMode="auto">
          <a:xfrm>
            <a:off x="7356392" y="4944642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3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4" name="Text Box 146"/>
          <p:cNvSpPr txBox="1">
            <a:spLocks noChangeArrowheads="1"/>
          </p:cNvSpPr>
          <p:nvPr/>
        </p:nvSpPr>
        <p:spPr bwMode="auto">
          <a:xfrm>
            <a:off x="6064708" y="498083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4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5" name="Text Box 146"/>
          <p:cNvSpPr txBox="1">
            <a:spLocks noChangeArrowheads="1"/>
          </p:cNvSpPr>
          <p:nvPr/>
        </p:nvSpPr>
        <p:spPr bwMode="auto">
          <a:xfrm>
            <a:off x="4855908" y="4975578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 smtClean="0">
                <a:solidFill>
                  <a:srgbClr val="FF0000"/>
                </a:solidFill>
              </a:rPr>
              <a:t>5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6" name="Text Box 146"/>
          <p:cNvSpPr txBox="1">
            <a:spLocks noChangeArrowheads="1"/>
          </p:cNvSpPr>
          <p:nvPr/>
        </p:nvSpPr>
        <p:spPr bwMode="auto">
          <a:xfrm>
            <a:off x="3581311" y="494464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 dirty="0">
                <a:solidFill>
                  <a:srgbClr val="FF0000"/>
                </a:solidFill>
              </a:rPr>
              <a:t>6</a:t>
            </a:r>
            <a:endParaRPr lang="en-US" altLang="en-US" kern="1200" dirty="0">
              <a:solidFill>
                <a:srgbClr val="FF0000"/>
              </a:solidFill>
            </a:endParaRPr>
          </a:p>
        </p:txBody>
      </p:sp>
      <p:sp>
        <p:nvSpPr>
          <p:cNvPr id="27" name="Text Box 129"/>
          <p:cNvSpPr txBox="1">
            <a:spLocks noChangeArrowheads="1"/>
          </p:cNvSpPr>
          <p:nvPr/>
        </p:nvSpPr>
        <p:spPr bwMode="auto">
          <a:xfrm>
            <a:off x="9021095" y="2375933"/>
            <a:ext cx="170098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30"/>
          <p:cNvSpPr txBox="1">
            <a:spLocks noChangeArrowheads="1"/>
          </p:cNvSpPr>
          <p:nvPr/>
        </p:nvSpPr>
        <p:spPr bwMode="auto">
          <a:xfrm>
            <a:off x="7996080" y="2365230"/>
            <a:ext cx="1347128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28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31"/>
          <p:cNvSpPr txBox="1">
            <a:spLocks noChangeArrowheads="1"/>
          </p:cNvSpPr>
          <p:nvPr/>
        </p:nvSpPr>
        <p:spPr bwMode="auto">
          <a:xfrm>
            <a:off x="6892527" y="2386539"/>
            <a:ext cx="1347128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endParaRPr lang="en-US" sz="28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32"/>
          <p:cNvSpPr txBox="1">
            <a:spLocks noChangeArrowheads="1"/>
          </p:cNvSpPr>
          <p:nvPr/>
        </p:nvSpPr>
        <p:spPr bwMode="auto">
          <a:xfrm>
            <a:off x="5744444" y="2387450"/>
            <a:ext cx="1347128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33"/>
          <p:cNvSpPr txBox="1">
            <a:spLocks noChangeArrowheads="1"/>
          </p:cNvSpPr>
          <p:nvPr/>
        </p:nvSpPr>
        <p:spPr bwMode="auto">
          <a:xfrm>
            <a:off x="4358759" y="2231824"/>
            <a:ext cx="134712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34"/>
          <p:cNvSpPr txBox="1">
            <a:spLocks noChangeArrowheads="1"/>
          </p:cNvSpPr>
          <p:nvPr/>
        </p:nvSpPr>
        <p:spPr bwMode="auto">
          <a:xfrm>
            <a:off x="2910334" y="2232499"/>
            <a:ext cx="1732023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>
                <a:latin typeface="Arial" pitchFamily="34" charset="0"/>
                <a:cs typeface="Arial" pitchFamily="34" charset="0"/>
              </a:rPr>
              <a:t>nghìn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36"/>
          <p:cNvSpPr txBox="1">
            <a:spLocks noChangeArrowheads="1"/>
          </p:cNvSpPr>
          <p:nvPr/>
        </p:nvSpPr>
        <p:spPr bwMode="auto">
          <a:xfrm>
            <a:off x="7152960" y="1546698"/>
            <a:ext cx="3048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3200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38"/>
          <p:cNvSpPr txBox="1">
            <a:spLocks noChangeArrowheads="1"/>
          </p:cNvSpPr>
          <p:nvPr/>
        </p:nvSpPr>
        <p:spPr bwMode="auto">
          <a:xfrm>
            <a:off x="3570199" y="1546696"/>
            <a:ext cx="3124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nghìn</a:t>
            </a:r>
            <a:endParaRPr lang="en-US" sz="3200" b="1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84718" y="5640609"/>
            <a:ext cx="835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23006" y="5647742"/>
            <a:ext cx="824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8809" y="3650043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41471" y="5661494"/>
            <a:ext cx="6046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9177" y="5667524"/>
            <a:ext cx="5931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62721"/>
              </p:ext>
            </p:extLst>
          </p:nvPr>
        </p:nvGraphicFramePr>
        <p:xfrm>
          <a:off x="0" y="5942362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42362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54276"/>
              </p:ext>
            </p:extLst>
          </p:nvPr>
        </p:nvGraphicFramePr>
        <p:xfrm>
          <a:off x="0" y="0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81489"/>
              </p:ext>
            </p:extLst>
          </p:nvPr>
        </p:nvGraphicFramePr>
        <p:xfrm>
          <a:off x="11504613" y="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4613" y="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04818"/>
              </p:ext>
            </p:extLst>
          </p:nvPr>
        </p:nvGraphicFramePr>
        <p:xfrm>
          <a:off x="11531600" y="5942362"/>
          <a:ext cx="549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1600" y="5942362"/>
                        <a:ext cx="549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901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5" grpId="1"/>
      <p:bldP spid="36" grpId="0"/>
      <p:bldP spid="36" grpId="1"/>
      <p:bldP spid="2" grpId="0"/>
      <p:bldP spid="38" grpId="0"/>
      <p:bldP spid="38" grpId="1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5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11189" y="2312130"/>
            <a:ext cx="425849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891128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1184</Words>
  <Application>Microsoft Office PowerPoint</Application>
  <PresentationFormat>Custom</PresentationFormat>
  <Paragraphs>325</Paragraphs>
  <Slides>23</Slides>
  <Notes>8</Notes>
  <HiddenSlides>6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HP</cp:lastModifiedBy>
  <cp:revision>128</cp:revision>
  <dcterms:created xsi:type="dcterms:W3CDTF">2021-08-25T02:36:48Z</dcterms:created>
  <dcterms:modified xsi:type="dcterms:W3CDTF">2021-10-12T03:23:07Z</dcterms:modified>
</cp:coreProperties>
</file>