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99" r:id="rId3"/>
    <p:sldId id="294" r:id="rId4"/>
    <p:sldId id="258" r:id="rId5"/>
    <p:sldId id="290" r:id="rId6"/>
    <p:sldId id="295" r:id="rId7"/>
    <p:sldId id="280" r:id="rId8"/>
    <p:sldId id="282" r:id="rId9"/>
    <p:sldId id="285" r:id="rId10"/>
    <p:sldId id="284" r:id="rId11"/>
    <p:sldId id="297" r:id="rId12"/>
    <p:sldId id="298" r:id="rId13"/>
    <p:sldId id="289" r:id="rId14"/>
    <p:sldId id="291" r:id="rId15"/>
    <p:sldId id="292" r:id="rId16"/>
    <p:sldId id="293" r:id="rId17"/>
    <p:sldId id="273" r:id="rId18"/>
    <p:sldId id="275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A27B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8" autoAdjust="0"/>
    <p:restoredTop sz="94660"/>
  </p:normalViewPr>
  <p:slideViewPr>
    <p:cSldViewPr>
      <p:cViewPr>
        <p:scale>
          <a:sx n="72" d="100"/>
          <a:sy n="72" d="100"/>
        </p:scale>
        <p:origin x="-1096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08939-2960-43D3-BDA6-52B5C966A99A}" type="datetimeFigureOut">
              <a:rPr lang="en-US" smtClean="0"/>
              <a:t>10/6/2021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87ECFE-4338-45CC-A75F-955ACE2FE4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200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87ECFE-4338-45CC-A75F-955ACE2FE48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97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8517BC-9365-4044-B97B-98E092FD7C92}" type="datetimeFigureOut">
              <a:rPr lang="en-US"/>
              <a:pPr>
                <a:defRPr/>
              </a:pPr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F9B20-B94B-4A68-8E10-09B133057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BF1EE-712F-4C54-BD0F-B6DB2E946F00}" type="datetimeFigureOut">
              <a:rPr lang="en-US"/>
              <a:pPr>
                <a:defRPr/>
              </a:pPr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80B6D-6DEC-46F9-85BF-C5EBFBB4C7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E7B5D-EED1-4BC9-A852-756F26B92D19}" type="datetimeFigureOut">
              <a:rPr lang="en-US"/>
              <a:pPr>
                <a:defRPr/>
              </a:pPr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AF8AE0-D08A-4720-A3C4-B076D8A39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745899-AD90-4A44-8F2F-C8297752A96C}" type="datetimeFigureOut">
              <a:rPr lang="en-US"/>
              <a:pPr>
                <a:defRPr/>
              </a:pPr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CE966-C3B1-4C0E-A137-864421E440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4CC7-111F-4718-9684-F0D76C04D5F1}" type="datetimeFigureOut">
              <a:rPr lang="en-US"/>
              <a:pPr>
                <a:defRPr/>
              </a:pPr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28DCF-52B4-45FB-ACE8-A6E0A3C6A5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143E3-2E4D-48D5-815A-14C711521D8D}" type="datetimeFigureOut">
              <a:rPr lang="en-US"/>
              <a:pPr>
                <a:defRPr/>
              </a:pPr>
              <a:t>10/6/2021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9FE9A-A64E-41B2-B087-472F05A8DE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DCF408-80E8-4F5A-B595-EEC1B4753809}" type="datetimeFigureOut">
              <a:rPr lang="en-US"/>
              <a:pPr>
                <a:defRPr/>
              </a:pPr>
              <a:t>10/6/2021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DBB0-260F-4BD6-A576-8C9016B0B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91914-1FDD-482E-8967-9FDBA4A78BC4}" type="datetimeFigureOut">
              <a:rPr lang="en-US"/>
              <a:pPr>
                <a:defRPr/>
              </a:pPr>
              <a:t>10/6/2021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8BF79-0D3E-4722-AF5B-5294C313E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6E69E-A5A0-46D4-9B58-D22EC3736283}" type="datetimeFigureOut">
              <a:rPr lang="en-US"/>
              <a:pPr>
                <a:defRPr/>
              </a:pPr>
              <a:t>10/6/2021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B68B4-5D6E-4C93-B1EB-E611530505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FAA04-C560-4478-B463-C963738FF102}" type="datetimeFigureOut">
              <a:rPr lang="en-US"/>
              <a:pPr>
                <a:defRPr/>
              </a:pPr>
              <a:t>10/6/2021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063406-CDC2-44DF-9A63-944BF740FC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847A6-EAAC-422A-989E-5D15E4DD29BA}" type="datetimeFigureOut">
              <a:rPr lang="en-US"/>
              <a:pPr>
                <a:defRPr/>
              </a:pPr>
              <a:t>10/6/2021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66D7A1-CAC9-481B-B55F-F4256A6B2D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66CA66-99D8-41C9-BB4E-03C5D174E9E1}" type="datetimeFigureOut">
              <a:rPr lang="en-US"/>
              <a:pPr>
                <a:defRPr/>
              </a:pPr>
              <a:t>10/6/2021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71C335D-9E94-44AD-9230-C07D8796F1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6" Type="http://schemas.openxmlformats.org/officeDocument/2006/relationships/audio" Target="../media/audio1.wav"/><Relationship Id="rId4" Type="http://schemas.openxmlformats.org/officeDocument/2006/relationships/image" Target="../media/image5.gi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audio" Target="../media/audio1.wav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"/>
          <p:cNvSpPr txBox="1">
            <a:spLocks noChangeArrowheads="1"/>
          </p:cNvSpPr>
          <p:nvPr/>
        </p:nvSpPr>
        <p:spPr>
          <a:xfrm>
            <a:off x="210967" y="2636912"/>
            <a:ext cx="8712968" cy="1427212"/>
          </a:xfrm>
          <a:prstGeom prst="rect">
            <a:avLst/>
          </a:prstGeom>
        </p:spPr>
        <p:txBody>
          <a:bodyPr lIns="0" tIns="0" rIns="0" bIns="0"/>
          <a:lstStyle/>
          <a:p>
            <a:pPr algn="ctr">
              <a:lnSpc>
                <a:spcPct val="90000"/>
              </a:lnSpc>
              <a:defRPr/>
            </a:pPr>
            <a:r>
              <a:rPr lang="en-US" sz="4800" b="1" kern="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Ôn</a:t>
            </a:r>
            <a:r>
              <a:rPr lang="en-US" sz="48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800" b="1" kern="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tập</a:t>
            </a:r>
            <a:r>
              <a:rPr lang="en-US" sz="48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800" b="1" kern="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48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800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số đến 100 </a:t>
            </a:r>
            <a:r>
              <a:rPr lang="en-US" sz="48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000 </a:t>
            </a:r>
          </a:p>
          <a:p>
            <a:pPr algn="ctr">
              <a:lnSpc>
                <a:spcPct val="90000"/>
              </a:lnSpc>
              <a:defRPr/>
            </a:pPr>
            <a:r>
              <a:rPr lang="en-US" sz="48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( </a:t>
            </a:r>
            <a:r>
              <a:rPr lang="en-US" sz="4800" b="1" kern="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Trang</a:t>
            </a:r>
            <a:r>
              <a:rPr lang="en-US" sz="4800" b="1" kern="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+mj-ea"/>
                <a:cs typeface="Times New Roman" pitchFamily="18" charset="0"/>
              </a:rPr>
              <a:t> 3)</a:t>
            </a:r>
            <a:endParaRPr lang="en-US" sz="4800" b="1" kern="0" dirty="0">
              <a:solidFill>
                <a:srgbClr val="C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260459" y="1412776"/>
            <a:ext cx="2613985" cy="110799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66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1520" y="5373215"/>
            <a:ext cx="3998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GV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Lê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Mỹ</a:t>
            </a:r>
            <a:r>
              <a:rPr lang="en-US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Hà</a:t>
            </a:r>
            <a:endParaRPr lang="en-US" sz="24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2212" y="836712"/>
            <a:ext cx="713047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36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2021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6562328" y="2348880"/>
            <a:ext cx="21861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latin typeface="Times New Roman" pitchFamily="18" charset="0"/>
              </a:rPr>
              <a:t>7351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588224" y="3390091"/>
            <a:ext cx="21861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latin typeface="Times New Roman" pitchFamily="18" charset="0"/>
              </a:rPr>
              <a:t>6230</a:t>
            </a:r>
          </a:p>
        </p:txBody>
      </p:sp>
      <p:sp>
        <p:nvSpPr>
          <p:cNvPr id="11273" name="Text Box 9"/>
          <p:cNvSpPr txBox="1">
            <a:spLocks noChangeArrowheads="1"/>
          </p:cNvSpPr>
          <p:nvPr/>
        </p:nvSpPr>
        <p:spPr bwMode="auto">
          <a:xfrm>
            <a:off x="6660232" y="4611216"/>
            <a:ext cx="16002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dirty="0">
                <a:latin typeface="Times New Roman" pitchFamily="18" charset="0"/>
              </a:rPr>
              <a:t>6203</a:t>
            </a:r>
          </a:p>
        </p:txBody>
      </p:sp>
      <p:sp>
        <p:nvSpPr>
          <p:cNvPr id="11274" name="Text Box 10"/>
          <p:cNvSpPr txBox="1">
            <a:spLocks noChangeArrowheads="1"/>
          </p:cNvSpPr>
          <p:nvPr/>
        </p:nvSpPr>
        <p:spPr bwMode="auto">
          <a:xfrm>
            <a:off x="6671937" y="5518009"/>
            <a:ext cx="218613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latin typeface="Times New Roman" pitchFamily="18" charset="0"/>
              </a:rPr>
              <a:t>5002</a:t>
            </a:r>
          </a:p>
        </p:txBody>
      </p:sp>
      <p:sp>
        <p:nvSpPr>
          <p:cNvPr id="9222" name="TextBox 1"/>
          <p:cNvSpPr txBox="1">
            <a:spLocks noChangeArrowheads="1"/>
          </p:cNvSpPr>
          <p:nvPr/>
        </p:nvSpPr>
        <p:spPr bwMode="auto">
          <a:xfrm>
            <a:off x="251520" y="116632"/>
            <a:ext cx="4876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latin typeface="Times New Roman" pitchFamily="18" charset="0"/>
              </a:rPr>
              <a:t>b) Viết theo mẫu :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17802" y="1301859"/>
            <a:ext cx="666251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800" dirty="0">
                <a:solidFill>
                  <a:srgbClr val="FF3300"/>
                </a:solidFill>
                <a:latin typeface="Times New Roman" pitchFamily="18" charset="0"/>
              </a:rPr>
              <a:t>9000 + 200 + 30 + 2 = </a:t>
            </a:r>
            <a:endParaRPr lang="en-US" altLang="en-US" sz="4800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516216" y="1268760"/>
            <a:ext cx="187383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solidFill>
                  <a:srgbClr val="FF3300"/>
                </a:solidFill>
                <a:latin typeface="Times New Roman" pitchFamily="18" charset="0"/>
              </a:rPr>
              <a:t>9232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45794" y="2381979"/>
            <a:ext cx="584076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latin typeface="Times New Roman" pitchFamily="18" charset="0"/>
              </a:rPr>
              <a:t>7000 + 300 + 50 + 1 =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73787" y="3462099"/>
            <a:ext cx="598854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800" dirty="0">
                <a:latin typeface="Times New Roman" pitchFamily="18" charset="0"/>
              </a:rPr>
              <a:t> 6000 + 200 + </a:t>
            </a:r>
            <a:r>
              <a:rPr lang="en-US" altLang="en-US" sz="4800" dirty="0" smtClean="0">
                <a:latin typeface="Times New Roman" pitchFamily="18" charset="0"/>
              </a:rPr>
              <a:t>30       </a:t>
            </a:r>
            <a:r>
              <a:rPr lang="en-US" altLang="en-US" sz="4800" dirty="0">
                <a:latin typeface="Times New Roman" pitchFamily="18" charset="0"/>
              </a:rPr>
              <a:t>=</a:t>
            </a:r>
            <a:endParaRPr lang="en-US" altLang="en-US" sz="4800" dirty="0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87895" y="4605935"/>
            <a:ext cx="626469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latin typeface="Times New Roman" pitchFamily="18" charset="0"/>
              </a:rPr>
              <a:t>6000 + 200 + </a:t>
            </a:r>
            <a:r>
              <a:rPr lang="en-US" altLang="en-US" sz="4800" dirty="0" smtClean="0">
                <a:latin typeface="Times New Roman" pitchFamily="18" charset="0"/>
              </a:rPr>
              <a:t>3         = </a:t>
            </a:r>
            <a:endParaRPr lang="en-US" altLang="en-US" sz="4800" dirty="0">
              <a:latin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07567" y="5631597"/>
            <a:ext cx="6408711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800" dirty="0">
                <a:latin typeface="Times New Roman" pitchFamily="18" charset="0"/>
              </a:rPr>
              <a:t>5000 + </a:t>
            </a:r>
            <a:r>
              <a:rPr lang="en-US" altLang="en-US" sz="4800" dirty="0" smtClean="0">
                <a:latin typeface="Times New Roman" pitchFamily="18" charset="0"/>
              </a:rPr>
              <a:t>2                   =</a:t>
            </a:r>
            <a:endParaRPr lang="en-US" altLang="en-US" sz="4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40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1" grpId="0"/>
      <p:bldP spid="11272" grpId="0"/>
      <p:bldP spid="11273" grpId="0"/>
      <p:bldP spid="11274" grpId="0"/>
      <p:bldP spid="4" grpId="0"/>
      <p:bldP spid="5" grpId="0"/>
      <p:bldP spid="7" grpId="0"/>
      <p:bldP spid="8" grpId="0"/>
      <p:bldP spid="9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979712" y="333625"/>
            <a:ext cx="559640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Tính</a:t>
            </a:r>
            <a:r>
              <a:rPr kumimoji="0" lang="en-US" sz="360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chu</a:t>
            </a:r>
            <a:r>
              <a:rPr kumimoji="0" lang="en-US" sz="360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vi </a:t>
            </a:r>
            <a:r>
              <a:rPr kumimoji="0" lang="en-US" sz="360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của</a:t>
            </a:r>
            <a:r>
              <a:rPr kumimoji="0" lang="en-US" sz="360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các</a:t>
            </a:r>
            <a:r>
              <a:rPr kumimoji="0" lang="en-US" sz="360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hình</a:t>
            </a:r>
            <a:r>
              <a:rPr kumimoji="0" lang="en-US" sz="360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3600" u="none" strike="noStrike" cap="none" normalizeH="0" baseline="0" dirty="0" err="1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sau</a:t>
            </a:r>
            <a:r>
              <a:rPr kumimoji="0" lang="en-US" sz="3600" u="none" strike="noStrike" cap="none" normalizeH="0" baseline="0" dirty="0" smtClean="0">
                <a:ln>
                  <a:noFill/>
                </a:ln>
                <a:solidFill>
                  <a:srgbClr val="666666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en-US" sz="3600" u="none" strike="noStrike" cap="none" normalizeH="0" baseline="0" dirty="0" smtClean="0">
              <a:ln>
                <a:noFill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5" name="Picture 7" descr="Description: Toán 4 Trang 3 Ôn tập các số đến 100 0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1427" y="2564904"/>
            <a:ext cx="9195427" cy="3024336"/>
          </a:xfrm>
          <a:prstGeom prst="rect">
            <a:avLst/>
          </a:prstGeom>
          <a:noFill/>
          <a:extLst/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22444" y="379625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smtClean="0">
              <a:ln>
                <a:noFill/>
              </a:ln>
              <a:solidFill>
                <a:srgbClr val="666666"/>
              </a:solidFill>
              <a:effectLst/>
              <a:latin typeface="Arial" pitchFamily="34" charset="0"/>
              <a:ea typeface="Calibri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/>
            </a:r>
            <a:br>
              <a:rPr kumimoji="0" lang="en-US" sz="1000" b="0" i="0" u="none" strike="noStrike" cap="none" normalizeH="0" baseline="0" smtClean="0">
                <a:ln>
                  <a:noFill/>
                </a:ln>
                <a:solidFill>
                  <a:srgbClr val="666666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</a:b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50304" y="194829"/>
            <a:ext cx="214543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400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4400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4: </a:t>
            </a:r>
            <a:endParaRPr lang="en-US" altLang="en-US" sz="4400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38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69124" y="-14407"/>
            <a:ext cx="8784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a) Chu vi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6 + 3 + 4 + 4 = 17(cm)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7803" y="2276872"/>
            <a:ext cx="9237059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b) Chu vi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MNPQ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(4 + 8) x 2 =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24(cm)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0337" y="3995678"/>
            <a:ext cx="907199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c) Chu vi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GHIK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5 x 4 =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20(cm)</a:t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a) 17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cm</a:t>
            </a:r>
          </a:p>
          <a:p>
            <a:pPr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b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) 24 cm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c) 20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cm</a:t>
            </a:r>
          </a:p>
        </p:txBody>
      </p:sp>
    </p:spTree>
    <p:extLst>
      <p:ext uri="{BB962C8B-B14F-4D97-AF65-F5344CB8AC3E}">
        <p14:creationId xmlns:p14="http://schemas.microsoft.com/office/powerpoint/2010/main" val="784525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4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6592"/>
            <a:ext cx="9144000" cy="6911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8" name="Picture 11" descr="chuong dong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2400" y="4149725"/>
            <a:ext cx="3698875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3568" y="2348880"/>
            <a:ext cx="8229600" cy="1143000"/>
          </a:xfrm>
        </p:spPr>
        <p:txBody>
          <a:bodyPr/>
          <a:lstStyle/>
          <a:p>
            <a:pPr eaLnBrk="1" hangingPunct="1"/>
            <a:r>
              <a:rPr lang="en-US" sz="7200" b="1" dirty="0" smtClean="0">
                <a:solidFill>
                  <a:srgbClr val="A27B00"/>
                </a:solidFill>
                <a:latin typeface="Times New Roman" pitchFamily="18" charset="0"/>
                <a:cs typeface="Times New Roman" pitchFamily="18" charset="0"/>
              </a:rPr>
              <a:t>Rung chuông vàng </a:t>
            </a:r>
          </a:p>
        </p:txBody>
      </p:sp>
      <p:sp>
        <p:nvSpPr>
          <p:cNvPr id="2" name="Rectangle 1"/>
          <p:cNvSpPr/>
          <p:nvPr/>
        </p:nvSpPr>
        <p:spPr>
          <a:xfrm>
            <a:off x="2699792" y="590912"/>
            <a:ext cx="3804247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80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Củng cố</a:t>
            </a:r>
          </a:p>
        </p:txBody>
      </p:sp>
    </p:spTree>
    <p:extLst>
      <p:ext uri="{BB962C8B-B14F-4D97-AF65-F5344CB8AC3E}">
        <p14:creationId xmlns:p14="http://schemas.microsoft.com/office/powerpoint/2010/main" val="2684676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6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 noGrp="1"/>
          </p:cNvSpPr>
          <p:nvPr>
            <p:ph type="title"/>
          </p:nvPr>
        </p:nvSpPr>
        <p:spPr bwMode="auto">
          <a:xfrm>
            <a:off x="0" y="692696"/>
            <a:ext cx="932452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l">
              <a:defRPr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		1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. Viết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số sau: </a:t>
            </a:r>
            <a:br>
              <a:rPr lang="en-US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5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6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Tám</a:t>
            </a:r>
            <a:r>
              <a:rPr lang="en-US" sz="4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6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mươi ba nghìn sáu trăm linh </a:t>
            </a:r>
            <a:r>
              <a:rPr lang="en-US" sz="46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năm.</a:t>
            </a:r>
            <a:endParaRPr lang="en-US" sz="4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Oval 1"/>
          <p:cNvSpPr/>
          <p:nvPr/>
        </p:nvSpPr>
        <p:spPr>
          <a:xfrm>
            <a:off x="2627784" y="4149080"/>
            <a:ext cx="4608512" cy="1512168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bg2">
                    <a:lumMod val="90000"/>
                  </a:schemeClr>
                </a:solidFill>
                <a:latin typeface="Times New Roman" pitchFamily="18" charset="0"/>
                <a:cs typeface="Times New Roman" pitchFamily="18" charset="0"/>
              </a:rPr>
              <a:t>83605</a:t>
            </a:r>
            <a:endParaRPr lang="en-US" sz="6600" b="1" dirty="0">
              <a:solidFill>
                <a:schemeClr val="bg2">
                  <a:lumMod val="9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7123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323528" y="1052736"/>
            <a:ext cx="9828584" cy="2351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>
              <a:defRPr/>
            </a:pPr>
            <a:r>
              <a:rPr lang="en-US" sz="5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2. Chuyển tổng sau thành số: </a:t>
            </a:r>
            <a:br>
              <a:rPr lang="en-US" sz="5400" b="1" dirty="0" smtClean="0"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en-US" sz="5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lang="en-US" sz="5400" b="1" dirty="0" smtClean="0">
                <a:solidFill>
                  <a:srgbClr val="FF0066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7000 + 700 +70 +7</a:t>
            </a:r>
            <a:endParaRPr lang="en-US" sz="5400" b="1" dirty="0">
              <a:solidFill>
                <a:srgbClr val="FF0066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2267744" y="3857124"/>
            <a:ext cx="3816424" cy="108012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7777</a:t>
            </a:r>
            <a:endParaRPr lang="en-US" sz="6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9035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79512" y="692696"/>
            <a:ext cx="8964488" cy="252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 3. Viết số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l"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>
              <a:defRPr/>
            </a:pPr>
            <a:r>
              <a:rPr lang="en-US" sz="4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4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mươi nghìn không trăm linh một.</a:t>
            </a:r>
            <a:endParaRPr lang="en-US" sz="4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ound Same Side Corner Rectangle 1"/>
          <p:cNvSpPr/>
          <p:nvPr/>
        </p:nvSpPr>
        <p:spPr>
          <a:xfrm>
            <a:off x="2555776" y="3861048"/>
            <a:ext cx="3456384" cy="1152128"/>
          </a:xfrm>
          <a:prstGeom prst="round2Same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6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40001</a:t>
            </a:r>
            <a:endParaRPr lang="en-US" sz="66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9140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-9454" y="2522017"/>
            <a:ext cx="9261974" cy="1446550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US" altLang="en-US" sz="4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altLang="en-US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bị</a:t>
            </a:r>
            <a:r>
              <a:rPr lang="en-US" altLang="en-US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alt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tập các số đến 10 000 </a:t>
            </a:r>
            <a:endParaRPr lang="en-US" altLang="en-US" sz="4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alt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(</a:t>
            </a:r>
            <a:r>
              <a:rPr lang="en-US" altLang="en-US" sz="44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tiếp </a:t>
            </a:r>
            <a:r>
              <a:rPr lang="en-US" altLang="en-US" sz="4400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alt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)- </a:t>
            </a:r>
            <a:r>
              <a:rPr lang="en-US" altLang="en-US" sz="44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altLang="en-US" sz="4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endParaRPr lang="en-US" altLang="en-US" sz="44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1"/>
          <p:cNvSpPr txBox="1">
            <a:spLocks noChangeArrowheads="1"/>
          </p:cNvSpPr>
          <p:nvPr/>
        </p:nvSpPr>
        <p:spPr bwMode="auto">
          <a:xfrm>
            <a:off x="2837656" y="1229204"/>
            <a:ext cx="48768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6000" b="1" dirty="0">
                <a:latin typeface="Times New Roman" pitchFamily="18" charset="0"/>
                <a:cs typeface="Times New Roman" pitchFamily="18" charset="0"/>
              </a:rPr>
              <a:t>Dặn dò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  <p:sndAc>
          <p:stSnd>
            <p:snd r:embed="rId2" name="chimes.wav"/>
          </p:stSnd>
        </p:sndAc>
      </p:transition>
    </mc:Choice>
    <mc:Fallback xmlns="">
      <p:transition spd="med">
        <p:fade/>
        <p:sndAc>
          <p:stSnd>
            <p:snd r:embed="rId5" name="chimes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Content Placeholder 3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-36513" y="7938"/>
            <a:ext cx="9169401" cy="6877050"/>
          </a:xfrm>
        </p:spPr>
      </p:pic>
      <p:pic>
        <p:nvPicPr>
          <p:cNvPr id="24580" name="Picture 43" descr="flower[1][1][1]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8" y="6426200"/>
            <a:ext cx="31686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1" name="Picture 43" descr="flower[1][1][1]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67400" y="6426200"/>
            <a:ext cx="31686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2" name="Picture 43" descr="flower[1][1][1]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-1435100" y="4778375"/>
            <a:ext cx="31686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3" name="Picture 43" descr="flower[1][1][1][1]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5400000">
            <a:off x="7343775" y="4841875"/>
            <a:ext cx="316865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85" name="Picture 17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79388" y="3590925"/>
            <a:ext cx="3867150" cy="305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1835696" y="912495"/>
            <a:ext cx="669671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err="1" smtClean="0">
                <a:solidFill>
                  <a:srgbClr val="C00000"/>
                </a:solidFill>
              </a:rPr>
              <a:t>Giờ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</a:rPr>
              <a:t>học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</a:rPr>
              <a:t>kết</a:t>
            </a:r>
            <a:r>
              <a:rPr lang="en-US" sz="6000" b="1" dirty="0" smtClean="0">
                <a:solidFill>
                  <a:srgbClr val="C00000"/>
                </a:solidFill>
              </a:rPr>
              <a:t> </a:t>
            </a:r>
            <a:r>
              <a:rPr lang="en-US" sz="6000" b="1" dirty="0" err="1" smtClean="0">
                <a:solidFill>
                  <a:srgbClr val="C00000"/>
                </a:solidFill>
              </a:rPr>
              <a:t>thúc</a:t>
            </a:r>
            <a:endParaRPr lang="en-US" sz="60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ransition spd="slow">
    <p:fade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07704" y="397259"/>
            <a:ext cx="530145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2021</a:t>
            </a:r>
          </a:p>
          <a:p>
            <a:pPr algn="ctr"/>
            <a:r>
              <a:rPr lang="en-US" sz="2800" u="sng" dirty="0" err="1" smtClean="0">
                <a:latin typeface="Times New Roman" pitchFamily="18" charset="0"/>
                <a:cs typeface="Times New Roman" pitchFamily="18" charset="0"/>
              </a:rPr>
              <a:t>Toán</a:t>
            </a:r>
            <a:endParaRPr lang="en-US" sz="2800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59832" y="1367835"/>
            <a:ext cx="2736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kern="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kern="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kern="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kern="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kern="0" dirty="0" err="1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b="1" kern="0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100 000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90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1118676" y="74526"/>
            <a:ext cx="7693808" cy="1077218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</a:rPr>
              <a:t>   a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</a:rPr>
              <a:t>) Viết số thích hợp vào dưới </a:t>
            </a:r>
            <a:r>
              <a:rPr lang="en-US" altLang="en-US" sz="3200" dirty="0" err="1">
                <a:solidFill>
                  <a:srgbClr val="FF0000"/>
                </a:solidFill>
                <a:latin typeface="Times New Roman" pitchFamily="18" charset="0"/>
              </a:rPr>
              <a:t>mỗi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200" dirty="0" err="1" smtClean="0">
                <a:solidFill>
                  <a:srgbClr val="FF0000"/>
                </a:solidFill>
                <a:latin typeface="Times New Roman" pitchFamily="18" charset="0"/>
              </a:rPr>
              <a:t>vạch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200" dirty="0">
                <a:solidFill>
                  <a:srgbClr val="FF0000"/>
                </a:solidFill>
                <a:latin typeface="Times New Roman" pitchFamily="18" charset="0"/>
              </a:rPr>
              <a:t>của tia </a:t>
            </a:r>
            <a:r>
              <a:rPr lang="en-US" altLang="en-US" sz="3200" dirty="0" smtClean="0">
                <a:solidFill>
                  <a:srgbClr val="FF0000"/>
                </a:solidFill>
                <a:latin typeface="Times New Roman" pitchFamily="18" charset="0"/>
              </a:rPr>
              <a:t>số:</a:t>
            </a:r>
            <a:endParaRPr lang="en-US" altLang="en-US" sz="3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8" name="TextBox 2"/>
          <p:cNvSpPr txBox="1">
            <a:spLocks noChangeArrowheads="1"/>
          </p:cNvSpPr>
          <p:nvPr/>
        </p:nvSpPr>
        <p:spPr bwMode="auto">
          <a:xfrm>
            <a:off x="0" y="-35623"/>
            <a:ext cx="2210947" cy="707886"/>
          </a:xfrm>
          <a:prstGeom prst="rect">
            <a:avLst/>
          </a:prstGeom>
          <a:noFill/>
          <a:ln>
            <a:noFill/>
          </a:ln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1:</a:t>
            </a:r>
            <a:endParaRPr lang="en-US" altLang="en-US" sz="4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88433" y="1547970"/>
            <a:ext cx="9036496" cy="1231900"/>
            <a:chOff x="195602" y="2973388"/>
            <a:chExt cx="8467369" cy="1231900"/>
          </a:xfrm>
        </p:grpSpPr>
        <p:grpSp>
          <p:nvGrpSpPr>
            <p:cNvPr id="30" name="Group 17"/>
            <p:cNvGrpSpPr>
              <a:grpSpLocks noChangeAspect="1"/>
            </p:cNvGrpSpPr>
            <p:nvPr/>
          </p:nvGrpSpPr>
          <p:grpSpPr bwMode="auto">
            <a:xfrm>
              <a:off x="195602" y="2973388"/>
              <a:ext cx="8467369" cy="1231900"/>
              <a:chOff x="136" y="2775"/>
              <a:chExt cx="5510" cy="776"/>
            </a:xfrm>
          </p:grpSpPr>
          <p:sp>
            <p:nvSpPr>
              <p:cNvPr id="38" name="Line 18"/>
              <p:cNvSpPr>
                <a:spLocks noChangeShapeType="1"/>
              </p:cNvSpPr>
              <p:nvPr/>
            </p:nvSpPr>
            <p:spPr bwMode="auto">
              <a:xfrm>
                <a:off x="172" y="2998"/>
                <a:ext cx="5474" cy="1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9" name="Line 19"/>
              <p:cNvSpPr>
                <a:spLocks noChangeShapeType="1"/>
              </p:cNvSpPr>
              <p:nvPr/>
            </p:nvSpPr>
            <p:spPr bwMode="auto">
              <a:xfrm>
                <a:off x="5463" y="2775"/>
                <a:ext cx="176" cy="223"/>
              </a:xfrm>
              <a:prstGeom prst="line">
                <a:avLst/>
              </a:prstGeom>
              <a:noFill/>
              <a:ln w="1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0" name="Line 20"/>
              <p:cNvSpPr>
                <a:spLocks noChangeShapeType="1"/>
              </p:cNvSpPr>
              <p:nvPr/>
            </p:nvSpPr>
            <p:spPr bwMode="auto">
              <a:xfrm flipH="1">
                <a:off x="5463" y="2998"/>
                <a:ext cx="176" cy="223"/>
              </a:xfrm>
              <a:prstGeom prst="line">
                <a:avLst/>
              </a:prstGeom>
              <a:noFill/>
              <a:ln w="1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1" name="Rectangle 47"/>
              <p:cNvSpPr>
                <a:spLocks noChangeArrowheads="1"/>
              </p:cNvSpPr>
              <p:nvPr/>
            </p:nvSpPr>
            <p:spPr bwMode="auto">
              <a:xfrm>
                <a:off x="4694" y="3360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endParaRPr lang="en-US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2" name="Rectangle 48"/>
              <p:cNvSpPr>
                <a:spLocks noChangeArrowheads="1"/>
              </p:cNvSpPr>
              <p:nvPr/>
            </p:nvSpPr>
            <p:spPr bwMode="auto">
              <a:xfrm>
                <a:off x="4702" y="2982"/>
                <a:ext cx="328" cy="5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56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...</a:t>
                </a:r>
                <a:endParaRPr lang="en-US" alt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3" name="Rectangle 49"/>
              <p:cNvSpPr>
                <a:spLocks noChangeArrowheads="1"/>
              </p:cNvSpPr>
              <p:nvPr/>
            </p:nvSpPr>
            <p:spPr bwMode="auto">
              <a:xfrm>
                <a:off x="3535" y="3332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endParaRPr lang="en-US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4" name="Rectangle 50"/>
              <p:cNvSpPr>
                <a:spLocks noChangeArrowheads="1"/>
              </p:cNvSpPr>
              <p:nvPr/>
            </p:nvSpPr>
            <p:spPr bwMode="auto">
              <a:xfrm>
                <a:off x="3128" y="2968"/>
                <a:ext cx="328" cy="5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56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...</a:t>
                </a:r>
                <a:endParaRPr lang="en-US" alt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5" name="Rectangle 51"/>
              <p:cNvSpPr>
                <a:spLocks noChangeArrowheads="1"/>
              </p:cNvSpPr>
              <p:nvPr/>
            </p:nvSpPr>
            <p:spPr bwMode="auto">
              <a:xfrm>
                <a:off x="3868" y="2982"/>
                <a:ext cx="328" cy="5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56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...</a:t>
                </a:r>
                <a:endParaRPr lang="en-US" alt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6" name="Rectangle 52"/>
              <p:cNvSpPr>
                <a:spLocks noChangeArrowheads="1"/>
              </p:cNvSpPr>
              <p:nvPr/>
            </p:nvSpPr>
            <p:spPr bwMode="auto">
              <a:xfrm>
                <a:off x="2191" y="3233"/>
                <a:ext cx="711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alt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30 000</a:t>
                </a:r>
                <a:endParaRPr lang="en-US" altLang="en-US" sz="105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47" name="Rectangle 54"/>
              <p:cNvSpPr>
                <a:spLocks noChangeArrowheads="1"/>
              </p:cNvSpPr>
              <p:nvPr/>
            </p:nvSpPr>
            <p:spPr bwMode="auto">
              <a:xfrm>
                <a:off x="574" y="3233"/>
                <a:ext cx="711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10 000</a:t>
                </a:r>
              </a:p>
            </p:txBody>
          </p:sp>
          <p:sp>
            <p:nvSpPr>
              <p:cNvPr id="48" name="Rectangle 55"/>
              <p:cNvSpPr>
                <a:spLocks noChangeArrowheads="1"/>
              </p:cNvSpPr>
              <p:nvPr/>
            </p:nvSpPr>
            <p:spPr bwMode="auto">
              <a:xfrm>
                <a:off x="136" y="3241"/>
                <a:ext cx="129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3200" b="1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</p:grpSp>
        <p:cxnSp>
          <p:nvCxnSpPr>
            <p:cNvPr id="31" name="Straight Connector 30"/>
            <p:cNvCxnSpPr/>
            <p:nvPr/>
          </p:nvCxnSpPr>
          <p:spPr>
            <a:xfrm>
              <a:off x="251520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475656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2644586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3851920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5004048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>
              <a:off x="6228184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7394135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4" name="Rectangle 48"/>
          <p:cNvSpPr>
            <a:spLocks noChangeArrowheads="1"/>
          </p:cNvSpPr>
          <p:nvPr/>
        </p:nvSpPr>
        <p:spPr bwMode="auto">
          <a:xfrm>
            <a:off x="2474881" y="1639378"/>
            <a:ext cx="303403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5600" dirty="0">
                <a:solidFill>
                  <a:srgbClr val="000000"/>
                </a:solidFill>
                <a:latin typeface="VNI-Times" pitchFamily="2" charset="0"/>
              </a:rPr>
              <a:t>...</a:t>
            </a:r>
            <a:endParaRPr lang="en-US" altLang="en-US" dirty="0">
              <a:latin typeface="Arial" charset="0"/>
            </a:endParaRPr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97259" y="5445224"/>
            <a:ext cx="884075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 smtClean="0">
                <a:latin typeface="Times New Roman" pitchFamily="18" charset="0"/>
              </a:rPr>
              <a:t>36 </a:t>
            </a:r>
            <a:r>
              <a:rPr lang="en-US" altLang="en-US" sz="3200" b="1" dirty="0">
                <a:latin typeface="Times New Roman" pitchFamily="18" charset="0"/>
              </a:rPr>
              <a:t>000 ; 37 000 ; . . . . </a:t>
            </a:r>
            <a:r>
              <a:rPr lang="en-US" altLang="en-US" sz="3200" b="1" dirty="0" smtClean="0">
                <a:latin typeface="Times New Roman" pitchFamily="18" charset="0"/>
              </a:rPr>
              <a:t>.;</a:t>
            </a:r>
            <a:r>
              <a:rPr lang="en-US" altLang="en-US" sz="32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3200" b="1" dirty="0" smtClean="0">
                <a:latin typeface="Times New Roman" pitchFamily="18" charset="0"/>
              </a:rPr>
              <a:t> </a:t>
            </a:r>
            <a:r>
              <a:rPr lang="en-US" altLang="en-US" sz="3200" b="1" dirty="0">
                <a:latin typeface="Times New Roman" pitchFamily="18" charset="0"/>
              </a:rPr>
              <a:t>. . . </a:t>
            </a:r>
            <a:r>
              <a:rPr lang="en-US" altLang="en-US" sz="3200" b="1" dirty="0" smtClean="0">
                <a:latin typeface="Times New Roman" pitchFamily="18" charset="0"/>
              </a:rPr>
              <a:t>; </a:t>
            </a:r>
            <a:r>
              <a:rPr lang="en-US" altLang="en-US" sz="3200" b="1" dirty="0">
                <a:latin typeface="Times New Roman" pitchFamily="18" charset="0"/>
              </a:rPr>
              <a:t>. . . . . </a:t>
            </a:r>
            <a:r>
              <a:rPr lang="en-US" altLang="en-US" sz="3200" b="1" dirty="0" smtClean="0">
                <a:latin typeface="Times New Roman" pitchFamily="18" charset="0"/>
              </a:rPr>
              <a:t> ; 41 </a:t>
            </a:r>
            <a:r>
              <a:rPr lang="en-US" altLang="en-US" sz="3200" b="1" dirty="0">
                <a:latin typeface="Times New Roman" pitchFamily="18" charset="0"/>
              </a:rPr>
              <a:t>000 ; </a:t>
            </a:r>
            <a:r>
              <a:rPr lang="en-US" altLang="en-US" sz="3200" b="1" dirty="0" smtClean="0">
                <a:latin typeface="Times New Roman" pitchFamily="18" charset="0"/>
              </a:rPr>
              <a:t>  </a:t>
            </a:r>
            <a:r>
              <a:rPr lang="en-US" altLang="en-US" sz="3200" b="1" dirty="0">
                <a:latin typeface="Times New Roman" pitchFamily="18" charset="0"/>
              </a:rPr>
              <a:t>. . . </a:t>
            </a:r>
            <a:endParaRPr lang="en-US" altLang="en-US" sz="3200" b="1" dirty="0" smtClean="0">
              <a:latin typeface="Times New Roman" pitchFamily="18" charset="0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80514" y="4437112"/>
            <a:ext cx="631583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</a:rPr>
              <a:t>b) Viết số thích hợp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itchFamily="18" charset="0"/>
              </a:rPr>
              <a:t>vào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Times New Roman" pitchFamily="18" charset="0"/>
              </a:rPr>
              <a:t>chỗ</a:t>
            </a:r>
            <a:r>
              <a:rPr lang="en-US" altLang="en-US" sz="32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3200" b="1" dirty="0">
                <a:solidFill>
                  <a:srgbClr val="FF0000"/>
                </a:solidFill>
                <a:latin typeface="Times New Roman" pitchFamily="18" charset="0"/>
              </a:rPr>
              <a:t>chấm:</a:t>
            </a:r>
          </a:p>
        </p:txBody>
      </p:sp>
    </p:spTree>
    <p:extLst>
      <p:ext uri="{BB962C8B-B14F-4D97-AF65-F5344CB8AC3E}">
        <p14:creationId xmlns:p14="http://schemas.microsoft.com/office/powerpoint/2010/main" val="265367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5764" y="332656"/>
            <a:ext cx="910273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dirty="0">
                <a:latin typeface="Times New Roman" pitchFamily="18" charset="0"/>
              </a:rPr>
              <a:t> </a:t>
            </a:r>
            <a:r>
              <a:rPr lang="en-US" altLang="en-US" sz="4800" dirty="0">
                <a:latin typeface="Times New Roman" pitchFamily="18" charset="0"/>
              </a:rPr>
              <a:t>a) Viết số thích hợp vào dưới mỗi vạch của tia </a:t>
            </a:r>
            <a:r>
              <a:rPr lang="en-US" altLang="en-US" sz="4800" dirty="0" smtClean="0">
                <a:latin typeface="Times New Roman" pitchFamily="18" charset="0"/>
              </a:rPr>
              <a:t>số</a:t>
            </a:r>
            <a:r>
              <a:rPr lang="en-US" altLang="en-US" sz="4400" dirty="0" smtClean="0">
                <a:latin typeface="Times New Roman" pitchFamily="18" charset="0"/>
              </a:rPr>
              <a:t>:</a:t>
            </a:r>
            <a:endParaRPr lang="en-US" altLang="en-US" sz="4400" dirty="0">
              <a:latin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4231" y="2622277"/>
            <a:ext cx="9036496" cy="1349375"/>
            <a:chOff x="195602" y="2973388"/>
            <a:chExt cx="8467369" cy="1349375"/>
          </a:xfrm>
        </p:grpSpPr>
        <p:grpSp>
          <p:nvGrpSpPr>
            <p:cNvPr id="12" name="Group 17"/>
            <p:cNvGrpSpPr>
              <a:grpSpLocks noChangeAspect="1"/>
            </p:cNvGrpSpPr>
            <p:nvPr/>
          </p:nvGrpSpPr>
          <p:grpSpPr bwMode="auto">
            <a:xfrm>
              <a:off x="195602" y="2973388"/>
              <a:ext cx="8467369" cy="1349375"/>
              <a:chOff x="136" y="2775"/>
              <a:chExt cx="5510" cy="850"/>
            </a:xfrm>
          </p:grpSpPr>
          <p:sp>
            <p:nvSpPr>
              <p:cNvPr id="14" name="Line 18"/>
              <p:cNvSpPr>
                <a:spLocks noChangeShapeType="1"/>
              </p:cNvSpPr>
              <p:nvPr/>
            </p:nvSpPr>
            <p:spPr bwMode="auto">
              <a:xfrm>
                <a:off x="172" y="2998"/>
                <a:ext cx="5474" cy="1"/>
              </a:xfrm>
              <a:prstGeom prst="line">
                <a:avLst/>
              </a:prstGeom>
              <a:noFill/>
              <a:ln w="3810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5" name="Line 19"/>
              <p:cNvSpPr>
                <a:spLocks noChangeShapeType="1"/>
              </p:cNvSpPr>
              <p:nvPr/>
            </p:nvSpPr>
            <p:spPr bwMode="auto">
              <a:xfrm>
                <a:off x="5463" y="2775"/>
                <a:ext cx="176" cy="223"/>
              </a:xfrm>
              <a:prstGeom prst="line">
                <a:avLst/>
              </a:prstGeom>
              <a:noFill/>
              <a:ln w="1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6" name="Line 20"/>
              <p:cNvSpPr>
                <a:spLocks noChangeShapeType="1"/>
              </p:cNvSpPr>
              <p:nvPr/>
            </p:nvSpPr>
            <p:spPr bwMode="auto">
              <a:xfrm flipH="1">
                <a:off x="5463" y="2998"/>
                <a:ext cx="176" cy="223"/>
              </a:xfrm>
              <a:prstGeom prst="line">
                <a:avLst/>
              </a:prstGeom>
              <a:noFill/>
              <a:ln w="10">
                <a:solidFill>
                  <a:srgbClr val="00008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1" name="Rectangle 47"/>
              <p:cNvSpPr>
                <a:spLocks noChangeArrowheads="1"/>
              </p:cNvSpPr>
              <p:nvPr/>
            </p:nvSpPr>
            <p:spPr bwMode="auto">
              <a:xfrm>
                <a:off x="4694" y="3360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endParaRPr lang="en-US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2" name="Rectangle 48"/>
              <p:cNvSpPr>
                <a:spLocks noChangeArrowheads="1"/>
              </p:cNvSpPr>
              <p:nvPr/>
            </p:nvSpPr>
            <p:spPr bwMode="auto">
              <a:xfrm>
                <a:off x="4702" y="3082"/>
                <a:ext cx="328" cy="5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56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...</a:t>
                </a:r>
                <a:endParaRPr lang="en-US" alt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3" name="Rectangle 49"/>
              <p:cNvSpPr>
                <a:spLocks noChangeArrowheads="1"/>
              </p:cNvSpPr>
              <p:nvPr/>
            </p:nvSpPr>
            <p:spPr bwMode="auto">
              <a:xfrm>
                <a:off x="3535" y="3332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endParaRPr lang="en-US" altLang="en-US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4" name="Rectangle 50"/>
              <p:cNvSpPr>
                <a:spLocks noChangeArrowheads="1"/>
              </p:cNvSpPr>
              <p:nvPr/>
            </p:nvSpPr>
            <p:spPr bwMode="auto">
              <a:xfrm>
                <a:off x="3128" y="3068"/>
                <a:ext cx="328" cy="5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56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...</a:t>
                </a:r>
                <a:endParaRPr lang="en-US" alt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5" name="Rectangle 51"/>
              <p:cNvSpPr>
                <a:spLocks noChangeArrowheads="1"/>
              </p:cNvSpPr>
              <p:nvPr/>
            </p:nvSpPr>
            <p:spPr bwMode="auto">
              <a:xfrm>
                <a:off x="3868" y="3082"/>
                <a:ext cx="328" cy="54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5600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...</a:t>
                </a:r>
                <a:endParaRPr lang="en-US" altLang="en-US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6" name="Rectangle 52"/>
              <p:cNvSpPr>
                <a:spLocks noChangeArrowheads="1"/>
              </p:cNvSpPr>
              <p:nvPr/>
            </p:nvSpPr>
            <p:spPr bwMode="auto">
              <a:xfrm>
                <a:off x="2191" y="3233"/>
                <a:ext cx="711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pPr>
                  <a:defRPr/>
                </a:pPr>
                <a:r>
                  <a:rPr lang="en-US" altLang="en-US" sz="3200" b="1" dirty="0">
                    <a:latin typeface="Times New Roman" pitchFamily="18" charset="0"/>
                    <a:cs typeface="Times New Roman" pitchFamily="18" charset="0"/>
                  </a:rPr>
                  <a:t>30 000</a:t>
                </a:r>
                <a:endParaRPr lang="en-US" altLang="en-US" sz="105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38" name="Rectangle 54"/>
              <p:cNvSpPr>
                <a:spLocks noChangeArrowheads="1"/>
              </p:cNvSpPr>
              <p:nvPr/>
            </p:nvSpPr>
            <p:spPr bwMode="auto">
              <a:xfrm>
                <a:off x="574" y="3233"/>
                <a:ext cx="711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3200" b="1" dirty="0">
                    <a:latin typeface="Times New Roman" pitchFamily="18" charset="0"/>
                    <a:cs typeface="Times New Roman" pitchFamily="18" charset="0"/>
                  </a:rPr>
                  <a:t>10 000</a:t>
                </a:r>
              </a:p>
            </p:txBody>
          </p:sp>
          <p:sp>
            <p:nvSpPr>
              <p:cNvPr id="39" name="Rectangle 55"/>
              <p:cNvSpPr>
                <a:spLocks noChangeArrowheads="1"/>
              </p:cNvSpPr>
              <p:nvPr/>
            </p:nvSpPr>
            <p:spPr bwMode="auto">
              <a:xfrm>
                <a:off x="136" y="3241"/>
                <a:ext cx="129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en-US" sz="3200" b="1" dirty="0">
                    <a:solidFill>
                      <a:srgbClr val="002060"/>
                    </a:solidFill>
                    <a:latin typeface="Times New Roman" pitchFamily="18" charset="0"/>
                    <a:cs typeface="Times New Roman" pitchFamily="18" charset="0"/>
                  </a:rPr>
                  <a:t>0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251520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475656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2644586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3851920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5004048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6228184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7394135" y="3068960"/>
              <a:ext cx="0" cy="531020"/>
            </a:xfrm>
            <a:prstGeom prst="line">
              <a:avLst/>
            </a:prstGeom>
            <a:ln w="28575">
              <a:solidFill>
                <a:srgbClr val="00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384" name="Group 16383"/>
          <p:cNvGrpSpPr/>
          <p:nvPr/>
        </p:nvGrpSpPr>
        <p:grpSpPr>
          <a:xfrm>
            <a:off x="2089565" y="3362058"/>
            <a:ext cx="6457106" cy="517767"/>
            <a:chOff x="2037796" y="4005064"/>
            <a:chExt cx="6457106" cy="517767"/>
          </a:xfrm>
        </p:grpSpPr>
        <p:sp>
          <p:nvSpPr>
            <p:cNvPr id="46" name="Rectangle 54"/>
            <p:cNvSpPr>
              <a:spLocks noChangeArrowheads="1"/>
            </p:cNvSpPr>
            <p:nvPr/>
          </p:nvSpPr>
          <p:spPr bwMode="auto">
            <a:xfrm>
              <a:off x="2037796" y="4005064"/>
              <a:ext cx="1128514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20 </a:t>
              </a:r>
              <a:r>
                <a:rPr lang="en-US" alt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000</a:t>
              </a:r>
            </a:p>
          </p:txBody>
        </p:sp>
        <p:sp>
          <p:nvSpPr>
            <p:cNvPr id="47" name="Rectangle 54"/>
            <p:cNvSpPr>
              <a:spLocks noChangeArrowheads="1"/>
            </p:cNvSpPr>
            <p:nvPr/>
          </p:nvSpPr>
          <p:spPr bwMode="auto">
            <a:xfrm>
              <a:off x="7366388" y="4005064"/>
              <a:ext cx="1128514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60 </a:t>
              </a:r>
              <a:r>
                <a:rPr lang="en-US" alt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000</a:t>
              </a:r>
            </a:p>
          </p:txBody>
        </p:sp>
        <p:sp>
          <p:nvSpPr>
            <p:cNvPr id="48" name="Rectangle 54"/>
            <p:cNvSpPr>
              <a:spLocks noChangeArrowheads="1"/>
            </p:cNvSpPr>
            <p:nvPr/>
          </p:nvSpPr>
          <p:spPr bwMode="auto">
            <a:xfrm>
              <a:off x="5998236" y="4005064"/>
              <a:ext cx="1128514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50 </a:t>
              </a:r>
              <a:r>
                <a:rPr lang="en-US" alt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000</a:t>
              </a:r>
            </a:p>
          </p:txBody>
        </p:sp>
        <p:sp>
          <p:nvSpPr>
            <p:cNvPr id="49" name="Rectangle 54"/>
            <p:cNvSpPr>
              <a:spLocks noChangeArrowheads="1"/>
            </p:cNvSpPr>
            <p:nvPr/>
          </p:nvSpPr>
          <p:spPr bwMode="auto">
            <a:xfrm>
              <a:off x="4666596" y="4030388"/>
              <a:ext cx="1128514" cy="492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en-US" sz="3200" b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40 </a:t>
              </a:r>
              <a:r>
                <a:rPr lang="en-US" altLang="en-US" sz="32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000</a:t>
              </a:r>
            </a:p>
          </p:txBody>
        </p:sp>
      </p:grpSp>
      <p:sp>
        <p:nvSpPr>
          <p:cNvPr id="50" name="Rectangle 48"/>
          <p:cNvSpPr>
            <a:spLocks noChangeArrowheads="1"/>
          </p:cNvSpPr>
          <p:nvPr/>
        </p:nvSpPr>
        <p:spPr bwMode="auto">
          <a:xfrm>
            <a:off x="2390495" y="3134965"/>
            <a:ext cx="303403" cy="1104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en-US" sz="5600" dirty="0">
                <a:solidFill>
                  <a:srgbClr val="000000"/>
                </a:solidFill>
                <a:latin typeface="VNI-Times" pitchFamily="2" charset="0"/>
              </a:rPr>
              <a:t>...</a:t>
            </a:r>
            <a:endParaRPr lang="en-US" altLang="en-US" dirty="0"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-108520" y="2509352"/>
            <a:ext cx="936104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400" b="1" dirty="0" smtClean="0">
                <a:latin typeface="Times New Roman" pitchFamily="18" charset="0"/>
              </a:rPr>
              <a:t> 36 </a:t>
            </a:r>
            <a:r>
              <a:rPr lang="en-US" altLang="en-US" sz="4400" b="1" dirty="0">
                <a:latin typeface="Times New Roman" pitchFamily="18" charset="0"/>
              </a:rPr>
              <a:t>000 </a:t>
            </a:r>
            <a:r>
              <a:rPr lang="en-US" altLang="en-US" sz="3200" b="1" dirty="0">
                <a:latin typeface="Times New Roman" pitchFamily="18" charset="0"/>
              </a:rPr>
              <a:t>;</a:t>
            </a:r>
            <a:r>
              <a:rPr lang="en-US" altLang="en-US" sz="4400" b="1" dirty="0">
                <a:latin typeface="Times New Roman" pitchFamily="18" charset="0"/>
              </a:rPr>
              <a:t> 37 000 </a:t>
            </a:r>
            <a:r>
              <a:rPr lang="en-US" altLang="en-US" sz="3200" b="1" dirty="0">
                <a:latin typeface="Times New Roman" pitchFamily="18" charset="0"/>
              </a:rPr>
              <a:t>;</a:t>
            </a:r>
            <a:r>
              <a:rPr lang="en-US" altLang="en-US" sz="4400" b="1" dirty="0">
                <a:latin typeface="Times New Roman" pitchFamily="18" charset="0"/>
              </a:rPr>
              <a:t> </a:t>
            </a:r>
            <a:r>
              <a:rPr lang="en-US" altLang="en-US" sz="3600" b="1" dirty="0">
                <a:latin typeface="Times New Roman" pitchFamily="18" charset="0"/>
              </a:rPr>
              <a:t>. . . . . </a:t>
            </a:r>
            <a:r>
              <a:rPr lang="en-US" altLang="en-US" sz="3600" b="1" dirty="0" smtClean="0">
                <a:latin typeface="Times New Roman" pitchFamily="18" charset="0"/>
              </a:rPr>
              <a:t>   </a:t>
            </a:r>
            <a:r>
              <a:rPr lang="en-US" altLang="en-US" sz="3200" b="1" dirty="0" smtClean="0">
                <a:latin typeface="Times New Roman" pitchFamily="18" charset="0"/>
              </a:rPr>
              <a:t>;</a:t>
            </a:r>
            <a:r>
              <a:rPr lang="en-US" altLang="en-US" sz="3600" b="1" dirty="0" smtClean="0">
                <a:solidFill>
                  <a:schemeClr val="bg1"/>
                </a:solidFill>
                <a:latin typeface="Times New Roman" pitchFamily="18" charset="0"/>
              </a:rPr>
              <a:t> </a:t>
            </a:r>
            <a:r>
              <a:rPr lang="en-US" altLang="en-US" sz="3600" b="1" dirty="0" smtClean="0">
                <a:latin typeface="Times New Roman" pitchFamily="18" charset="0"/>
              </a:rPr>
              <a:t> </a:t>
            </a:r>
            <a:r>
              <a:rPr lang="en-US" altLang="en-US" sz="3600" b="1" dirty="0">
                <a:latin typeface="Times New Roman" pitchFamily="18" charset="0"/>
              </a:rPr>
              <a:t>. . . </a:t>
            </a:r>
            <a:r>
              <a:rPr lang="en-US" altLang="en-US" sz="3600" b="1" dirty="0" smtClean="0">
                <a:latin typeface="Times New Roman" pitchFamily="18" charset="0"/>
              </a:rPr>
              <a:t>…  </a:t>
            </a:r>
            <a:r>
              <a:rPr lang="en-US" altLang="en-US" sz="3200" b="1" dirty="0" smtClean="0">
                <a:latin typeface="Times New Roman" pitchFamily="18" charset="0"/>
              </a:rPr>
              <a:t>;</a:t>
            </a:r>
            <a:r>
              <a:rPr lang="en-US" altLang="en-US" sz="3600" b="1" dirty="0" smtClean="0">
                <a:latin typeface="Times New Roman" pitchFamily="18" charset="0"/>
              </a:rPr>
              <a:t> </a:t>
            </a:r>
            <a:r>
              <a:rPr lang="en-US" altLang="en-US" sz="3600" b="1" dirty="0">
                <a:latin typeface="Times New Roman" pitchFamily="18" charset="0"/>
              </a:rPr>
              <a:t>. . . . . </a:t>
            </a:r>
            <a:r>
              <a:rPr lang="en-US" altLang="en-US" sz="3600" b="1" dirty="0" smtClean="0">
                <a:latin typeface="Times New Roman" pitchFamily="18" charset="0"/>
              </a:rPr>
              <a:t>. ; </a:t>
            </a:r>
          </a:p>
          <a:p>
            <a:pPr eaLnBrk="1" hangingPunct="1">
              <a:spcBef>
                <a:spcPct val="50000"/>
              </a:spcBef>
            </a:pPr>
            <a:r>
              <a:rPr lang="en-US" altLang="en-US" sz="4400" b="1" dirty="0" smtClean="0">
                <a:latin typeface="Times New Roman" pitchFamily="18" charset="0"/>
              </a:rPr>
              <a:t>41 </a:t>
            </a:r>
            <a:r>
              <a:rPr lang="en-US" altLang="en-US" sz="4400" b="1" dirty="0">
                <a:latin typeface="Times New Roman" pitchFamily="18" charset="0"/>
              </a:rPr>
              <a:t>000 </a:t>
            </a:r>
            <a:r>
              <a:rPr lang="en-US" altLang="en-US" sz="3200" b="1" dirty="0">
                <a:latin typeface="Times New Roman" pitchFamily="18" charset="0"/>
              </a:rPr>
              <a:t>; </a:t>
            </a:r>
            <a:r>
              <a:rPr lang="en-US" altLang="en-US" sz="3200" b="1" dirty="0" smtClean="0">
                <a:latin typeface="Times New Roman" pitchFamily="18" charset="0"/>
              </a:rPr>
              <a:t>  </a:t>
            </a:r>
            <a:r>
              <a:rPr lang="en-US" altLang="en-US" sz="3200" b="1" dirty="0">
                <a:latin typeface="Times New Roman" pitchFamily="18" charset="0"/>
              </a:rPr>
              <a:t>. . . . . </a:t>
            </a:r>
            <a:r>
              <a:rPr lang="en-US" altLang="en-US" sz="3200" b="1" dirty="0" smtClean="0">
                <a:latin typeface="Times New Roman" pitchFamily="18" charset="0"/>
              </a:rPr>
              <a:t>. .</a:t>
            </a:r>
            <a:endParaRPr lang="en-US" altLang="en-US" sz="3200" b="1" dirty="0">
              <a:latin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42540" y="2391137"/>
            <a:ext cx="173637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38 000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03880" y="2421914"/>
            <a:ext cx="159530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39 000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406638" y="2452692"/>
            <a:ext cx="17235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40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</a:rPr>
              <a:t>000 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07704" y="3412938"/>
            <a:ext cx="187743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4400" b="1" dirty="0" smtClean="0">
                <a:solidFill>
                  <a:srgbClr val="FF0000"/>
                </a:solidFill>
                <a:latin typeface="Times New Roman" pitchFamily="18" charset="0"/>
              </a:rPr>
              <a:t>42 </a:t>
            </a:r>
            <a:r>
              <a:rPr lang="en-US" altLang="en-US" sz="4400" b="1" dirty="0">
                <a:solidFill>
                  <a:srgbClr val="FF0000"/>
                </a:solidFill>
                <a:latin typeface="Times New Roman" pitchFamily="18" charset="0"/>
              </a:rPr>
              <a:t>000 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404664"/>
            <a:ext cx="946854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 sz="4400" dirty="0">
                <a:latin typeface="Times New Roman" pitchFamily="18" charset="0"/>
              </a:rPr>
              <a:t>b) Viết số thích hợp </a:t>
            </a:r>
            <a:r>
              <a:rPr lang="en-US" altLang="en-US" sz="4400" dirty="0" err="1">
                <a:latin typeface="Times New Roman" pitchFamily="18" charset="0"/>
              </a:rPr>
              <a:t>vào</a:t>
            </a:r>
            <a:r>
              <a:rPr lang="en-US" altLang="en-US" sz="4400" dirty="0">
                <a:latin typeface="Times New Roman" pitchFamily="18" charset="0"/>
              </a:rPr>
              <a:t> </a:t>
            </a:r>
            <a:r>
              <a:rPr lang="en-US" altLang="en-US" sz="4400" dirty="0" err="1" smtClean="0">
                <a:latin typeface="Times New Roman" pitchFamily="18" charset="0"/>
              </a:rPr>
              <a:t>chỗ</a:t>
            </a:r>
            <a:r>
              <a:rPr lang="en-US" altLang="en-US" sz="4400" dirty="0" smtClean="0">
                <a:latin typeface="Times New Roman" pitchFamily="18" charset="0"/>
              </a:rPr>
              <a:t> </a:t>
            </a:r>
            <a:r>
              <a:rPr lang="en-US" altLang="en-US" sz="4400" dirty="0">
                <a:latin typeface="Times New Roman" pitchFamily="18" charset="0"/>
              </a:rPr>
              <a:t>chấm:</a:t>
            </a:r>
          </a:p>
        </p:txBody>
      </p:sp>
    </p:spTree>
    <p:extLst>
      <p:ext uri="{BB962C8B-B14F-4D97-AF65-F5344CB8AC3E}">
        <p14:creationId xmlns:p14="http://schemas.microsoft.com/office/powerpoint/2010/main" val="2682282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6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52400" y="76200"/>
            <a:ext cx="6781800" cy="707886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000" b="1" dirty="0" smtClean="0">
                <a:latin typeface="Times New Roman" pitchFamily="18" charset="0"/>
              </a:rPr>
              <a:t>Viết </a:t>
            </a:r>
            <a:r>
              <a:rPr lang="en-US" altLang="en-US" sz="4000" b="1" dirty="0">
                <a:latin typeface="Times New Roman" pitchFamily="18" charset="0"/>
              </a:rPr>
              <a:t>theo </a:t>
            </a:r>
            <a:r>
              <a:rPr lang="en-US" altLang="en-US" sz="4000" b="1" dirty="0" smtClean="0">
                <a:latin typeface="Times New Roman" pitchFamily="18" charset="0"/>
              </a:rPr>
              <a:t>mẫu:</a:t>
            </a:r>
            <a:endParaRPr lang="en-US" altLang="en-US" sz="4000" b="1" dirty="0">
              <a:latin typeface="Times New Roman" pitchFamily="18" charset="0"/>
            </a:endParaRPr>
          </a:p>
        </p:txBody>
      </p:sp>
      <p:graphicFrame>
        <p:nvGraphicFramePr>
          <p:cNvPr id="6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6631330"/>
              </p:ext>
            </p:extLst>
          </p:nvPr>
        </p:nvGraphicFramePr>
        <p:xfrm>
          <a:off x="35496" y="965200"/>
          <a:ext cx="9108505" cy="6770944"/>
        </p:xfrm>
        <a:graphic>
          <a:graphicData uri="http://schemas.openxmlformats.org/drawingml/2006/table">
            <a:tbl>
              <a:tblPr/>
              <a:tblGrid>
                <a:gridCol w="11521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0066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70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39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5079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13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5253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0146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1610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008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69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16 212</a:t>
                      </a: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69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Tám</a:t>
                      </a: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nghìn</a:t>
                      </a: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một</a:t>
                      </a: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trăm</a:t>
                      </a: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linh</a:t>
                      </a: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US" altLang="en-US" sz="2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năm</a:t>
                      </a: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7699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35496" y="982935"/>
            <a:ext cx="1143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Viết số</a:t>
            </a: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1115616" y="982935"/>
            <a:ext cx="1143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Chục nghìn</a:t>
            </a:r>
          </a:p>
        </p:txBody>
      </p:sp>
      <p:sp>
        <p:nvSpPr>
          <p:cNvPr id="21" name="TextBox 20"/>
          <p:cNvSpPr txBox="1">
            <a:spLocks noChangeArrowheads="1"/>
          </p:cNvSpPr>
          <p:nvPr/>
        </p:nvSpPr>
        <p:spPr bwMode="auto">
          <a:xfrm>
            <a:off x="2123728" y="1188616"/>
            <a:ext cx="1295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Nghìn</a:t>
            </a:r>
            <a:endParaRPr lang="en-US" altLang="en-US" sz="3200" dirty="0">
              <a:solidFill>
                <a:srgbClr val="000066"/>
              </a:solidFill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3293368" y="1196752"/>
            <a:ext cx="106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dirty="0" smtClean="0">
                <a:solidFill>
                  <a:srgbClr val="000066"/>
                </a:solidFill>
                <a:latin typeface="Times New Roman" pitchFamily="18" charset="0"/>
              </a:rPr>
              <a:t>Trăm</a:t>
            </a:r>
            <a:endParaRPr lang="en-US" altLang="en-US" sz="3200" dirty="0">
              <a:solidFill>
                <a:srgbClr val="000066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4207768" y="1196752"/>
            <a:ext cx="106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Chục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076056" y="979488"/>
            <a:ext cx="9906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Đơn vị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6516216" y="1196752"/>
            <a:ext cx="190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Đọc số</a:t>
            </a:r>
          </a:p>
        </p:txBody>
      </p:sp>
      <p:sp>
        <p:nvSpPr>
          <p:cNvPr id="26" name="TextBox 25"/>
          <p:cNvSpPr txBox="1">
            <a:spLocks noChangeArrowheads="1"/>
          </p:cNvSpPr>
          <p:nvPr/>
        </p:nvSpPr>
        <p:spPr bwMode="auto">
          <a:xfrm>
            <a:off x="-180528" y="2204140"/>
            <a:ext cx="144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 b="1" dirty="0">
                <a:latin typeface="Times New Roman" pitchFamily="18" charset="0"/>
              </a:rPr>
              <a:t>42 517</a:t>
            </a:r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1217712" y="2204140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 b="1" dirty="0">
                <a:latin typeface="Times New Roman" pitchFamily="18" charset="0"/>
              </a:rPr>
              <a:t>4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2297832" y="2204140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 b="1" dirty="0">
                <a:latin typeface="Times New Roman" pitchFamily="18" charset="0"/>
              </a:rPr>
              <a:t>2</a:t>
            </a: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3297560" y="2204140"/>
            <a:ext cx="91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 b="1">
                <a:latin typeface="Times New Roman" pitchFamily="18" charset="0"/>
              </a:rPr>
              <a:t>5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4225280" y="2204140"/>
            <a:ext cx="1066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 b="1" dirty="0">
                <a:latin typeface="Times New Roman" pitchFamily="18" charset="0"/>
              </a:rPr>
              <a:t>1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226224" y="2204140"/>
            <a:ext cx="762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 b="1">
                <a:latin typeface="Times New Roman" pitchFamily="18" charset="0"/>
              </a:rPr>
              <a:t>7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6015608" y="2003356"/>
            <a:ext cx="3524944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400" b="1" dirty="0">
                <a:latin typeface="Times New Roman" pitchFamily="18" charset="0"/>
              </a:rPr>
              <a:t>Bốn mươi hai </a:t>
            </a:r>
            <a:r>
              <a:rPr lang="en-US" altLang="en-US" sz="2400" b="1" dirty="0" err="1">
                <a:latin typeface="Times New Roman" pitchFamily="18" charset="0"/>
              </a:rPr>
              <a:t>nghìn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endParaRPr lang="en-US" altLang="en-US" sz="2400" b="1" dirty="0" smtClean="0">
              <a:latin typeface="Times New Roman" pitchFamily="18" charset="0"/>
            </a:endParaRPr>
          </a:p>
          <a:p>
            <a:pPr eaLnBrk="1" hangingPunct="1"/>
            <a:r>
              <a:rPr lang="en-US" altLang="en-US" sz="2400" b="1" dirty="0" err="1" smtClean="0">
                <a:latin typeface="Times New Roman" pitchFamily="18" charset="0"/>
              </a:rPr>
              <a:t>năm</a:t>
            </a:r>
            <a:r>
              <a:rPr lang="en-US" altLang="en-US" sz="2400" b="1" dirty="0" smtClean="0">
                <a:latin typeface="Times New Roman" pitchFamily="18" charset="0"/>
              </a:rPr>
              <a:t> </a:t>
            </a:r>
            <a:r>
              <a:rPr lang="en-US" altLang="en-US" sz="2400" b="1" dirty="0">
                <a:latin typeface="Times New Roman" pitchFamily="18" charset="0"/>
              </a:rPr>
              <a:t>trăm bảy </a:t>
            </a:r>
            <a:r>
              <a:rPr lang="en-US" altLang="en-US" sz="2400" b="1" dirty="0" err="1">
                <a:latin typeface="Times New Roman" pitchFamily="18" charset="0"/>
              </a:rPr>
              <a:t>mươi</a:t>
            </a:r>
            <a:r>
              <a:rPr lang="en-US" altLang="en-US" sz="2400" b="1" dirty="0">
                <a:latin typeface="Times New Roman" pitchFamily="18" charset="0"/>
              </a:rPr>
              <a:t> </a:t>
            </a:r>
            <a:endParaRPr lang="en-US" altLang="en-US" sz="2400" b="1" dirty="0" smtClean="0">
              <a:latin typeface="Times New Roman" pitchFamily="18" charset="0"/>
            </a:endParaRPr>
          </a:p>
          <a:p>
            <a:pPr eaLnBrk="1" hangingPunct="1"/>
            <a:r>
              <a:rPr lang="en-US" altLang="en-US" sz="2400" b="1" dirty="0" err="1" smtClean="0">
                <a:latin typeface="Times New Roman" pitchFamily="18" charset="0"/>
              </a:rPr>
              <a:t>mốt</a:t>
            </a:r>
            <a:r>
              <a:rPr lang="en-US" altLang="en-US" sz="2400" b="1" dirty="0" smtClean="0">
                <a:latin typeface="Times New Roman" pitchFamily="18" charset="0"/>
              </a:rPr>
              <a:t>.</a:t>
            </a:r>
            <a:endParaRPr lang="en-US" altLang="en-US" sz="2400" b="1" dirty="0"/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015608" y="3253537"/>
            <a:ext cx="312839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400" b="1" dirty="0">
                <a:latin typeface="Times New Roman" pitchFamily="18" charset="0"/>
              </a:rPr>
              <a:t>Sáu mươi ba nghìn tám trăm năm </a:t>
            </a:r>
            <a:r>
              <a:rPr lang="en-US" altLang="en-US" sz="2400" b="1" dirty="0" smtClean="0">
                <a:latin typeface="Times New Roman" pitchFamily="18" charset="0"/>
              </a:rPr>
              <a:t>mươi.</a:t>
            </a:r>
            <a:endParaRPr lang="en-US" altLang="en-US" sz="2400" b="1" dirty="0">
              <a:latin typeface="Times New Roman" pitchFamily="18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-78804" y="4160766"/>
            <a:ext cx="13716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400" b="1" dirty="0">
                <a:latin typeface="Times New Roman" pitchFamily="18" charset="0"/>
              </a:rPr>
              <a:t>91 907</a:t>
            </a:r>
          </a:p>
        </p:txBody>
      </p:sp>
    </p:spTree>
    <p:extLst>
      <p:ext uri="{BB962C8B-B14F-4D97-AF65-F5344CB8AC3E}">
        <p14:creationId xmlns:p14="http://schemas.microsoft.com/office/powerpoint/2010/main" val="2941096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52400" y="76200"/>
            <a:ext cx="6781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FF0000"/>
                </a:solidFill>
                <a:latin typeface="Times New Roman" pitchFamily="18" charset="0"/>
              </a:rPr>
              <a:t>Bài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</a:rPr>
              <a:t>:</a:t>
            </a:r>
            <a:r>
              <a:rPr lang="en-US" alt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altLang="en-US" sz="4000" b="1" dirty="0" smtClean="0">
                <a:latin typeface="Times New Roman" pitchFamily="18" charset="0"/>
              </a:rPr>
              <a:t>Viết </a:t>
            </a:r>
            <a:r>
              <a:rPr lang="en-US" altLang="en-US" sz="4000" b="1" dirty="0">
                <a:latin typeface="Times New Roman" pitchFamily="18" charset="0"/>
              </a:rPr>
              <a:t>theo </a:t>
            </a:r>
            <a:r>
              <a:rPr lang="en-US" altLang="en-US" sz="4000" b="1" dirty="0" smtClean="0">
                <a:latin typeface="Times New Roman" pitchFamily="18" charset="0"/>
              </a:rPr>
              <a:t>mẫu:</a:t>
            </a:r>
            <a:endParaRPr lang="en-US" altLang="en-US" sz="4000" b="1" dirty="0">
              <a:latin typeface="Times New Roman" pitchFamily="18" charset="0"/>
            </a:endParaRPr>
          </a:p>
        </p:txBody>
      </p:sp>
      <p:graphicFrame>
        <p:nvGraphicFramePr>
          <p:cNvPr id="7303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3535189"/>
              </p:ext>
            </p:extLst>
          </p:nvPr>
        </p:nvGraphicFramePr>
        <p:xfrm>
          <a:off x="35496" y="965200"/>
          <a:ext cx="9108505" cy="5892800"/>
        </p:xfrm>
        <a:graphic>
          <a:graphicData uri="http://schemas.openxmlformats.org/drawingml/2006/table">
            <a:tbl>
              <a:tblPr/>
              <a:tblGrid>
                <a:gridCol w="10557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70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70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9860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7611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13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5253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01468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6206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69952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578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299" name="Text Box 131"/>
          <p:cNvSpPr txBox="1">
            <a:spLocks noChangeArrowheads="1"/>
          </p:cNvSpPr>
          <p:nvPr/>
        </p:nvSpPr>
        <p:spPr bwMode="auto">
          <a:xfrm>
            <a:off x="-61664" y="414908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</a:rPr>
              <a:t>63 850</a:t>
            </a:r>
          </a:p>
        </p:txBody>
      </p:sp>
      <p:sp>
        <p:nvSpPr>
          <p:cNvPr id="7304" name="Text Box 136"/>
          <p:cNvSpPr txBox="1">
            <a:spLocks noChangeArrowheads="1"/>
          </p:cNvSpPr>
          <p:nvPr/>
        </p:nvSpPr>
        <p:spPr bwMode="auto">
          <a:xfrm>
            <a:off x="1259632" y="4134023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</a:rPr>
              <a:t>6</a:t>
            </a:r>
          </a:p>
        </p:txBody>
      </p:sp>
      <p:sp>
        <p:nvSpPr>
          <p:cNvPr id="7305" name="Text Box 137"/>
          <p:cNvSpPr txBox="1">
            <a:spLocks noChangeArrowheads="1"/>
          </p:cNvSpPr>
          <p:nvPr/>
        </p:nvSpPr>
        <p:spPr bwMode="auto">
          <a:xfrm>
            <a:off x="2305472" y="4149080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7306" name="Text Box 138"/>
          <p:cNvSpPr txBox="1">
            <a:spLocks noChangeArrowheads="1"/>
          </p:cNvSpPr>
          <p:nvPr/>
        </p:nvSpPr>
        <p:spPr bwMode="auto">
          <a:xfrm>
            <a:off x="3448472" y="4149080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7307" name="Text Box 139"/>
          <p:cNvSpPr txBox="1">
            <a:spLocks noChangeArrowheads="1"/>
          </p:cNvSpPr>
          <p:nvPr/>
        </p:nvSpPr>
        <p:spPr bwMode="auto">
          <a:xfrm>
            <a:off x="4362872" y="4149080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7308" name="Text Box 140"/>
          <p:cNvSpPr txBox="1">
            <a:spLocks noChangeArrowheads="1"/>
          </p:cNvSpPr>
          <p:nvPr/>
        </p:nvSpPr>
        <p:spPr bwMode="auto">
          <a:xfrm>
            <a:off x="5220072" y="4161656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309" name="Text Box 141"/>
          <p:cNvSpPr txBox="1">
            <a:spLocks noChangeArrowheads="1"/>
          </p:cNvSpPr>
          <p:nvPr/>
        </p:nvSpPr>
        <p:spPr bwMode="auto">
          <a:xfrm>
            <a:off x="1289720" y="5862215"/>
            <a:ext cx="76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7310" name="Text Box 142"/>
          <p:cNvSpPr txBox="1">
            <a:spLocks noChangeArrowheads="1"/>
          </p:cNvSpPr>
          <p:nvPr/>
        </p:nvSpPr>
        <p:spPr bwMode="auto">
          <a:xfrm>
            <a:off x="2258616" y="5849640"/>
            <a:ext cx="762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C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311" name="Text Box 143"/>
          <p:cNvSpPr txBox="1">
            <a:spLocks noChangeArrowheads="1"/>
          </p:cNvSpPr>
          <p:nvPr/>
        </p:nvSpPr>
        <p:spPr bwMode="auto">
          <a:xfrm>
            <a:off x="3401616" y="5849640"/>
            <a:ext cx="762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>
                <a:solidFill>
                  <a:srgbClr val="C00000"/>
                </a:solidFill>
                <a:latin typeface="Times New Roman" pitchFamily="18" charset="0"/>
              </a:rPr>
              <a:t>9</a:t>
            </a:r>
          </a:p>
        </p:txBody>
      </p:sp>
      <p:sp>
        <p:nvSpPr>
          <p:cNvPr id="7312" name="Text Box 144"/>
          <p:cNvSpPr txBox="1">
            <a:spLocks noChangeArrowheads="1"/>
          </p:cNvSpPr>
          <p:nvPr/>
        </p:nvSpPr>
        <p:spPr bwMode="auto">
          <a:xfrm>
            <a:off x="4427984" y="5877272"/>
            <a:ext cx="762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7313" name="Text Box 145"/>
          <p:cNvSpPr txBox="1">
            <a:spLocks noChangeArrowheads="1"/>
          </p:cNvSpPr>
          <p:nvPr/>
        </p:nvSpPr>
        <p:spPr bwMode="auto">
          <a:xfrm>
            <a:off x="5220072" y="5862216"/>
            <a:ext cx="7620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</a:rPr>
              <a:t>7</a:t>
            </a:r>
          </a:p>
        </p:txBody>
      </p:sp>
      <p:sp>
        <p:nvSpPr>
          <p:cNvPr id="7314" name="Text Box 146"/>
          <p:cNvSpPr txBox="1">
            <a:spLocks noChangeArrowheads="1"/>
          </p:cNvSpPr>
          <p:nvPr/>
        </p:nvSpPr>
        <p:spPr bwMode="auto">
          <a:xfrm>
            <a:off x="6015608" y="5301208"/>
            <a:ext cx="312839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C00000"/>
                </a:solidFill>
                <a:latin typeface="Times New Roman" pitchFamily="18" charset="0"/>
              </a:rPr>
              <a:t>Chín mươi mốt nghìn chín trăm linh </a:t>
            </a:r>
            <a:r>
              <a:rPr lang="en-US" altLang="en-US" sz="3200" b="1" dirty="0" smtClean="0">
                <a:solidFill>
                  <a:srgbClr val="C00000"/>
                </a:solidFill>
                <a:latin typeface="Times New Roman" pitchFamily="18" charset="0"/>
              </a:rPr>
              <a:t>bảy.</a:t>
            </a:r>
            <a:endParaRPr lang="en-US" altLang="en-US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496" y="982935"/>
            <a:ext cx="1143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latin typeface="Times New Roman" pitchFamily="18" charset="0"/>
              </a:rPr>
              <a:t>Viết số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15616" y="982935"/>
            <a:ext cx="11430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dirty="0">
                <a:latin typeface="Times New Roman" pitchFamily="18" charset="0"/>
              </a:rPr>
              <a:t>Chục nghìn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23728" y="1188616"/>
            <a:ext cx="12954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 dirty="0">
                <a:latin typeface="Times New Roman" pitchFamily="18" charset="0"/>
              </a:rPr>
              <a:t>Nghìn</a:t>
            </a:r>
            <a:endParaRPr lang="en-US" altLang="en-US" sz="2800" b="1" dirty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93368" y="1196752"/>
            <a:ext cx="106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2800" b="1" dirty="0" smtClean="0">
                <a:latin typeface="Times New Roman" pitchFamily="18" charset="0"/>
              </a:rPr>
              <a:t>Trăm</a:t>
            </a:r>
            <a:endParaRPr lang="en-US" altLang="en-US" sz="2800" b="1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07768" y="1196752"/>
            <a:ext cx="1066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2800" b="1" dirty="0">
                <a:latin typeface="Times New Roman" pitchFamily="18" charset="0"/>
              </a:rPr>
              <a:t>Chục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076056" y="979488"/>
            <a:ext cx="9906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latin typeface="Times New Roman" pitchFamily="18" charset="0"/>
              </a:rPr>
              <a:t>Đơn vị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516216" y="1196752"/>
            <a:ext cx="1905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latin typeface="Times New Roman" pitchFamily="18" charset="0"/>
              </a:rPr>
              <a:t>Đọc số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-180528" y="2492896"/>
            <a:ext cx="144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latin typeface="Times New Roman" pitchFamily="18" charset="0"/>
              </a:rPr>
              <a:t>42 517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217712" y="2492896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>
                <a:latin typeface="Times New Roman" pitchFamily="18" charset="0"/>
              </a:rPr>
              <a:t>4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297832" y="2492896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>
                <a:latin typeface="Times New Roman" pitchFamily="18" charset="0"/>
              </a:rPr>
              <a:t>2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297560" y="2492896"/>
            <a:ext cx="914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>
                <a:latin typeface="Times New Roman" pitchFamily="18" charset="0"/>
              </a:rPr>
              <a:t>5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225280" y="2492896"/>
            <a:ext cx="1066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>
                <a:latin typeface="Times New Roman" pitchFamily="18" charset="0"/>
              </a:rPr>
              <a:t>1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226224" y="2492896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>
                <a:latin typeface="Times New Roman" pitchFamily="18" charset="0"/>
              </a:rPr>
              <a:t>7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15608" y="2003356"/>
            <a:ext cx="3524944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b="1" dirty="0">
                <a:latin typeface="Times New Roman" pitchFamily="18" charset="0"/>
              </a:rPr>
              <a:t>Bốn mươi hai nghìn năm trăm bảy mươi </a:t>
            </a:r>
            <a:r>
              <a:rPr lang="en-US" altLang="en-US" sz="3200" b="1" dirty="0" smtClean="0">
                <a:latin typeface="Times New Roman" pitchFamily="18" charset="0"/>
              </a:rPr>
              <a:t>mốt.</a:t>
            </a:r>
            <a:endParaRPr lang="en-US" altLang="en-US" sz="3200" b="1" dirty="0"/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015608" y="3659540"/>
            <a:ext cx="3128392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b="1" dirty="0">
                <a:latin typeface="Times New Roman" pitchFamily="18" charset="0"/>
              </a:rPr>
              <a:t>Sáu mươi ba nghìn tám trăm năm </a:t>
            </a:r>
            <a:r>
              <a:rPr lang="en-US" altLang="en-US" sz="3200" b="1" dirty="0" smtClean="0">
                <a:latin typeface="Times New Roman" pitchFamily="18" charset="0"/>
              </a:rPr>
              <a:t>mươi.</a:t>
            </a:r>
            <a:endParaRPr lang="en-US" altLang="en-US" sz="3200" b="1" dirty="0">
              <a:latin typeface="Times New Roman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-111968" y="5857453"/>
            <a:ext cx="1371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>
                <a:latin typeface="Times New Roman" pitchFamily="18" charset="0"/>
              </a:rPr>
              <a:t>91 907</a:t>
            </a:r>
          </a:p>
        </p:txBody>
      </p:sp>
    </p:spTree>
    <p:extLst>
      <p:ext uri="{BB962C8B-B14F-4D97-AF65-F5344CB8AC3E}">
        <p14:creationId xmlns:p14="http://schemas.microsoft.com/office/powerpoint/2010/main" val="427505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3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3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3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3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30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3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3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3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3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3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3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73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73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3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73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3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3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73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3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3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73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3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3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73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3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3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7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7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7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99" grpId="0"/>
      <p:bldP spid="7304" grpId="0"/>
      <p:bldP spid="7305" grpId="0"/>
      <p:bldP spid="7306" grpId="0"/>
      <p:bldP spid="7307" grpId="0"/>
      <p:bldP spid="7308" grpId="0"/>
      <p:bldP spid="7309" grpId="0"/>
      <p:bldP spid="7310" grpId="0"/>
      <p:bldP spid="7311" grpId="0"/>
      <p:bldP spid="7312" grpId="0"/>
      <p:bldP spid="7313" grpId="0"/>
      <p:bldP spid="73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303" name="Group 1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457248"/>
              </p:ext>
            </p:extLst>
          </p:nvPr>
        </p:nvGraphicFramePr>
        <p:xfrm>
          <a:off x="35496" y="48071"/>
          <a:ext cx="9108505" cy="6877841"/>
        </p:xfrm>
        <a:graphic>
          <a:graphicData uri="http://schemas.openxmlformats.org/drawingml/2006/table">
            <a:tbl>
              <a:tblPr/>
              <a:tblGrid>
                <a:gridCol w="105572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9706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9706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023931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5079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13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3152539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100466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</a:t>
                      </a: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58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0439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706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1443" marR="91443" marT="45724" marB="4572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7299" name="Text Box 131"/>
          <p:cNvSpPr txBox="1">
            <a:spLocks noChangeArrowheads="1"/>
          </p:cNvSpPr>
          <p:nvPr/>
        </p:nvSpPr>
        <p:spPr bwMode="auto">
          <a:xfrm>
            <a:off x="-61664" y="3573016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8 105</a:t>
            </a:r>
            <a:endParaRPr lang="en-US" alt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7305" name="Text Box 137"/>
          <p:cNvSpPr txBox="1">
            <a:spLocks noChangeArrowheads="1"/>
          </p:cNvSpPr>
          <p:nvPr/>
        </p:nvSpPr>
        <p:spPr bwMode="auto">
          <a:xfrm>
            <a:off x="2305472" y="3573016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C00000"/>
                </a:solidFill>
                <a:latin typeface="Times New Roman" pitchFamily="18" charset="0"/>
              </a:rPr>
              <a:t>8</a:t>
            </a:r>
            <a:endParaRPr lang="en-US" altLang="en-US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7306" name="Text Box 138"/>
          <p:cNvSpPr txBox="1">
            <a:spLocks noChangeArrowheads="1"/>
          </p:cNvSpPr>
          <p:nvPr/>
        </p:nvSpPr>
        <p:spPr bwMode="auto">
          <a:xfrm>
            <a:off x="3448472" y="3564305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solidFill>
                  <a:srgbClr val="C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7307" name="Text Box 139"/>
          <p:cNvSpPr txBox="1">
            <a:spLocks noChangeArrowheads="1"/>
          </p:cNvSpPr>
          <p:nvPr/>
        </p:nvSpPr>
        <p:spPr bwMode="auto">
          <a:xfrm>
            <a:off x="4362872" y="3573016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C00000"/>
                </a:solidFill>
                <a:latin typeface="Times New Roman" pitchFamily="18" charset="0"/>
              </a:rPr>
              <a:t>0</a:t>
            </a:r>
            <a:endParaRPr lang="en-US" altLang="en-US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7308" name="Text Box 140"/>
          <p:cNvSpPr txBox="1">
            <a:spLocks noChangeArrowheads="1"/>
          </p:cNvSpPr>
          <p:nvPr/>
        </p:nvSpPr>
        <p:spPr bwMode="auto">
          <a:xfrm>
            <a:off x="5250160" y="3564305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smtClean="0">
                <a:solidFill>
                  <a:srgbClr val="C00000"/>
                </a:solidFill>
                <a:latin typeface="Times New Roman" pitchFamily="18" charset="0"/>
              </a:rPr>
              <a:t>5</a:t>
            </a:r>
            <a:endParaRPr lang="en-US" altLang="en-US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7309" name="Text Box 141"/>
          <p:cNvSpPr txBox="1">
            <a:spLocks noChangeArrowheads="1"/>
          </p:cNvSpPr>
          <p:nvPr/>
        </p:nvSpPr>
        <p:spPr bwMode="auto">
          <a:xfrm>
            <a:off x="1289720" y="5601815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smtClean="0">
                <a:latin typeface="Times New Roman" pitchFamily="18" charset="0"/>
              </a:rPr>
              <a:t>7</a:t>
            </a:r>
            <a:endParaRPr lang="en-US" altLang="en-US" sz="3200" b="1" dirty="0">
              <a:latin typeface="Times New Roman" pitchFamily="18" charset="0"/>
            </a:endParaRPr>
          </a:p>
        </p:txBody>
      </p:sp>
      <p:sp>
        <p:nvSpPr>
          <p:cNvPr id="7310" name="Text Box 142"/>
          <p:cNvSpPr txBox="1">
            <a:spLocks noChangeArrowheads="1"/>
          </p:cNvSpPr>
          <p:nvPr/>
        </p:nvSpPr>
        <p:spPr bwMode="auto">
          <a:xfrm>
            <a:off x="2369840" y="5589240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smtClean="0">
                <a:latin typeface="Times New Roman" pitchFamily="18" charset="0"/>
              </a:rPr>
              <a:t>0</a:t>
            </a:r>
            <a:endParaRPr lang="en-US" altLang="en-US" sz="3200" b="1" dirty="0">
              <a:latin typeface="Times New Roman" pitchFamily="18" charset="0"/>
            </a:endParaRPr>
          </a:p>
        </p:txBody>
      </p:sp>
      <p:sp>
        <p:nvSpPr>
          <p:cNvPr id="7311" name="Text Box 143"/>
          <p:cNvSpPr txBox="1">
            <a:spLocks noChangeArrowheads="1"/>
          </p:cNvSpPr>
          <p:nvPr/>
        </p:nvSpPr>
        <p:spPr bwMode="auto">
          <a:xfrm>
            <a:off x="3401616" y="5589240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smtClean="0">
                <a:latin typeface="Times New Roman" pitchFamily="18" charset="0"/>
              </a:rPr>
              <a:t>0</a:t>
            </a:r>
            <a:endParaRPr lang="en-US" altLang="en-US" sz="3200" b="1" dirty="0">
              <a:latin typeface="Times New Roman" pitchFamily="18" charset="0"/>
            </a:endParaRPr>
          </a:p>
        </p:txBody>
      </p:sp>
      <p:sp>
        <p:nvSpPr>
          <p:cNvPr id="7312" name="Text Box 144"/>
          <p:cNvSpPr txBox="1">
            <a:spLocks noChangeArrowheads="1"/>
          </p:cNvSpPr>
          <p:nvPr/>
        </p:nvSpPr>
        <p:spPr bwMode="auto">
          <a:xfrm>
            <a:off x="4427984" y="5616872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>
                <a:latin typeface="Times New Roman" pitchFamily="18" charset="0"/>
              </a:rPr>
              <a:t>0</a:t>
            </a:r>
          </a:p>
        </p:txBody>
      </p:sp>
      <p:sp>
        <p:nvSpPr>
          <p:cNvPr id="7313" name="Text Box 145"/>
          <p:cNvSpPr txBox="1">
            <a:spLocks noChangeArrowheads="1"/>
          </p:cNvSpPr>
          <p:nvPr/>
        </p:nvSpPr>
        <p:spPr bwMode="auto">
          <a:xfrm>
            <a:off x="5220072" y="5601816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smtClean="0">
                <a:latin typeface="Times New Roman" pitchFamily="18" charset="0"/>
              </a:rPr>
              <a:t>8</a:t>
            </a:r>
            <a:endParaRPr lang="en-US" altLang="en-US" sz="3200" b="1" dirty="0">
              <a:latin typeface="Times New Roman" pitchFamily="18" charset="0"/>
            </a:endParaRPr>
          </a:p>
        </p:txBody>
      </p:sp>
      <p:sp>
        <p:nvSpPr>
          <p:cNvPr id="7314" name="Text Box 146"/>
          <p:cNvSpPr txBox="1">
            <a:spLocks noChangeArrowheads="1"/>
          </p:cNvSpPr>
          <p:nvPr/>
        </p:nvSpPr>
        <p:spPr bwMode="auto">
          <a:xfrm>
            <a:off x="6015608" y="5013176"/>
            <a:ext cx="3128392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300" b="1" dirty="0" smtClean="0">
                <a:solidFill>
                  <a:srgbClr val="C00000"/>
                </a:solidFill>
                <a:latin typeface="Times New Roman" pitchFamily="18" charset="0"/>
              </a:rPr>
              <a:t>Bảy mươi nghìn không trăm linh tám.</a:t>
            </a:r>
            <a:endParaRPr lang="en-US" altLang="en-US" sz="33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35496" y="48071"/>
            <a:ext cx="1143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Viết số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15616" y="48071"/>
            <a:ext cx="1143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Chục nghìn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123728" y="253752"/>
            <a:ext cx="1295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Nghìn</a:t>
            </a:r>
            <a:endParaRPr lang="en-US" altLang="en-US" sz="3200" dirty="0">
              <a:solidFill>
                <a:srgbClr val="000066"/>
              </a:solidFill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293368" y="261888"/>
            <a:ext cx="106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200" dirty="0" smtClean="0">
                <a:solidFill>
                  <a:srgbClr val="000066"/>
                </a:solidFill>
                <a:latin typeface="Times New Roman" pitchFamily="18" charset="0"/>
              </a:rPr>
              <a:t>Trăm</a:t>
            </a:r>
            <a:endParaRPr lang="en-US" altLang="en-US" sz="3200" dirty="0">
              <a:solidFill>
                <a:srgbClr val="000066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225280" y="261888"/>
            <a:ext cx="106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Chục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165576" y="44624"/>
            <a:ext cx="990600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Đơn vị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516216" y="261888"/>
            <a:ext cx="19050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dirty="0">
                <a:solidFill>
                  <a:srgbClr val="000066"/>
                </a:solidFill>
                <a:latin typeface="Times New Roman" pitchFamily="18" charset="0"/>
              </a:rPr>
              <a:t>Đọc số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-180528" y="1686292"/>
            <a:ext cx="1447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 smtClean="0">
                <a:latin typeface="Times New Roman" pitchFamily="18" charset="0"/>
              </a:rPr>
              <a:t>16 212</a:t>
            </a:r>
            <a:endParaRPr lang="en-US" altLang="en-US" sz="2800" b="1" dirty="0">
              <a:latin typeface="Times New Roman" pitchFamily="18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217712" y="1686292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 smtClean="0">
                <a:solidFill>
                  <a:srgbClr val="C00000"/>
                </a:solidFill>
                <a:latin typeface="Times New Roman" pitchFamily="18" charset="0"/>
              </a:rPr>
              <a:t>1</a:t>
            </a:r>
            <a:endParaRPr lang="en-US" altLang="en-US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334798" y="1686292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 smtClean="0">
                <a:solidFill>
                  <a:srgbClr val="C00000"/>
                </a:solidFill>
                <a:latin typeface="Times New Roman" pitchFamily="18" charset="0"/>
              </a:rPr>
              <a:t>6</a:t>
            </a:r>
            <a:endParaRPr lang="en-US" altLang="en-US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297560" y="1686292"/>
            <a:ext cx="9144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 smtClean="0">
                <a:solidFill>
                  <a:srgbClr val="C00000"/>
                </a:solidFill>
                <a:latin typeface="Times New Roman" pitchFamily="18" charset="0"/>
              </a:rPr>
              <a:t>2</a:t>
            </a:r>
            <a:endParaRPr lang="en-US" altLang="en-US" sz="32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4225280" y="1686292"/>
            <a:ext cx="1066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>
                <a:solidFill>
                  <a:srgbClr val="C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5226224" y="1686292"/>
            <a:ext cx="7620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3200" b="1" dirty="0">
                <a:solidFill>
                  <a:srgbClr val="C0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15608" y="1196752"/>
            <a:ext cx="3128392" cy="16158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3300" b="1" dirty="0" smtClean="0">
                <a:solidFill>
                  <a:srgbClr val="C00000"/>
                </a:solidFill>
                <a:latin typeface="Times New Roman" pitchFamily="18" charset="0"/>
              </a:rPr>
              <a:t>Mười sáu nghìn hai trăm mười hai.</a:t>
            </a:r>
            <a:endParaRPr lang="en-US" altLang="en-US" sz="3300" b="1" dirty="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5982072" y="3311405"/>
            <a:ext cx="3128392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altLang="en-US" sz="3300" b="1" dirty="0" smtClean="0">
                <a:latin typeface="Times New Roman" pitchFamily="18" charset="0"/>
              </a:rPr>
              <a:t>Tám nghìn  một trăm </a:t>
            </a:r>
            <a:r>
              <a:rPr lang="en-US" altLang="en-US" sz="3300" b="1" dirty="0" err="1" smtClean="0">
                <a:latin typeface="Times New Roman" pitchFamily="18" charset="0"/>
              </a:rPr>
              <a:t>linh</a:t>
            </a:r>
            <a:r>
              <a:rPr lang="en-US" altLang="en-US" sz="3300" b="1" dirty="0" smtClean="0">
                <a:latin typeface="Times New Roman" pitchFamily="18" charset="0"/>
              </a:rPr>
              <a:t> </a:t>
            </a:r>
            <a:r>
              <a:rPr lang="en-US" altLang="en-US" sz="3300" b="1" dirty="0" err="1" smtClean="0">
                <a:latin typeface="Times New Roman" pitchFamily="18" charset="0"/>
              </a:rPr>
              <a:t>năm</a:t>
            </a:r>
            <a:r>
              <a:rPr lang="en-US" altLang="en-US" sz="3300" b="1" dirty="0" smtClean="0">
                <a:latin typeface="Times New Roman" pitchFamily="18" charset="0"/>
              </a:rPr>
              <a:t>.</a:t>
            </a:r>
            <a:endParaRPr lang="en-US" altLang="en-US" sz="3300" b="1" dirty="0">
              <a:latin typeface="Times New Roman" pitchFamily="18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-111968" y="5597053"/>
            <a:ext cx="1371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en-US" alt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70 008</a:t>
            </a:r>
            <a:endParaRPr lang="en-US" alt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0385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7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7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73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3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3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99" grpId="0"/>
      <p:bldP spid="7305" grpId="0"/>
      <p:bldP spid="7306" grpId="0"/>
      <p:bldP spid="7307" grpId="0"/>
      <p:bldP spid="7308" grpId="0"/>
      <p:bldP spid="7314" grpId="0"/>
      <p:bldP spid="11" grpId="0"/>
      <p:bldP spid="12" grpId="0"/>
      <p:bldP spid="13" grpId="0"/>
      <p:bldP spid="14" grpId="0"/>
      <p:bldP spid="15" grpId="0"/>
      <p:bldP spid="16" grpId="0"/>
      <p:bldP spid="1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-91244" y="548680"/>
            <a:ext cx="9631288" cy="1787525"/>
          </a:xfrm>
        </p:spPr>
        <p:txBody>
          <a:bodyPr/>
          <a:lstStyle/>
          <a:p>
            <a:pPr algn="l" eaLnBrk="1" hangingPunct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Viết mỗi số sau thành tổng (theo mẫu):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		</a:t>
            </a:r>
            <a:r>
              <a:rPr lang="en-US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8723 ; 9171 ; 3082 ; 7006.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596652" y="2678211"/>
            <a:ext cx="35433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8723 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=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609600" y="3676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latin typeface="Times New Roman" pitchFamily="18" charset="0"/>
                <a:ea typeface="+mj-ea"/>
                <a:cs typeface="Times New Roman" pitchFamily="18" charset="0"/>
              </a:rPr>
              <a:t>9171= 9000 + 100 + 70 + 1  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 bwMode="auto">
          <a:xfrm>
            <a:off x="-28353" y="461866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latin typeface="Times New Roman" pitchFamily="18" charset="0"/>
                <a:ea typeface="+mj-ea"/>
                <a:cs typeface="Times New Roman" pitchFamily="18" charset="0"/>
              </a:rPr>
              <a:t>3082 = 3000 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+ </a:t>
            </a:r>
            <a:r>
              <a:rPr lang="en-US" sz="4400" dirty="0">
                <a:latin typeface="Times New Roman" pitchFamily="18" charset="0"/>
                <a:ea typeface="+mj-ea"/>
                <a:cs typeface="Times New Roman" pitchFamily="18" charset="0"/>
              </a:rPr>
              <a:t>80 + 2  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-612576" y="5682476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latin typeface="Times New Roman" pitchFamily="18" charset="0"/>
                <a:ea typeface="+mj-ea"/>
                <a:cs typeface="Times New Roman" pitchFamily="18" charset="0"/>
              </a:rPr>
              <a:t>7006 = 7000 </a:t>
            </a:r>
            <a:r>
              <a:rPr lang="en-US" sz="4400" dirty="0" smtClean="0">
                <a:latin typeface="Times New Roman" pitchFamily="18" charset="0"/>
                <a:ea typeface="+mj-ea"/>
                <a:cs typeface="Times New Roman" pitchFamily="18" charset="0"/>
              </a:rPr>
              <a:t>+ </a:t>
            </a:r>
            <a:r>
              <a:rPr lang="en-US" sz="4400" dirty="0">
                <a:latin typeface="Times New Roman" pitchFamily="18" charset="0"/>
                <a:ea typeface="+mj-ea"/>
                <a:cs typeface="Times New Roman" pitchFamily="18" charset="0"/>
              </a:rPr>
              <a:t>6 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3124200" y="2864991"/>
            <a:ext cx="19431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8000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4267200" y="2864991"/>
            <a:ext cx="19431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44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700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5861248" y="2864991"/>
            <a:ext cx="1600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+ 20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7004248" y="2864991"/>
            <a:ext cx="16002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sz="4400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+ 3</a:t>
            </a:r>
          </a:p>
        </p:txBody>
      </p:sp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50304" y="0"/>
            <a:ext cx="3657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altLang="en-US" sz="48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Bài 3: </a:t>
            </a:r>
          </a:p>
        </p:txBody>
      </p:sp>
      <p:sp>
        <p:nvSpPr>
          <p:cNvPr id="2" name="Rectangle 1"/>
          <p:cNvSpPr/>
          <p:nvPr/>
        </p:nvSpPr>
        <p:spPr>
          <a:xfrm>
            <a:off x="50304" y="2276872"/>
            <a:ext cx="12682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0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Mẫu: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04" y="5733256"/>
            <a:ext cx="1139475" cy="64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655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1042</TotalTime>
  <Words>561</Words>
  <Application>Microsoft Office PowerPoint</Application>
  <PresentationFormat>On-screen Show (4:3)</PresentationFormat>
  <Paragraphs>174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a) Viết mỗi số sau thành tổng (theo mẫu):    8723 ; 9171 ; 3082 ; 7006.</vt:lpstr>
      <vt:lpstr>PowerPoint Presentation</vt:lpstr>
      <vt:lpstr>PowerPoint Presentation</vt:lpstr>
      <vt:lpstr>PowerPoint Presentation</vt:lpstr>
      <vt:lpstr>Rung chuông vàng </vt:lpstr>
      <vt:lpstr>   1. Viết số sau:   Tám mươi ba nghìn sáu trăm linh năm.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Acer</cp:lastModifiedBy>
  <cp:revision>130</cp:revision>
  <dcterms:created xsi:type="dcterms:W3CDTF">2015-03-01T15:54:52Z</dcterms:created>
  <dcterms:modified xsi:type="dcterms:W3CDTF">2021-10-06T07:59:14Z</dcterms:modified>
</cp:coreProperties>
</file>