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75" r:id="rId2"/>
    <p:sldId id="256" r:id="rId3"/>
    <p:sldId id="273" r:id="rId4"/>
    <p:sldId id="267" r:id="rId5"/>
    <p:sldId id="274" r:id="rId6"/>
    <p:sldId id="263" r:id="rId7"/>
    <p:sldId id="272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21E93-0358-4EC8-B200-4D246F0C13CE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57EAE-436E-4768-978D-C94E5EC07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0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57EAE-436E-4768-978D-C94E5EC079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0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9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2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5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4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3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3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0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3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0917-F22B-4312-9397-22CF8E5F3A80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20454-8091-4CA8-A2C9-0BE80FCD5C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../media/audio2.wav"/><Relationship Id="rId7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wmf"/><Relationship Id="rId4" Type="http://schemas.openxmlformats.org/officeDocument/2006/relationships/image" Target="../media/image1.pn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14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2" name="Picture 12" descr="Picture10"/>
          <p:cNvPicPr>
            <a:picLocks noChangeAspect="1" noChangeArrowheads="1"/>
          </p:cNvPicPr>
          <p:nvPr/>
        </p:nvPicPr>
        <p:blipFill>
          <a:blip r:embed="rId5" cstate="print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0"/>
            <a:ext cx="16652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8" name="Picture 8" descr="Picture10"/>
          <p:cNvPicPr>
            <a:picLocks noChangeAspect="1" noChangeArrowheads="1"/>
          </p:cNvPicPr>
          <p:nvPr/>
        </p:nvPicPr>
        <p:blipFill>
          <a:blip r:embed="rId5" cstate="print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00600"/>
            <a:ext cx="16652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Fireworks-07-june[1]"/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43425"/>
            <a:ext cx="21463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Fireworks-07-june[1]"/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214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5" descr="Fireworks-07-june[1]"/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19200"/>
            <a:ext cx="21463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1" name="WordArt 9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6868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  Nhieät lieät chaøo möøng</a:t>
            </a:r>
          </a:p>
          <a:p>
            <a:pPr algn="ctr"/>
            <a:r>
              <a:rPr lang="en-US" sz="3600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Times"/>
              </a:rPr>
              <a:t>caùc thaày coâ giaùo veà döï giôø lôùp chuùng em.</a:t>
            </a:r>
          </a:p>
        </p:txBody>
      </p:sp>
      <p:pic>
        <p:nvPicPr>
          <p:cNvPr id="2057" name="Picture 2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3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4" descr="Buombay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25" name="Picture 13" descr="67020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0"/>
            <a:ext cx="7620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26" name="Picture 14" descr="67020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5354638"/>
            <a:ext cx="762000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549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3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99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5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2709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 TIẾT 1 (trang 59 )</a:t>
            </a:r>
            <a:endParaRPr lang="en-GB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200" y="15240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21,2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20574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13,700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53200" y="25908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467,10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3140676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2,120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36576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130,7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3200" y="41910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4,671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53200" y="47244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2,1200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53200" y="52578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46,710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53200" y="57912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467,1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53200" y="6324600"/>
            <a:ext cx="1461186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13,7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475" y="769203"/>
            <a:ext cx="858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GB" sz="24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/>
              <a:t>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Nối mỗi số thập phân ở cột bên trái với các số thập phân bằng nó ở cột bên phải</a:t>
            </a:r>
          </a:p>
        </p:txBody>
      </p:sp>
      <p:sp>
        <p:nvSpPr>
          <p:cNvPr id="3" name="Oval 2"/>
          <p:cNvSpPr/>
          <p:nvPr/>
        </p:nvSpPr>
        <p:spPr>
          <a:xfrm>
            <a:off x="1289222" y="1981200"/>
            <a:ext cx="1524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2,12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289222" y="3505200"/>
            <a:ext cx="1524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13,70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245973" y="5101281"/>
            <a:ext cx="1567249" cy="91851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467,100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>
            <a:endCxn id="11" idx="1"/>
          </p:cNvCxnSpPr>
          <p:nvPr/>
        </p:nvCxnSpPr>
        <p:spPr>
          <a:xfrm>
            <a:off x="2774145" y="2457527"/>
            <a:ext cx="3779055" cy="91174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4" idx="1"/>
          </p:cNvCxnSpPr>
          <p:nvPr/>
        </p:nvCxnSpPr>
        <p:spPr>
          <a:xfrm>
            <a:off x="2645755" y="2590800"/>
            <a:ext cx="3907445" cy="23622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7" idx="1"/>
          </p:cNvCxnSpPr>
          <p:nvPr/>
        </p:nvCxnSpPr>
        <p:spPr>
          <a:xfrm>
            <a:off x="2749855" y="4038600"/>
            <a:ext cx="3803345" cy="2514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9" idx="1"/>
          </p:cNvCxnSpPr>
          <p:nvPr/>
        </p:nvCxnSpPr>
        <p:spPr>
          <a:xfrm flipV="1">
            <a:off x="2774145" y="2286000"/>
            <a:ext cx="3779055" cy="152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0" idx="5"/>
            <a:endCxn id="16" idx="1"/>
          </p:cNvCxnSpPr>
          <p:nvPr/>
        </p:nvCxnSpPr>
        <p:spPr>
          <a:xfrm>
            <a:off x="2583704" y="5885286"/>
            <a:ext cx="3969496" cy="13451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417553" y="7731972"/>
            <a:ext cx="3969496" cy="13451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10" idx="1"/>
          </p:cNvCxnSpPr>
          <p:nvPr/>
        </p:nvCxnSpPr>
        <p:spPr>
          <a:xfrm flipV="1">
            <a:off x="2749855" y="2819400"/>
            <a:ext cx="3803345" cy="28689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8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693" y="-52757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1371600" y="1143000"/>
            <a:ext cx="42672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48400" y="1143000"/>
            <a:ext cx="1905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08348" y="1497904"/>
            <a:ext cx="27432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10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3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830997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THỰC </a:t>
            </a:r>
            <a:r>
              <a:rPr lang="en-GB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 TIẾT 1 (trang 59 )</a:t>
            </a:r>
            <a:endParaRPr lang="en-GB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454" y="1371600"/>
            <a:ext cx="670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Viết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 theo mẫu)</a:t>
            </a:r>
          </a:p>
          <a:p>
            <a:r>
              <a:rPr lang="en-US" sz="2800" dirty="0"/>
              <a:t> </a:t>
            </a:r>
          </a:p>
          <a:p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74226"/>
              </p:ext>
            </p:extLst>
          </p:nvPr>
        </p:nvGraphicFramePr>
        <p:xfrm>
          <a:off x="327453" y="2590800"/>
          <a:ext cx="8511747" cy="2606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85861"/>
                <a:gridCol w="2141962"/>
                <a:gridCol w="2141962"/>
                <a:gridCol w="2141962"/>
              </a:tblGrid>
              <a:tr h="558922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Phần TP có một chữ số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Phần TP có hai chữ số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Phần TP có ba chữ số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Phần TP có bốn chữ số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9461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7,50</a:t>
                      </a: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7,500</a:t>
                      </a: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7,5000</a:t>
                      </a: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9461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9461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9461"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24200" y="3680936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3,10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680936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3,100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239000" y="3680936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3,1000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0" y="411480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0,60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82122" y="4123151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0,600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62800" y="4113084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0,6000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0" y="4481558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0,20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81600" y="4481558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0,200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62800" y="4481558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0,2000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00" y="483922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2,10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 sz="2400"/>
          </a:p>
        </p:txBody>
      </p:sp>
      <p:sp>
        <p:nvSpPr>
          <p:cNvPr id="19" name="TextBox 18"/>
          <p:cNvSpPr txBox="1"/>
          <p:nvPr/>
        </p:nvSpPr>
        <p:spPr>
          <a:xfrm>
            <a:off x="5181600" y="482565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2,100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7239000" y="483922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2,1000</a:t>
            </a:r>
            <a:endParaRPr lang="en-US" sz="240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en-US" sz="2400"/>
          </a:p>
        </p:txBody>
      </p:sp>
      <p:sp>
        <p:nvSpPr>
          <p:cNvPr id="18" name="TextBox 17"/>
          <p:cNvSpPr txBox="1"/>
          <p:nvPr/>
        </p:nvSpPr>
        <p:spPr>
          <a:xfrm>
            <a:off x="1371600" y="-762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>
            <a:off x="5512496" y="5220222"/>
            <a:ext cx="431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86400" y="4861815"/>
            <a:ext cx="45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25022" y="4457178"/>
            <a:ext cx="45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524500" y="4087846"/>
            <a:ext cx="45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12496" y="3631504"/>
            <a:ext cx="45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55096" y="3657600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57184" y="4089934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346537" y="4496658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346537" y="4861815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401550" y="5228624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594948" y="3632548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596188" y="4088032"/>
            <a:ext cx="6083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543800" y="4484132"/>
            <a:ext cx="583504" cy="417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569896" y="4853464"/>
            <a:ext cx="5073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620000" y="5181600"/>
            <a:ext cx="5073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8" grpId="0"/>
      <p:bldP spid="12" grpId="0"/>
      <p:bldP spid="13" grpId="0"/>
      <p:bldP spid="11" grpId="0"/>
      <p:bldP spid="15" grpId="0"/>
      <p:bldP spid="16" grpId="0"/>
      <p:bldP spid="14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845403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 TIẾT 1 (trang 59 )</a:t>
            </a:r>
            <a:endParaRPr lang="en-GB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460" y="1485781"/>
            <a:ext cx="8153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GB" sz="2400" b="1" u="sng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Điền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dấu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 &gt; ; &lt; ; =”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vào chỗ chấm</a:t>
            </a:r>
          </a:p>
          <a:p>
            <a:endParaRPr lang="en-GB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744371" y="195992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a)   3,4      3,041</a:t>
            </a:r>
          </a:p>
          <a:p>
            <a:pPr marL="457200" indent="-457200">
              <a:lnSpc>
                <a:spcPct val="150000"/>
              </a:lnSpc>
              <a:buAutoNum type="alphaLcParenR" startAt="2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12,56         10,97</a:t>
            </a:r>
          </a:p>
          <a:p>
            <a:pPr marL="457200" indent="-457200">
              <a:lnSpc>
                <a:spcPct val="150000"/>
              </a:lnSpc>
              <a:buAutoNum type="alphaLcParenR" startAt="2"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84,029        84,030</a:t>
            </a:r>
          </a:p>
          <a:p>
            <a:pPr marL="457200" indent="-457200">
              <a:lnSpc>
                <a:spcPct val="150000"/>
              </a:lnSpc>
              <a:buAutoNum type="alphaLcParenR" startAt="2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7,010             7,0100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209602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262942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316282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375885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1371600" y="2438400"/>
            <a:ext cx="1393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09800" y="2438400"/>
            <a:ext cx="165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0200" y="2438400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38400" y="2438400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95400" y="2971800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65956" y="2971800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441276" y="3505200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921696" y="3505200"/>
            <a:ext cx="2787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94720" y="4076178"/>
            <a:ext cx="39900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828800" y="3505200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76600" y="3515638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3505200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29000" y="3517726"/>
            <a:ext cx="152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322268" y="4077222"/>
            <a:ext cx="39900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71600" y="4077222"/>
            <a:ext cx="1393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34952" y="4077222"/>
            <a:ext cx="165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26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3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1691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 TIẾT 1 (trang 59 )</a:t>
            </a:r>
            <a:endParaRPr lang="en-GB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99736"/>
            <a:ext cx="876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Sắp xếp các số  45,21 ; 45,27 ; 19,86 ; 19,18 theo thứ tự từ bé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đến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lớn.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81000" y="310583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19,18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19,86            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45,21      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45,27.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7086600" y="2057400"/>
            <a:ext cx="1371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6213" y="2438400"/>
            <a:ext cx="814387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81000" y="3886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19,18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19,86            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45,21 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45,27.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 txBox="1">
            <a:spLocks/>
          </p:cNvSpPr>
          <p:nvPr/>
        </p:nvSpPr>
        <p:spPr>
          <a:xfrm>
            <a:off x="609600" y="1493837"/>
            <a:ext cx="8229600" cy="10207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*Đố vui: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Hình vuông biến hóa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-Người ta dùng 24 que diêm xếp thành hình dưới đây:</a:t>
            </a:r>
          </a:p>
          <a:p>
            <a:pPr marL="0" indent="0">
              <a:buFont typeface="Arial" pitchFamily="34" charset="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511260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Hãy nhấc ra 8 que diêm để được 5 hình vuông, vẽ hình thể hiện hình mới đó.</a:t>
            </a:r>
            <a:endParaRPr lang="en-US" sz="240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4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1295400" y="3124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95400" y="370874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8674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812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670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41948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27748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95400" y="3657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295400" y="4216052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56148" y="3657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42578" y="4216052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295400" y="42160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667000" y="36826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81200" y="370874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81200" y="42066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295400" y="48256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67000" y="42066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68674" y="48162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54474" y="4811039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641948" y="4216052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641948" y="3618978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32967" y="3631504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352800" y="4191000"/>
            <a:ext cx="0" cy="673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0" y="101691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 TIẾT 1 (trang 59 )</a:t>
            </a:r>
            <a:endParaRPr lang="en-GB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19200" y="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 txBox="1">
            <a:spLocks/>
          </p:cNvSpPr>
          <p:nvPr/>
        </p:nvSpPr>
        <p:spPr>
          <a:xfrm>
            <a:off x="609600" y="1493837"/>
            <a:ext cx="8229600" cy="10207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*Đố vui: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Hình vuông biến hóa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-Người ta dùng 24 que diêm xếp thành hình dưới đây:</a:t>
            </a:r>
          </a:p>
          <a:p>
            <a:pPr marL="0" indent="0">
              <a:buFont typeface="Arial" pitchFamily="34" charset="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511260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Hãy nhấc ra 8 que diêm để được 5 hình vuông, vẽ hình thể hiện hình mới đó.</a:t>
            </a:r>
            <a:endParaRPr lang="en-US" sz="240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4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47637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9688" y="-63500"/>
            <a:ext cx="14128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1295400" y="3124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95400" y="370874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8674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812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67000" y="3124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41948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27748" y="3124200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95400" y="3657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295400" y="4216052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56148" y="3657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42578" y="4216052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295400" y="42160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667000" y="36826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81200" y="370874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81200" y="42066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295400" y="4825652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67000" y="42066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68674" y="481625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54474" y="4811039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641948" y="4216052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641948" y="3618978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32967" y="3631504"/>
            <a:ext cx="0" cy="584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352800" y="4191000"/>
            <a:ext cx="0" cy="673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101691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HÀNH TIẾT 1 (trang 59 )</a:t>
            </a:r>
            <a:endParaRPr lang="en-GB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19200" y="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tháng 10 năm 2017</a:t>
            </a:r>
          </a:p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3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0688"/>
            <a:ext cx="4273550" cy="30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24200"/>
            <a:ext cx="457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1145" y="1554540"/>
            <a:ext cx="8382000" cy="15696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TRÂN TRỌNG KÍNH CHÀO QUÝ THẦY CÔ!</a:t>
            </a:r>
          </a:p>
        </p:txBody>
      </p:sp>
      <p:sp>
        <p:nvSpPr>
          <p:cNvPr id="3" name="Slide Number Placeholder 2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26DBECF-F718-4624-8D2B-181248153681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3663" y="3125788"/>
            <a:ext cx="9296400" cy="1736725"/>
          </a:xfrm>
          <a:prstGeom prst="rect">
            <a:avLst/>
          </a:prstGeom>
          <a:noFill/>
          <a:ln>
            <a:noFill/>
          </a:ln>
          <a:effectLst>
            <a:outerShdw dist="45791" dir="19578596" algn="ctr" rotWithShape="0">
              <a:srgbClr val="FF1919"/>
            </a:outerShdw>
          </a:effectLst>
          <a:extLst/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4000" i="1" dirty="0" smtClean="0">
                <a:solidFill>
                  <a:srgbClr val="FFFFFF"/>
                </a:solidFill>
                <a:cs typeface="Arial" charset="0"/>
              </a:rPr>
              <a:t>     </a:t>
            </a:r>
            <a:r>
              <a:rPr lang="en-US" altLang="en-US" sz="5400" i="1" dirty="0" err="1" smtClean="0">
                <a:solidFill>
                  <a:srgbClr val="006600"/>
                </a:solidFill>
                <a:cs typeface="Arial" charset="0"/>
              </a:rPr>
              <a:t>Chúc</a:t>
            </a:r>
            <a:r>
              <a:rPr lang="en-US" altLang="en-US" sz="5400" i="1" dirty="0" smtClean="0">
                <a:solidFill>
                  <a:srgbClr val="006600"/>
                </a:solidFill>
                <a:cs typeface="Arial" charset="0"/>
              </a:rPr>
              <a:t> </a:t>
            </a:r>
            <a:r>
              <a:rPr lang="vi-VN" altLang="en-US" sz="5400" i="1" dirty="0" smtClean="0">
                <a:solidFill>
                  <a:srgbClr val="006600"/>
                </a:solidFill>
                <a:cs typeface="Arial" charset="0"/>
              </a:rPr>
              <a:t>các </a:t>
            </a:r>
            <a:r>
              <a:rPr lang="vi-VN" altLang="en-US" sz="5400" i="1" smtClean="0">
                <a:solidFill>
                  <a:srgbClr val="006600"/>
                </a:solidFill>
                <a:cs typeface="Arial" charset="0"/>
              </a:rPr>
              <a:t>em </a:t>
            </a:r>
            <a:r>
              <a:rPr lang="en-US" altLang="en-US" sz="5400" i="1" smtClean="0">
                <a:solidFill>
                  <a:srgbClr val="006600"/>
                </a:solidFill>
                <a:cs typeface="Arial" charset="0"/>
              </a:rPr>
              <a:t>học </a:t>
            </a:r>
            <a:r>
              <a:rPr lang="en-US" altLang="en-US" sz="5400" i="1" dirty="0" err="1" smtClean="0">
                <a:solidFill>
                  <a:srgbClr val="006600"/>
                </a:solidFill>
                <a:cs typeface="Arial" charset="0"/>
              </a:rPr>
              <a:t>chăm</a:t>
            </a:r>
            <a:r>
              <a:rPr lang="en-US" altLang="en-US" sz="5400" i="1" dirty="0" smtClean="0">
                <a:solidFill>
                  <a:srgbClr val="006600"/>
                </a:solidFill>
                <a:cs typeface="Arial" charset="0"/>
              </a:rPr>
              <a:t>, </a:t>
            </a:r>
            <a:r>
              <a:rPr lang="en-US" altLang="en-US" sz="5400" i="1" dirty="0" err="1" smtClean="0">
                <a:solidFill>
                  <a:srgbClr val="006600"/>
                </a:solidFill>
                <a:cs typeface="Arial" charset="0"/>
              </a:rPr>
              <a:t>làm</a:t>
            </a:r>
            <a:r>
              <a:rPr lang="en-US" altLang="en-US" sz="5400" i="1" dirty="0" smtClean="0">
                <a:solidFill>
                  <a:srgbClr val="006600"/>
                </a:solidFill>
                <a:cs typeface="Arial" charset="0"/>
              </a:rPr>
              <a:t> </a:t>
            </a:r>
            <a:r>
              <a:rPr lang="en-US" altLang="en-US" sz="5400" i="1" dirty="0" err="1" smtClean="0">
                <a:solidFill>
                  <a:srgbClr val="006600"/>
                </a:solidFill>
                <a:cs typeface="Arial" charset="0"/>
              </a:rPr>
              <a:t>giỏi</a:t>
            </a:r>
            <a:r>
              <a:rPr lang="en-US" altLang="en-US" sz="5400" i="1" dirty="0" smtClean="0">
                <a:solidFill>
                  <a:srgbClr val="006600"/>
                </a:solidFill>
                <a:cs typeface="Arial" charset="0"/>
              </a:rPr>
              <a:t>.</a:t>
            </a:r>
            <a:endParaRPr lang="vi-VN" altLang="en-US" sz="5400" i="1" dirty="0" smtClean="0">
              <a:solidFill>
                <a:srgbClr val="0066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1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Words>389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110</cp:revision>
  <dcterms:created xsi:type="dcterms:W3CDTF">2017-09-17T08:58:02Z</dcterms:created>
  <dcterms:modified xsi:type="dcterms:W3CDTF">2017-10-11T05:55:14Z</dcterms:modified>
</cp:coreProperties>
</file>