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5" r:id="rId3"/>
    <p:sldId id="275" r:id="rId4"/>
    <p:sldId id="277" r:id="rId5"/>
    <p:sldId id="257" r:id="rId6"/>
    <p:sldId id="258" r:id="rId7"/>
    <p:sldId id="259" r:id="rId8"/>
    <p:sldId id="272" r:id="rId9"/>
    <p:sldId id="260" r:id="rId10"/>
    <p:sldId id="262" r:id="rId11"/>
    <p:sldId id="263" r:id="rId12"/>
    <p:sldId id="261" r:id="rId13"/>
    <p:sldId id="270" r:id="rId14"/>
    <p:sldId id="273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FF"/>
    <a:srgbClr val="A11FA1"/>
    <a:srgbClr val="AE128D"/>
    <a:srgbClr val="66FF33"/>
    <a:srgbClr val="D6009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2395" autoAdjust="0"/>
  </p:normalViewPr>
  <p:slideViewPr>
    <p:cSldViewPr>
      <p:cViewPr>
        <p:scale>
          <a:sx n="66" d="100"/>
          <a:sy n="66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0D048C-9BFC-4F95-B1E1-710D313D6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6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5F40-CDAD-4237-ABE6-8BF7BB8DC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2E1C-52E9-4212-B0CA-CBD5D58C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0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8C3A-B491-4CCD-A1A9-7204F9B84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23E4-2FE1-4CED-83BF-C23F6AEF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5598-D053-4E21-8B6D-60067CB2C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D500-6266-4343-890B-B6775056E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996A-EA8D-481D-A050-056D4B3DF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4EA3-612B-4F4C-93DD-DE2E9526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2671-F1E9-46CB-9205-410F136A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D054-5316-4B65-87CA-AB38195D7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069A-8690-4BFD-A024-478D43868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33C5-0D16-4E8D-B798-D1D4F9141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DD2C-84DF-42B6-A9C9-2850D103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9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ECFF-FDAE-4D6C-8F9F-43DCC388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3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2AC7-A5DE-4176-BB7F-8E284BEFC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8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DBFD-4701-421A-9071-82108808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76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02ED-F50A-4AD9-94D3-8ADF6BB4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AEA7-477A-410D-9DC1-5F7B1ABC3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4FC3D-CA46-4E43-8075-EC4FA484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3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5393-A300-4BC6-ACBA-08443B17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1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08E5-67F8-4597-9113-5D98A716B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C3C4-E080-449D-9FF1-BEB3B3870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33C5-0D16-4E8D-B798-D1D4F9141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B8A8-0F60-4AC0-99AF-4C1304EDD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E553-28F3-4F58-BF23-6BEB16F64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6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0EDFD-46A3-4EF5-A4E3-D643EB70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4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4BAB-27A6-4325-A65C-FBCB0FCD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0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53BD-8FE8-4304-A56F-534129254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3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D99BE-63F7-470B-A282-807210D3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9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96AC-E61D-43BD-980E-FF2F4ECAF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3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D441-39EF-4C92-8F9A-9A7A865C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3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2291-F931-44D8-B802-01031FAE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6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67D3-7EF5-457C-8AE6-99BCE5BE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E856-DDAA-453C-B33B-1360BDEA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0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8B02-0924-4015-A810-71C4398C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7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7647-F381-4F53-8FE3-896C5750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0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8328-C5A8-4A9F-BFBD-8F1A1D26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1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0A03-CF9C-47C0-9CC8-A02ED0A11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0A03-CF9C-47C0-9CC8-A02ED0A11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0A03-CF9C-47C0-9CC8-A02ED0A11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CFA0-A672-47BD-BE99-7C329905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3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6F35-BCE3-4B37-97E8-6E238CD19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0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9AC09-2861-424E-98FE-29565B936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2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A03A-B6DC-4931-92F3-B84FD772C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BF7C-83B2-4090-B368-DD60F098A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F987-2396-4D58-A940-EBB81E54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26BD-E715-468C-934A-190C6694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4040-91E8-4EBA-8EBC-3EAE1330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5AAB-F7D7-4728-B7BF-51E47110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AD2F6B3-39EF-4683-9ED4-FE3A1783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7" r:id="rId44"/>
    <p:sldLayoutId id="2147483696" r:id="rId45"/>
    <p:sldLayoutId id="2147483691" r:id="rId46"/>
    <p:sldLayoutId id="2147483692" r:id="rId47"/>
    <p:sldLayoutId id="2147483693" r:id="rId48"/>
    <p:sldLayoutId id="2147483694" r:id="rId4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emf"/><Relationship Id="rId2" Type="http://schemas.openxmlformats.org/officeDocument/2006/relationships/audio" Target="file:///D:\chim%20ch&#237;ch%20b&#244;ng.mp3" TargetMode="External"/><Relationship Id="rId1" Type="http://schemas.microsoft.com/office/2007/relationships/media" Target="file:///D:\chim%20ch&#237;ch%20b&#244;ng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itchFamily="34" charset="0"/>
                <a:cs typeface="Arial" charset="0"/>
              </a:rPr>
              <a:t>         </a:t>
            </a:r>
            <a:endParaRPr lang="en-US" altLang="en-US" sz="3600" b="1">
              <a:solidFill>
                <a:srgbClr val="FF0000"/>
              </a:solidFill>
              <a:latin typeface=".VnTimeH" pitchFamily="34" charset="0"/>
              <a:cs typeface="Arial" charset="0"/>
            </a:endParaRPr>
          </a:p>
        </p:txBody>
      </p:sp>
      <p:pic>
        <p:nvPicPr>
          <p:cNvPr id="2051" name="Picture 3" descr="thin ba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9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Picture10"/>
          <p:cNvPicPr>
            <a:picLocks noChangeAspect="1" noChangeArrowheads="1"/>
          </p:cNvPicPr>
          <p:nvPr/>
        </p:nvPicPr>
        <p:blipFill>
          <a:blip r:embed="rId6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652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chim chích bông.mp3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62000"/>
            <a:ext cx="304800" cy="304800"/>
          </a:xfrm>
        </p:spPr>
      </p:pic>
      <p:pic>
        <p:nvPicPr>
          <p:cNvPr id="2057" name="Picture 12" descr="vn_flag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133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9"/>
          <p:cNvSpPr>
            <a:spLocks noChangeArrowheads="1" noChangeShapeType="1" noTextEdit="1"/>
          </p:cNvSpPr>
          <p:nvPr/>
        </p:nvSpPr>
        <p:spPr bwMode="auto">
          <a:xfrm>
            <a:off x="1993900" y="1600200"/>
            <a:ext cx="5410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>
              <a:defRPr/>
            </a:pP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434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GIÁO - BÌNH DƯƠNG</a:t>
            </a:r>
          </a:p>
        </p:txBody>
      </p:sp>
      <p:sp>
        <p:nvSpPr>
          <p:cNvPr id="2059" name="WordArt 21"/>
          <p:cNvSpPr>
            <a:spLocks noChangeArrowheads="1" noChangeShapeType="1" noTextEdit="1"/>
          </p:cNvSpPr>
          <p:nvPr/>
        </p:nvSpPr>
        <p:spPr bwMode="auto">
          <a:xfrm>
            <a:off x="3403600" y="3582988"/>
            <a:ext cx="23114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Toán –   Lớp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066800" y="2417763"/>
            <a:ext cx="7177088" cy="1385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+mj-lt"/>
              </a:rPr>
              <a:t>Muốn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tìm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trung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bình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cộng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của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nhiều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sô</a:t>
            </a:r>
            <a:r>
              <a:rPr lang="en-US" sz="2800" b="1" dirty="0">
                <a:latin typeface="+mj-lt"/>
              </a:rPr>
              <a:t>́, ta </a:t>
            </a:r>
            <a:r>
              <a:rPr lang="en-US" sz="2800" b="1" dirty="0" err="1">
                <a:latin typeface="+mj-lt"/>
              </a:rPr>
              <a:t>tính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tổng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của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số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đó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rồi</a:t>
            </a:r>
            <a:r>
              <a:rPr lang="en-US" sz="2800" b="1" dirty="0">
                <a:latin typeface="+mj-lt"/>
              </a:rPr>
              <a:t> chia </a:t>
            </a:r>
            <a:r>
              <a:rPr lang="en-US" sz="2800" b="1" dirty="0" err="1">
                <a:latin typeface="+mj-lt"/>
              </a:rPr>
              <a:t>tổng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đó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sô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́ </a:t>
            </a:r>
            <a:r>
              <a:rPr lang="en-US" sz="2800" b="1" dirty="0" err="1">
                <a:latin typeface="+mj-lt"/>
              </a:rPr>
              <a:t>các</a:t>
            </a:r>
            <a:r>
              <a:rPr lang="en-US" sz="2800" b="1" dirty="0">
                <a:solidFill>
                  <a:srgbClr val="1109B7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hạng</a:t>
            </a:r>
            <a:r>
              <a:rPr lang="en-US" sz="2800" b="1" dirty="0">
                <a:solidFill>
                  <a:srgbClr val="1109B7"/>
                </a:solidFill>
                <a:latin typeface="+mj-lt"/>
              </a:rPr>
              <a:t>.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44538" y="15240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 smtClean="0">
                <a:latin typeface="+mj-lt"/>
              </a:rPr>
              <a:t>Ghi</a:t>
            </a:r>
            <a:r>
              <a:rPr lang="en-US" sz="2800" b="1" u="sng" dirty="0" smtClean="0">
                <a:latin typeface="+mj-lt"/>
              </a:rPr>
              <a:t> </a:t>
            </a:r>
            <a:r>
              <a:rPr lang="en-US" sz="2800" b="1" u="sng" dirty="0" err="1" smtClean="0">
                <a:latin typeface="+mj-lt"/>
              </a:rPr>
              <a:t>nhớ</a:t>
            </a:r>
            <a:r>
              <a:rPr lang="en-US" sz="2800" dirty="0" smtClean="0">
                <a:latin typeface="+mj-lt"/>
              </a:rPr>
              <a:t>: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23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Tìm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trung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bình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cộng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của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các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sau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7325" y="2752725"/>
            <a:ext cx="3165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(42 + 52) : 2 = 47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876800" y="2752725"/>
            <a:ext cx="3570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(36+ 42+ 57):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79650" y="4800600"/>
            <a:ext cx="419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(34+ 43+ 52+ 39): 4 = 42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66700" y="5573712"/>
            <a:ext cx="8686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Muốn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của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nhiều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sô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́ ta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thê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0247" name="Text Box 20"/>
          <p:cNvSpPr txBox="1">
            <a:spLocks noChangeArrowheads="1"/>
          </p:cNvSpPr>
          <p:nvPr/>
        </p:nvSpPr>
        <p:spPr bwMode="auto">
          <a:xfrm>
            <a:off x="0" y="1223963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latin typeface="+mj-lt"/>
              </a:rPr>
              <a:t>Bài</a:t>
            </a:r>
            <a:r>
              <a:rPr lang="en-US" sz="2800" b="1" dirty="0" smtClean="0">
                <a:latin typeface="+mj-lt"/>
              </a:rPr>
              <a:t> 1.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92113" y="2071688"/>
            <a:ext cx="2514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a) 42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52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724400" y="2071688"/>
            <a:ext cx="3505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b) 36; 42;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57.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90800" y="3929062"/>
            <a:ext cx="3733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c) 34; 43; 52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39</a:t>
            </a: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9" grpId="0"/>
      <p:bldP spid="10261" grpId="0"/>
      <p:bldP spid="10262" grpId="0"/>
      <p:bldP spid="102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185863"/>
            <a:ext cx="868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latin typeface="+mj-lt"/>
                <a:cs typeface="Arial" charset="0"/>
              </a:rPr>
              <a:t>Bài</a:t>
            </a:r>
            <a:r>
              <a:rPr lang="en-US" sz="2400" b="1" dirty="0" smtClean="0">
                <a:latin typeface="+mj-lt"/>
                <a:cs typeface="Arial" charset="0"/>
              </a:rPr>
              <a:t> 2. </a:t>
            </a:r>
            <a:r>
              <a:rPr lang="en-US" sz="2400" b="1" dirty="0" err="1" smtClean="0">
                <a:latin typeface="+mj-lt"/>
                <a:cs typeface="Arial" charset="0"/>
              </a:rPr>
              <a:t>Bốn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em</a:t>
            </a:r>
            <a:r>
              <a:rPr lang="en-US" sz="2400" b="1" dirty="0" smtClean="0">
                <a:latin typeface="+mj-lt"/>
                <a:cs typeface="Arial" charset="0"/>
              </a:rPr>
              <a:t> Mai, </a:t>
            </a:r>
            <a:r>
              <a:rPr lang="en-US" sz="2400" b="1" dirty="0" err="1" smtClean="0">
                <a:latin typeface="+mj-lt"/>
                <a:cs typeface="Arial" charset="0"/>
              </a:rPr>
              <a:t>Hoa</a:t>
            </a:r>
            <a:r>
              <a:rPr lang="en-US" sz="2400" b="1" dirty="0" smtClean="0">
                <a:latin typeface="+mj-lt"/>
                <a:cs typeface="Arial" charset="0"/>
              </a:rPr>
              <a:t>, </a:t>
            </a:r>
            <a:r>
              <a:rPr lang="en-US" sz="2400" b="1" dirty="0" err="1" smtClean="0">
                <a:latin typeface="+mj-lt"/>
                <a:cs typeface="Arial" charset="0"/>
              </a:rPr>
              <a:t>Hưng</a:t>
            </a:r>
            <a:r>
              <a:rPr lang="en-US" sz="2400" b="1" dirty="0" smtClean="0">
                <a:latin typeface="+mj-lt"/>
                <a:cs typeface="Arial" charset="0"/>
              </a:rPr>
              <a:t>, </a:t>
            </a:r>
            <a:r>
              <a:rPr lang="en-US" sz="2400" b="1" dirty="0" err="1" smtClean="0">
                <a:latin typeface="+mj-lt"/>
                <a:cs typeface="Arial" charset="0"/>
              </a:rPr>
              <a:t>Thịnh</a:t>
            </a:r>
            <a:r>
              <a:rPr lang="en-US" sz="2400" b="1" dirty="0" smtClean="0">
                <a:latin typeface="+mj-lt"/>
                <a:cs typeface="Arial" charset="0"/>
              </a:rPr>
              <a:t>, </a:t>
            </a:r>
            <a:r>
              <a:rPr lang="en-US" sz="2400" b="1" dirty="0" err="1" smtClean="0">
                <a:latin typeface="+mj-lt"/>
                <a:cs typeface="Arial" charset="0"/>
              </a:rPr>
              <a:t>lần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lượt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cân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nặng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là</a:t>
            </a:r>
            <a:r>
              <a:rPr lang="en-US" sz="2400" b="1" dirty="0" smtClean="0">
                <a:latin typeface="+mj-lt"/>
                <a:cs typeface="Arial" charset="0"/>
              </a:rPr>
              <a:t> 36kg, 38kg, 40kg, 34kg. </a:t>
            </a:r>
            <a:r>
              <a:rPr lang="en-US" sz="2400" b="1" dirty="0" err="1" smtClean="0">
                <a:latin typeface="+mj-lt"/>
                <a:cs typeface="Arial" charset="0"/>
              </a:rPr>
              <a:t>Hỏi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trung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bình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mỗi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em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cân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nặng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bao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nhiêu</a:t>
            </a:r>
            <a:r>
              <a:rPr lang="en-US" sz="2400" b="1" dirty="0" smtClean="0"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latin typeface="+mj-lt"/>
                <a:cs typeface="Arial" charset="0"/>
              </a:rPr>
              <a:t>ki</a:t>
            </a:r>
            <a:r>
              <a:rPr lang="en-US" sz="2400" b="1" dirty="0" smtClean="0">
                <a:latin typeface="+mj-lt"/>
                <a:cs typeface="Arial" charset="0"/>
              </a:rPr>
              <a:t>- </a:t>
            </a:r>
            <a:r>
              <a:rPr lang="en-US" sz="2400" b="1" dirty="0" err="1" smtClean="0">
                <a:latin typeface="+mj-lt"/>
                <a:cs typeface="Arial" charset="0"/>
              </a:rPr>
              <a:t>lô</a:t>
            </a:r>
            <a:r>
              <a:rPr lang="en-US" sz="2400" b="1" dirty="0" smtClean="0">
                <a:latin typeface="+mj-lt"/>
                <a:cs typeface="Arial" charset="0"/>
              </a:rPr>
              <a:t>- gam?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290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rgbClr val="791179"/>
                </a:solidFill>
                <a:latin typeface="+mj-lt"/>
                <a:cs typeface="Arial" charset="0"/>
              </a:rPr>
              <a:t>Bài</a:t>
            </a:r>
            <a:r>
              <a:rPr lang="en-US" sz="2400" b="1" u="sng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791179"/>
                </a:solidFill>
                <a:latin typeface="+mj-lt"/>
                <a:cs typeface="Arial" charset="0"/>
              </a:rPr>
              <a:t>giải</a:t>
            </a:r>
            <a:r>
              <a:rPr lang="en-US" sz="2400" b="1" u="sng" dirty="0" smtClean="0">
                <a:solidFill>
                  <a:srgbClr val="791179"/>
                </a:solidFill>
                <a:latin typeface="+mj-lt"/>
                <a:cs typeface="Arial" charset="0"/>
              </a:rPr>
              <a:t>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3124200"/>
            <a:ext cx="81534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Bốn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em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cân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nặng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ki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-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lô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- gam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là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36+ 38+ 40+ 34 = 148 (kg)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Trung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bình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mỗi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em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cân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nặng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ki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-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lô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- gam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là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:</a:t>
            </a:r>
            <a:r>
              <a:rPr lang="vi-VN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                             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148 : 4 = 37 (kg)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                                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Đáp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791179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791179"/>
                </a:solidFill>
                <a:latin typeface="+mj-lt"/>
                <a:cs typeface="Arial" charset="0"/>
              </a:rPr>
              <a:t>́: 37 kg</a:t>
            </a: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8382000" cy="106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 smtClean="0">
                <a:latin typeface="+mj-lt"/>
              </a:rPr>
              <a:t>Bài</a:t>
            </a:r>
            <a:r>
              <a:rPr lang="en-US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3. </a:t>
            </a:r>
            <a:r>
              <a:rPr lang="en-US" sz="2800" b="1" dirty="0" err="1" smtClean="0">
                <a:latin typeface="+mj-lt"/>
              </a:rPr>
              <a:t>Tìm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trung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bình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cộng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của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các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số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tự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nhiên</a:t>
            </a:r>
            <a:endParaRPr lang="en-US" sz="2800" b="1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2800" b="1" dirty="0" err="1" smtClean="0">
                <a:latin typeface="+mj-lt"/>
              </a:rPr>
              <a:t>liên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tiếp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từ</a:t>
            </a:r>
            <a:r>
              <a:rPr lang="en-US" sz="2800" b="1" dirty="0" smtClean="0">
                <a:latin typeface="+mj-lt"/>
              </a:rPr>
              <a:t> 1 </a:t>
            </a:r>
            <a:r>
              <a:rPr lang="en-US" sz="2800" b="1" dirty="0" err="1" smtClean="0">
                <a:latin typeface="+mj-lt"/>
              </a:rPr>
              <a:t>đến</a:t>
            </a:r>
            <a:r>
              <a:rPr lang="en-US" sz="2800" b="1" dirty="0" smtClean="0">
                <a:latin typeface="+mj-lt"/>
              </a:rPr>
              <a:t> 9.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90600" y="3429000"/>
            <a:ext cx="678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+mj-lt"/>
                <a:cs typeface="Arial" charset="0"/>
              </a:rPr>
              <a:t>(1+ 2+ 3+ 4+ 5+ 6+ 7 + 8+ 9): 9 =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7" descr="hua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381000" y="414338"/>
            <a:ext cx="72009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của chúng ta tạm dừng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52400" y="22479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Chúc các em chăm ngoan, học tốt !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303" y="3149025"/>
            <a:ext cx="461929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Chào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tạm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biệt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các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em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cs typeface="Times New Roman"/>
              </a:rPr>
              <a:t> !</a:t>
            </a:r>
          </a:p>
        </p:txBody>
      </p:sp>
      <p:pic>
        <p:nvPicPr>
          <p:cNvPr id="5" name="NhoOnThayCo-MatNgoc_34ah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1219200"/>
            <a:ext cx="723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Tìm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trung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bình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cộng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của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các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solidFill>
                  <a:srgbClr val="1109B7"/>
                </a:solidFill>
                <a:latin typeface="+mj-lt"/>
                <a:cs typeface="Arial" charset="0"/>
              </a:rPr>
              <a:t>sau</a:t>
            </a:r>
            <a:r>
              <a:rPr lang="en-US" sz="2800" b="1" dirty="0" smtClean="0">
                <a:solidFill>
                  <a:srgbClr val="1109B7"/>
                </a:solidFill>
                <a:latin typeface="+mj-lt"/>
                <a:cs typeface="Arial" charset="0"/>
              </a:rPr>
              <a:t>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7325" y="2590800"/>
            <a:ext cx="3165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(42 + 52) : 2 = 47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876800" y="2590800"/>
            <a:ext cx="3570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(36+ 42+ 57):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9850" y="4538663"/>
            <a:ext cx="419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(34+ 43+ 52+ 39): 4 = 42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66700" y="5540375"/>
            <a:ext cx="8686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Muốn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của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nhiều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sô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́ ta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thê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0247" name="Text Box 20"/>
          <p:cNvSpPr txBox="1">
            <a:spLocks noChangeArrowheads="1"/>
          </p:cNvSpPr>
          <p:nvPr/>
        </p:nvSpPr>
        <p:spPr bwMode="auto">
          <a:xfrm>
            <a:off x="0" y="1223963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latin typeface="+mj-lt"/>
              </a:rPr>
              <a:t>Bài</a:t>
            </a:r>
            <a:r>
              <a:rPr lang="en-US" sz="2800" b="1" dirty="0" smtClean="0">
                <a:latin typeface="+mj-lt"/>
              </a:rPr>
              <a:t> 1.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92113" y="1909763"/>
            <a:ext cx="2514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a) 42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52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724400" y="1909763"/>
            <a:ext cx="3505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b) 36; 42;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57.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81000" y="3667125"/>
            <a:ext cx="3733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c) 34; 43; 52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39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686300" y="3667125"/>
            <a:ext cx="438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d) 20; 35; 37; 65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73</a:t>
            </a:r>
          </a:p>
        </p:txBody>
      </p:sp>
      <p:sp>
        <p:nvSpPr>
          <p:cNvPr id="10252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10100" y="4538663"/>
            <a:ext cx="44577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+mj-lt"/>
                <a:cs typeface="Arial" charset="0"/>
              </a:rPr>
              <a:t>(20+ 35+ 37+ 65+73): 5 = 46</a:t>
            </a:r>
          </a:p>
        </p:txBody>
      </p:sp>
    </p:spTree>
    <p:extLst>
      <p:ext uri="{BB962C8B-B14F-4D97-AF65-F5344CB8AC3E}">
        <p14:creationId xmlns:p14="http://schemas.microsoft.com/office/powerpoint/2010/main" val="397945570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9" grpId="0"/>
      <p:bldP spid="10261" grpId="0"/>
      <p:bldP spid="10262" grpId="0"/>
      <p:bldP spid="10263" grpId="0"/>
      <p:bldP spid="1026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1981200" cy="5635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Toán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7288"/>
            <a:ext cx="8229600" cy="1128712"/>
          </a:xfrm>
        </p:spPr>
        <p:txBody>
          <a:bodyPr/>
          <a:lstStyle/>
          <a:p>
            <a:pPr lvl="2" eaLnBrk="1" hangingPunct="1">
              <a:buFontTx/>
              <a:buNone/>
              <a:defRPr/>
            </a:pPr>
            <a:r>
              <a:rPr lang="en-US" sz="2800" b="1" dirty="0" err="1" smtClean="0">
                <a:latin typeface="+mj-lt"/>
              </a:rPr>
              <a:t>Kiểm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bài</a:t>
            </a:r>
            <a:r>
              <a:rPr lang="en-US" sz="2800" b="1" dirty="0" smtClean="0">
                <a:latin typeface="+mj-lt"/>
              </a:rPr>
              <a:t> cũ:</a:t>
            </a:r>
          </a:p>
          <a:p>
            <a:pPr lvl="2" eaLnBrk="1" hangingPunct="1">
              <a:buFontTx/>
              <a:buNone/>
              <a:defRPr/>
            </a:pP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Viết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sô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́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thích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hợp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vào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chô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̃ </a:t>
            </a:r>
            <a:r>
              <a:rPr lang="en-US" sz="2800" b="1" dirty="0" err="1" smtClean="0">
                <a:solidFill>
                  <a:srgbClr val="D60093"/>
                </a:solidFill>
                <a:latin typeface="+mj-lt"/>
              </a:rPr>
              <a:t>chấm</a:t>
            </a:r>
            <a:r>
              <a:rPr lang="en-US" sz="2800" dirty="0" smtClean="0">
                <a:solidFill>
                  <a:srgbClr val="D60093"/>
                </a:solidFill>
                <a:latin typeface="+mj-lt"/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2460625"/>
            <a:ext cx="480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3 </a:t>
            </a:r>
            <a:r>
              <a:rPr lang="en-US" sz="2800" b="1" dirty="0" err="1" smtClean="0">
                <a:solidFill>
                  <a:srgbClr val="6666FF"/>
                </a:solidFill>
                <a:latin typeface="+mj-lt"/>
              </a:rPr>
              <a:t>giơ</a:t>
            </a:r>
            <a:r>
              <a:rPr lang="en-US" sz="2800" b="1" dirty="0" smtClean="0">
                <a:solidFill>
                  <a:srgbClr val="6666FF"/>
                </a:solidFill>
                <a:latin typeface="+mj-lt"/>
              </a:rPr>
              <a:t>̀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10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latin typeface="+mj-lt"/>
              </a:rPr>
              <a:t>phút</a:t>
            </a:r>
            <a:r>
              <a:rPr lang="en-US" sz="2800" b="1" dirty="0" smtClean="0">
                <a:solidFill>
                  <a:srgbClr val="6666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=  </a:t>
            </a: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.. .</a:t>
            </a:r>
            <a:r>
              <a:rPr lang="en-US" sz="2800" b="1" dirty="0" smtClean="0">
                <a:latin typeface="+mj-lt"/>
              </a:rPr>
              <a:t>   </a:t>
            </a:r>
            <a:r>
              <a:rPr lang="en-US" sz="2800" b="1" dirty="0" err="1" smtClean="0">
                <a:solidFill>
                  <a:srgbClr val="6666FF"/>
                </a:solidFill>
                <a:latin typeface="+mj-lt"/>
              </a:rPr>
              <a:t>phút</a:t>
            </a:r>
            <a:endParaRPr lang="en-US" sz="2800" b="1" dirty="0" smtClean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62600" y="24384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3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latin typeface="+mj-lt"/>
              </a:rPr>
              <a:t>ngày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  <a:latin typeface="+mj-lt"/>
              </a:rPr>
              <a:t>=</a:t>
            </a:r>
            <a:r>
              <a:rPr lang="en-US" sz="2800" b="1" dirty="0" smtClean="0">
                <a:latin typeface="+mj-lt"/>
              </a:rPr>
              <a:t>  </a:t>
            </a: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...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en-US" sz="2800" b="1" dirty="0" err="1" smtClean="0">
                <a:solidFill>
                  <a:srgbClr val="6666FF"/>
                </a:solidFill>
                <a:latin typeface="+mj-lt"/>
              </a:rPr>
              <a:t>giơ</a:t>
            </a:r>
            <a:r>
              <a:rPr lang="en-US" sz="2800" b="1" dirty="0" smtClean="0">
                <a:solidFill>
                  <a:srgbClr val="6666FF"/>
                </a:solidFill>
                <a:latin typeface="+mj-lt"/>
              </a:rPr>
              <a:t>̀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05200" y="2460625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190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24700" y="24526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72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438400" y="28956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D60093"/>
                </a:solidFill>
                <a:latin typeface="+mj-lt"/>
              </a:rPr>
              <a:t>Đồng hồ chỉ mấy giờ</a:t>
            </a:r>
          </a:p>
        </p:txBody>
      </p:sp>
      <p:pic>
        <p:nvPicPr>
          <p:cNvPr id="12298" name="Picture 10" descr="toan TG t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75038"/>
            <a:ext cx="640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05000" y="5715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D60093"/>
                </a:solidFill>
                <a:latin typeface="+mj-lt"/>
              </a:rPr>
              <a:t>10 giờ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715000" y="5715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D60093"/>
                </a:solidFill>
                <a:latin typeface="+mj-lt"/>
              </a:rPr>
              <a:t>6 giờ 5 phút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17681" y="169069"/>
            <a:ext cx="1138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5875"/>
            <a:ext cx="9906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550" y="5886450"/>
            <a:ext cx="1003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UY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109696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2575" y="2286000"/>
            <a:ext cx="62960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S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ách giáo khoa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oán lớp 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1192213"/>
            <a:ext cx="21923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+mj-lt"/>
                <a:cs typeface="Arial" pitchFamily="34" charset="0"/>
              </a:rPr>
              <a:t>C</a:t>
            </a:r>
            <a:r>
              <a:rPr lang="vi-VN" sz="3200" b="1" dirty="0">
                <a:solidFill>
                  <a:srgbClr val="FF3300"/>
                </a:solidFill>
                <a:latin typeface="+mj-lt"/>
                <a:cs typeface="Arial" pitchFamily="34" charset="0"/>
              </a:rPr>
              <a:t>HUẨN BỊ</a:t>
            </a:r>
            <a:endParaRPr lang="en-US" sz="3200" b="1" dirty="0">
              <a:solidFill>
                <a:srgbClr val="FF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325" y="3754438"/>
            <a:ext cx="64484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 trung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ghe giảng và thực hiện đầy đủ các yêu cầu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376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17681" y="169069"/>
            <a:ext cx="1138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5875"/>
            <a:ext cx="9906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550" y="5886450"/>
            <a:ext cx="1003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UY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109696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2286000" y="1195388"/>
            <a:ext cx="451485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rgbClr val="0000FF"/>
                </a:solidFill>
                <a:cs typeface="Times New Roman" pitchFamily="18" charset="0"/>
              </a:rPr>
              <a:t>YÊU CẦU CẦN ĐẠT</a:t>
            </a:r>
            <a:endParaRPr lang="en-US" sz="2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299" y="1768731"/>
            <a:ext cx="8397875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+mj-lt"/>
              </a:rPr>
              <a:t>-</a:t>
            </a:r>
            <a:r>
              <a:rPr lang="vi-VN" sz="2800" b="1" dirty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Hiểu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được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nội</a:t>
            </a:r>
            <a:r>
              <a:rPr lang="en-US" sz="2800" b="1" dirty="0">
                <a:latin typeface="+mj-lt"/>
              </a:rPr>
              <a:t> dung </a:t>
            </a:r>
            <a:r>
              <a:rPr lang="en-US" sz="2800" b="1" dirty="0" err="1">
                <a:latin typeface="+mj-lt"/>
              </a:rPr>
              <a:t>bài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về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số trung bình cộng của nhiều </a:t>
            </a:r>
            <a:r>
              <a:rPr lang="vi-VN" sz="2800" b="1" dirty="0" smtClean="0">
                <a:latin typeface="+mj-lt"/>
              </a:rPr>
              <a:t>số; </a:t>
            </a:r>
            <a:r>
              <a:rPr lang="en-US" sz="2800" b="1" dirty="0" err="1" smtClean="0">
                <a:latin typeface="+mj-lt"/>
              </a:rPr>
              <a:t>thực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hành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được</a:t>
            </a:r>
            <a:r>
              <a:rPr lang="en-US" sz="2800" b="1" dirty="0">
                <a:latin typeface="+mj-lt"/>
              </a:rPr>
              <a:t> t</a:t>
            </a:r>
            <a:r>
              <a:rPr lang="vi-VN" sz="2800" b="1" dirty="0">
                <a:latin typeface="+mj-lt"/>
              </a:rPr>
              <a:t>ừ</a:t>
            </a:r>
            <a:r>
              <a:rPr lang="en-US" sz="2800" b="1" dirty="0" err="1">
                <a:latin typeface="+mj-lt"/>
              </a:rPr>
              <a:t>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làm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để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tìm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trung bình cộng của 2, 3, 4 số.</a:t>
            </a:r>
            <a:endParaRPr lang="en-US" sz="2800" b="1" dirty="0"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Phát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triển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phẩm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chất</a:t>
            </a:r>
            <a:r>
              <a:rPr lang="en-US" sz="2800" b="1" dirty="0">
                <a:latin typeface="+mj-lt"/>
              </a:rPr>
              <a:t>: </a:t>
            </a:r>
            <a:r>
              <a:rPr lang="en-US" sz="2800" b="1" dirty="0" err="1">
                <a:latin typeface="+mj-lt"/>
              </a:rPr>
              <a:t>tự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tin</a:t>
            </a:r>
            <a:r>
              <a:rPr lang="vi-VN" sz="2800" b="1" dirty="0" smtClean="0">
                <a:latin typeface="+mj-lt"/>
              </a:rPr>
              <a:t>,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cẩn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thận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trong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việc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đọc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giải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toán.</a:t>
            </a:r>
            <a:endParaRPr lang="en-US" sz="2800" b="1" dirty="0"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Phát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triển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kỹ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năng</a:t>
            </a:r>
            <a:r>
              <a:rPr lang="en-US" sz="2800" b="1" dirty="0">
                <a:latin typeface="+mj-lt"/>
              </a:rPr>
              <a:t>: </a:t>
            </a:r>
            <a:r>
              <a:rPr lang="en-US" sz="2800" b="1" dirty="0" err="1">
                <a:latin typeface="+mj-lt"/>
              </a:rPr>
              <a:t>biết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thực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hiện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nhiều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cách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để </a:t>
            </a:r>
            <a:r>
              <a:rPr lang="en-US" sz="2800" b="1" dirty="0" err="1" smtClean="0">
                <a:latin typeface="+mj-lt"/>
              </a:rPr>
              <a:t>tìm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số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trung bình cộng</a:t>
            </a:r>
            <a:r>
              <a:rPr lang="vi-VN" sz="2800" b="1" dirty="0" smtClean="0">
                <a:latin typeface="+mj-lt"/>
              </a:rPr>
              <a:t>.</a:t>
            </a:r>
            <a:endParaRPr lang="en-US" sz="2800" b="1" dirty="0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57400" y="457200"/>
            <a:ext cx="5105400" cy="447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1200" dirty="0" err="1" smtClean="0">
                <a:solidFill>
                  <a:srgbClr val="FF0000"/>
                </a:solidFill>
              </a:rPr>
              <a:t>Tìm</a:t>
            </a:r>
            <a:r>
              <a:rPr lang="en-US" sz="3200" b="1" kern="1200" dirty="0" smtClean="0">
                <a:solidFill>
                  <a:srgbClr val="FF0000"/>
                </a:solidFill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</a:rPr>
              <a:t>số</a:t>
            </a:r>
            <a:r>
              <a:rPr lang="en-US" sz="3200" b="1" kern="1200" dirty="0" smtClean="0">
                <a:solidFill>
                  <a:srgbClr val="FF0000"/>
                </a:solidFill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</a:rPr>
              <a:t>trung</a:t>
            </a:r>
            <a:r>
              <a:rPr lang="en-US" sz="3200" b="1" kern="1200" dirty="0" smtClean="0">
                <a:solidFill>
                  <a:srgbClr val="FF0000"/>
                </a:solidFill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</a:rPr>
              <a:t>bình</a:t>
            </a:r>
            <a:r>
              <a:rPr lang="en-US" sz="3200" b="1" kern="1200" dirty="0" smtClean="0">
                <a:solidFill>
                  <a:srgbClr val="FF0000"/>
                </a:solidFill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</a:rPr>
              <a:t>cộng</a:t>
            </a:r>
            <a:endParaRPr lang="en-US" sz="3200" b="1" kern="1200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0" y="0"/>
            <a:ext cx="1981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Arial" charset="0"/>
              </a:rPr>
              <a:t>Toán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3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e0183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09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471613"/>
            <a:ext cx="84105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 smtClean="0">
                <a:latin typeface="+mj-lt"/>
                <a:cs typeface="Arial" charset="0"/>
              </a:rPr>
              <a:t>Bài</a:t>
            </a:r>
            <a:r>
              <a:rPr lang="en-US" sz="2800" b="1" u="sng" dirty="0" smtClean="0"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latin typeface="+mj-lt"/>
                <a:cs typeface="Arial" charset="0"/>
              </a:rPr>
              <a:t>toán</a:t>
            </a:r>
            <a:r>
              <a:rPr lang="en-US" sz="2800" b="1" u="sng" dirty="0" smtClean="0">
                <a:latin typeface="+mj-lt"/>
                <a:cs typeface="Arial" charset="0"/>
              </a:rPr>
              <a:t> 1: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Rót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vào</a:t>
            </a:r>
            <a:r>
              <a:rPr lang="en-US" sz="2800" b="1" dirty="0" smtClean="0">
                <a:latin typeface="+mj-lt"/>
                <a:cs typeface="Arial" charset="0"/>
              </a:rPr>
              <a:t> can </a:t>
            </a:r>
            <a:r>
              <a:rPr lang="en-US" sz="2800" b="1" dirty="0" err="1" smtClean="0">
                <a:latin typeface="+mj-lt"/>
                <a:cs typeface="Arial" charset="0"/>
              </a:rPr>
              <a:t>thư</a:t>
            </a:r>
            <a:r>
              <a:rPr lang="en-US" sz="2800" b="1" dirty="0" smtClean="0"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latin typeface="+mj-lt"/>
                <a:cs typeface="Arial" charset="0"/>
              </a:rPr>
              <a:t>nhất</a:t>
            </a:r>
            <a:r>
              <a:rPr lang="en-US" sz="2800" b="1" dirty="0" smtClean="0">
                <a:latin typeface="+mj-lt"/>
                <a:cs typeface="Arial" charset="0"/>
              </a:rPr>
              <a:t> 6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smtClean="0">
                <a:latin typeface="HP001 4 hàng" pitchFamily="34" charset="0"/>
                <a:cs typeface="Arial" charset="0"/>
              </a:rPr>
              <a:t>l</a:t>
            </a:r>
            <a:r>
              <a:rPr lang="en-US" sz="2800" dirty="0" smtClean="0">
                <a:latin typeface="HP001 4 hàng" pitchFamily="34" charset="0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dầu</a:t>
            </a:r>
            <a:r>
              <a:rPr lang="en-US" sz="2800" b="1" dirty="0" smtClean="0">
                <a:latin typeface="+mj-lt"/>
                <a:cs typeface="Arial" charset="0"/>
              </a:rPr>
              <a:t>, </a:t>
            </a:r>
            <a:r>
              <a:rPr lang="en-US" sz="2800" b="1" dirty="0" err="1" smtClean="0">
                <a:latin typeface="+mj-lt"/>
                <a:cs typeface="Arial" charset="0"/>
              </a:rPr>
              <a:t>rót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vào</a:t>
            </a:r>
            <a:r>
              <a:rPr lang="en-US" sz="2800" b="1" dirty="0" smtClean="0">
                <a:latin typeface="+mj-lt"/>
                <a:cs typeface="Arial" charset="0"/>
              </a:rPr>
              <a:t> can </a:t>
            </a:r>
            <a:r>
              <a:rPr lang="en-US" sz="2800" b="1" dirty="0" err="1" smtClean="0">
                <a:latin typeface="+mj-lt"/>
                <a:cs typeface="Arial" charset="0"/>
              </a:rPr>
              <a:t>thư</a:t>
            </a:r>
            <a:r>
              <a:rPr lang="en-US" sz="2800" b="1" dirty="0" smtClean="0"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latin typeface="+mj-lt"/>
                <a:cs typeface="Arial" charset="0"/>
              </a:rPr>
              <a:t>hai</a:t>
            </a:r>
            <a:r>
              <a:rPr lang="en-US" sz="2800" b="1" dirty="0" smtClean="0">
                <a:latin typeface="+mj-lt"/>
                <a:cs typeface="Arial" charset="0"/>
              </a:rPr>
              <a:t> 4</a:t>
            </a:r>
            <a:r>
              <a:rPr lang="en-US" sz="2800" b="1" dirty="0" smtClean="0">
                <a:latin typeface="HP001 4 hàng" pitchFamily="34" charset="0"/>
                <a:cs typeface="Arial" charset="0"/>
              </a:rPr>
              <a:t>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dầu</a:t>
            </a:r>
            <a:r>
              <a:rPr lang="en-US" sz="2800" b="1" dirty="0" smtClean="0">
                <a:latin typeface="+mj-lt"/>
                <a:cs typeface="Arial" charset="0"/>
              </a:rPr>
              <a:t>. </a:t>
            </a:r>
            <a:r>
              <a:rPr lang="en-US" sz="2800" b="1" dirty="0" err="1" smtClean="0">
                <a:latin typeface="+mj-lt"/>
                <a:cs typeface="Arial" charset="0"/>
              </a:rPr>
              <a:t>Hỏi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nếu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sô</a:t>
            </a:r>
            <a:r>
              <a:rPr lang="en-US" sz="2800" b="1" dirty="0" smtClean="0"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latin typeface="+mj-lt"/>
                <a:cs typeface="Arial" charset="0"/>
              </a:rPr>
              <a:t>lít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dầu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đó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được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rót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đều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vào</a:t>
            </a:r>
            <a:r>
              <a:rPr lang="en-US" sz="2800" b="1" dirty="0" smtClean="0">
                <a:latin typeface="+mj-lt"/>
                <a:cs typeface="Arial" charset="0"/>
              </a:rPr>
              <a:t> 2 can </a:t>
            </a:r>
            <a:r>
              <a:rPr lang="en-US" sz="2800" b="1" dirty="0" err="1" smtClean="0">
                <a:latin typeface="+mj-lt"/>
                <a:cs typeface="Arial" charset="0"/>
              </a:rPr>
              <a:t>thì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mỗi</a:t>
            </a:r>
            <a:r>
              <a:rPr lang="en-US" sz="2800" b="1" dirty="0" smtClean="0">
                <a:latin typeface="+mj-lt"/>
                <a:cs typeface="Arial" charset="0"/>
              </a:rPr>
              <a:t> can </a:t>
            </a:r>
            <a:r>
              <a:rPr lang="en-US" sz="2800" b="1" dirty="0" err="1" smtClean="0">
                <a:latin typeface="+mj-lt"/>
                <a:cs typeface="Arial" charset="0"/>
              </a:rPr>
              <a:t>có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bao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nhiêu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lít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dầu</a:t>
            </a:r>
            <a:r>
              <a:rPr lang="en-US" sz="2800" b="1" dirty="0" smtClean="0">
                <a:latin typeface="+mj-lt"/>
                <a:cs typeface="Arial" charset="0"/>
              </a:rPr>
              <a:t>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90800" y="4038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485900" y="3367088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Tóm</a:t>
            </a:r>
            <a:r>
              <a:rPr lang="en-US" sz="2800" b="1" u="sng" dirty="0" smtClean="0">
                <a:solidFill>
                  <a:srgbClr val="1109B7"/>
                </a:solidFill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solidFill>
                  <a:srgbClr val="1109B7"/>
                </a:solidFill>
                <a:latin typeface="+mj-lt"/>
                <a:cs typeface="Arial" charset="0"/>
              </a:rPr>
              <a:t>tắt</a:t>
            </a:r>
            <a:r>
              <a:rPr lang="en-US" sz="2800" b="1" u="sng" dirty="0" smtClean="0">
                <a:solidFill>
                  <a:srgbClr val="1109B7"/>
                </a:solidFill>
                <a:latin typeface="+mj-lt"/>
                <a:cs typeface="Arial" charset="0"/>
              </a:rPr>
              <a:t>: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362200" y="4038600"/>
            <a:ext cx="1371600" cy="777875"/>
            <a:chOff x="1968" y="2544"/>
            <a:chExt cx="864" cy="490"/>
          </a:xfrm>
        </p:grpSpPr>
        <p:grpSp>
          <p:nvGrpSpPr>
            <p:cNvPr id="4144" name="Group 27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7" name="Group 28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51" name="Line 2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52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48" name="Group 31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3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50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45" name="AutoShape 3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Text Box 35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791179"/>
                  </a:solidFill>
                  <a:cs typeface="Arial" charset="0"/>
                </a:rPr>
                <a:t>4 l</a:t>
              </a:r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33400" y="4038600"/>
            <a:ext cx="1828800" cy="854075"/>
            <a:chOff x="816" y="2544"/>
            <a:chExt cx="1152" cy="538"/>
          </a:xfrm>
        </p:grpSpPr>
        <p:sp>
          <p:nvSpPr>
            <p:cNvPr id="4132" name="AutoShape 37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Text Box 38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791179"/>
                  </a:solidFill>
                  <a:cs typeface="Arial" charset="0"/>
                </a:rPr>
                <a:t>6 l</a:t>
              </a:r>
            </a:p>
          </p:txBody>
        </p:sp>
        <p:grpSp>
          <p:nvGrpSpPr>
            <p:cNvPr id="4134" name="Group 39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5" name="Group 40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2" name="Line 41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3" name="Line 42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6" name="Group 43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7" name="Group 46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47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9" name="Line 48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33120" y="5334000"/>
            <a:ext cx="3048249" cy="777875"/>
            <a:chOff x="912" y="3600"/>
            <a:chExt cx="1920" cy="490"/>
          </a:xfrm>
        </p:grpSpPr>
        <p:grpSp>
          <p:nvGrpSpPr>
            <p:cNvPr id="4111" name="Group 50"/>
            <p:cNvGrpSpPr>
              <a:grpSpLocks/>
            </p:cNvGrpSpPr>
            <p:nvPr/>
          </p:nvGrpSpPr>
          <p:grpSpPr bwMode="auto">
            <a:xfrm>
              <a:off x="912" y="3600"/>
              <a:ext cx="960" cy="490"/>
              <a:chOff x="912" y="3600"/>
              <a:chExt cx="960" cy="490"/>
            </a:xfrm>
          </p:grpSpPr>
          <p:grpSp>
            <p:nvGrpSpPr>
              <p:cNvPr id="4124" name="Group 51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7" name="Line 52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8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9" name="Line 5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0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1" name="Line 56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25" name="AutoShape 57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Text Box 58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rgbClr val="791179"/>
                    </a:solidFill>
                    <a:cs typeface="Arial" charset="0"/>
                  </a:rPr>
                  <a:t>? l</a:t>
                </a:r>
              </a:p>
            </p:txBody>
          </p:sp>
        </p:grpSp>
        <p:grpSp>
          <p:nvGrpSpPr>
            <p:cNvPr id="4112" name="Group 59"/>
            <p:cNvGrpSpPr>
              <a:grpSpLocks/>
            </p:cNvGrpSpPr>
            <p:nvPr/>
          </p:nvGrpSpPr>
          <p:grpSpPr bwMode="auto">
            <a:xfrm>
              <a:off x="1872" y="3600"/>
              <a:ext cx="960" cy="490"/>
              <a:chOff x="1872" y="3600"/>
              <a:chExt cx="960" cy="490"/>
            </a:xfrm>
          </p:grpSpPr>
          <p:sp>
            <p:nvSpPr>
              <p:cNvPr id="4113" name="AutoShape 60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4" name="Group 61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490"/>
                <a:chOff x="1872" y="3600"/>
                <a:chExt cx="960" cy="490"/>
              </a:xfrm>
            </p:grpSpPr>
            <p:sp>
              <p:nvSpPr>
                <p:cNvPr id="4115" name="Line 62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" name="Group 63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2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3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1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79117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791179"/>
                      </a:solidFill>
                      <a:cs typeface="Arial" charset="0"/>
                    </a:rPr>
                    <a:t>? l</a:t>
                  </a:r>
                </a:p>
              </p:txBody>
            </p:sp>
          </p:grpSp>
        </p:grpSp>
      </p:grp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4056063" y="3844925"/>
            <a:ext cx="50292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Tổng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lít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dầu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của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hai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can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	6 + 4 = 10 (</a:t>
            </a:r>
            <a:r>
              <a:rPr lang="en-US" sz="2800" b="1" dirty="0" smtClean="0">
                <a:latin typeface="HP001 4 hàng" pitchFamily="34" charset="0"/>
                <a:cs typeface="Arial" charset="0"/>
              </a:rPr>
              <a:t>l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dầu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4038600" y="4953000"/>
            <a:ext cx="54102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lít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dầu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rót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đều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vào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mỗi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can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	10 : 2 = 5 (</a:t>
            </a:r>
            <a:r>
              <a:rPr lang="en-US" sz="2800" b="1" dirty="0" smtClean="0">
                <a:latin typeface="HP001 4 hàng" pitchFamily="34" charset="0"/>
                <a:cs typeface="Arial" charset="0"/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dầu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                 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Đáp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́ : 5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lít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dầu</a:t>
            </a:r>
            <a:endParaRPr lang="en-US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8950" y="3362325"/>
            <a:ext cx="14620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1109B7"/>
                </a:solidFill>
                <a:latin typeface="+mj-lt"/>
              </a:rPr>
              <a:t>Bài</a:t>
            </a:r>
            <a:r>
              <a:rPr lang="en-US" sz="2800" b="1" u="sng" dirty="0">
                <a:solidFill>
                  <a:srgbClr val="1109B7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1109B7"/>
                </a:solidFill>
                <a:latin typeface="+mj-lt"/>
              </a:rPr>
              <a:t>giải</a:t>
            </a:r>
            <a:endParaRPr lang="en-US" sz="2800" b="1" u="sng" dirty="0">
              <a:solidFill>
                <a:srgbClr val="1109B7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3367088"/>
            <a:ext cx="0" cy="292735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2525713" y="-152400"/>
            <a:ext cx="48768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Arial" charset="0"/>
              </a:rPr>
              <a:t>Toán</a:t>
            </a:r>
            <a:endParaRPr lang="en-US" sz="2800" b="1" dirty="0">
              <a:latin typeface="Arial" charset="0"/>
            </a:endParaRPr>
          </a:p>
          <a:p>
            <a:pPr algn="ctr" eaLnBrk="1" hangingPunct="1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cộng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97" grpId="0" autoUpdateAnimBg="0"/>
      <p:bldP spid="3147" grpId="0"/>
      <p:bldP spid="314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590800"/>
            <a:ext cx="83058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  <a:sym typeface="Wingdings" pitchFamily="2" charset="2"/>
              </a:rPr>
              <a:t>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Lấy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lít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dầu</a:t>
            </a:r>
            <a:r>
              <a:rPr lang="en-US" sz="2800" b="1" dirty="0" smtClean="0">
                <a:solidFill>
                  <a:srgbClr val="0000FF"/>
                </a:solidFill>
              </a:rPr>
              <a:t> chia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lít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dầu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rót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đều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</a:rPr>
              <a:t> can: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                                  ( 6 + 4) : 2 = 5 (</a:t>
            </a:r>
            <a:r>
              <a:rPr lang="en-US" sz="2800" b="1" kern="1200" dirty="0">
                <a:solidFill>
                  <a:srgbClr val="0000FF"/>
                </a:solidFill>
                <a:latin typeface="HP001 4 hàng" pitchFamily="34" charset="0"/>
                <a:ea typeface="+mn-ea"/>
                <a:cs typeface="Arial" charset="0"/>
              </a:rPr>
              <a:t>l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1173163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cs typeface="Arial" charset="0"/>
              </a:rPr>
              <a:t>Nhận xét: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  <a:cs typeface="Arial" charset="0"/>
                <a:sym typeface="Wingdings" pitchFamily="2" charset="2"/>
              </a:rPr>
              <a:t></a:t>
            </a:r>
            <a:r>
              <a:rPr lang="en-US" sz="2800" b="1" dirty="0" smtClean="0">
                <a:latin typeface="+mj-lt"/>
                <a:cs typeface="Arial" charset="0"/>
              </a:rPr>
              <a:t> Ta </a:t>
            </a:r>
            <a:r>
              <a:rPr lang="en-US" sz="2800" b="1" dirty="0" err="1" smtClean="0">
                <a:latin typeface="+mj-lt"/>
                <a:cs typeface="Arial" charset="0"/>
              </a:rPr>
              <a:t>nói</a:t>
            </a:r>
            <a:r>
              <a:rPr lang="en-US" sz="2800" b="1" dirty="0" smtClean="0">
                <a:latin typeface="+mj-lt"/>
                <a:cs typeface="Arial" charset="0"/>
              </a:rPr>
              <a:t>: Can </a:t>
            </a:r>
            <a:r>
              <a:rPr lang="en-US" sz="2800" b="1" dirty="0" err="1" smtClean="0">
                <a:latin typeface="+mj-lt"/>
                <a:cs typeface="Arial" charset="0"/>
              </a:rPr>
              <a:t>thư</a:t>
            </a:r>
            <a:r>
              <a:rPr lang="en-US" sz="2800" b="1" dirty="0" smtClean="0"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latin typeface="+mj-lt"/>
                <a:cs typeface="Arial" charset="0"/>
              </a:rPr>
              <a:t>nhất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có</a:t>
            </a:r>
            <a:r>
              <a:rPr lang="en-US" sz="2800" b="1" dirty="0" smtClean="0">
                <a:latin typeface="+mj-lt"/>
                <a:cs typeface="Arial" charset="0"/>
              </a:rPr>
              <a:t> 6 </a:t>
            </a:r>
            <a:r>
              <a:rPr lang="en-US" sz="2800" b="1" dirty="0" err="1" smtClean="0">
                <a:latin typeface="+mj-lt"/>
                <a:cs typeface="Arial" charset="0"/>
              </a:rPr>
              <a:t>lít</a:t>
            </a:r>
            <a:r>
              <a:rPr lang="en-US" sz="2800" b="1" dirty="0" smtClean="0">
                <a:latin typeface="+mj-lt"/>
                <a:cs typeface="Arial" charset="0"/>
              </a:rPr>
              <a:t>, can </a:t>
            </a:r>
            <a:r>
              <a:rPr lang="en-US" sz="2800" b="1" dirty="0" err="1" smtClean="0">
                <a:latin typeface="+mj-lt"/>
                <a:cs typeface="Arial" charset="0"/>
              </a:rPr>
              <a:t>thư</a:t>
            </a:r>
            <a:r>
              <a:rPr lang="en-US" sz="2800" b="1" dirty="0" smtClean="0">
                <a:latin typeface="+mj-lt"/>
                <a:cs typeface="Arial" charset="0"/>
              </a:rPr>
              <a:t>́ </a:t>
            </a:r>
            <a:r>
              <a:rPr lang="en-US" sz="2800" b="1" dirty="0" err="1" smtClean="0">
                <a:latin typeface="+mj-lt"/>
                <a:cs typeface="Arial" charset="0"/>
              </a:rPr>
              <a:t>hai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có</a:t>
            </a:r>
            <a:r>
              <a:rPr lang="en-US" sz="2800" b="1" dirty="0" smtClean="0">
                <a:latin typeface="+mj-lt"/>
                <a:cs typeface="Arial" charset="0"/>
              </a:rPr>
              <a:t> 4 </a:t>
            </a:r>
            <a:r>
              <a:rPr lang="en-US" sz="2800" b="1" dirty="0" err="1" smtClean="0">
                <a:latin typeface="+mj-lt"/>
                <a:cs typeface="Arial" charset="0"/>
              </a:rPr>
              <a:t>lít</a:t>
            </a:r>
            <a:r>
              <a:rPr lang="en-US" sz="2800" b="1" dirty="0" smtClean="0">
                <a:latin typeface="+mj-lt"/>
                <a:cs typeface="Arial" charset="0"/>
              </a:rPr>
              <a:t>, </a:t>
            </a:r>
            <a:r>
              <a:rPr lang="en-US" sz="2800" b="1" dirty="0" err="1" smtClean="0">
                <a:latin typeface="+mj-lt"/>
                <a:cs typeface="Arial" charset="0"/>
              </a:rPr>
              <a:t>trung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bình</a:t>
            </a: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latin typeface="+mj-lt"/>
                <a:cs typeface="Arial" charset="0"/>
              </a:rPr>
              <a:t>mỗi</a:t>
            </a:r>
            <a:r>
              <a:rPr lang="en-US" sz="2800" b="1" dirty="0" smtClean="0">
                <a:latin typeface="+mj-lt"/>
                <a:cs typeface="Arial" charset="0"/>
              </a:rPr>
              <a:t> can </a:t>
            </a:r>
            <a:r>
              <a:rPr lang="en-US" sz="2800" b="1" dirty="0" err="1" smtClean="0">
                <a:latin typeface="+mj-lt"/>
                <a:cs typeface="Arial" charset="0"/>
              </a:rPr>
              <a:t>có</a:t>
            </a:r>
            <a:r>
              <a:rPr lang="en-US" sz="2800" b="1" dirty="0" smtClean="0">
                <a:latin typeface="+mj-lt"/>
                <a:cs typeface="Arial" charset="0"/>
              </a:rPr>
              <a:t> 5 </a:t>
            </a:r>
            <a:r>
              <a:rPr lang="en-US" sz="2800" b="1" dirty="0" err="1" smtClean="0">
                <a:latin typeface="+mj-lt"/>
                <a:cs typeface="Arial" charset="0"/>
              </a:rPr>
              <a:t>lít</a:t>
            </a:r>
            <a:r>
              <a:rPr lang="en-US" sz="2800" b="1" dirty="0" smtClean="0">
                <a:latin typeface="+mj-lt"/>
                <a:cs typeface="Arial" charset="0"/>
              </a:rPr>
              <a:t>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4381500"/>
            <a:ext cx="868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Ta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gọi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sô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́ 5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là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sô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́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trung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bình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cộng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của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hai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sô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́ 6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  <a:cs typeface="Arial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4.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457200" y="1752600"/>
            <a:ext cx="830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j-lt"/>
              </a:rPr>
              <a:t>- </a:t>
            </a:r>
            <a:r>
              <a:rPr lang="en-US" sz="2400" b="1" dirty="0" err="1">
                <a:latin typeface="+mj-lt"/>
              </a:rPr>
              <a:t>Muốn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biết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khi</a:t>
            </a:r>
            <a:r>
              <a:rPr lang="en-US" sz="2400" b="1" dirty="0">
                <a:latin typeface="+mj-lt"/>
              </a:rPr>
              <a:t> chia </a:t>
            </a:r>
            <a:r>
              <a:rPr lang="en-US" sz="2400" b="1" dirty="0" err="1">
                <a:latin typeface="+mj-lt"/>
              </a:rPr>
              <a:t>đều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mỗi</a:t>
            </a:r>
            <a:r>
              <a:rPr lang="en-US" sz="2400" b="1" dirty="0">
                <a:latin typeface="+mj-lt"/>
              </a:rPr>
              <a:t> can </a:t>
            </a:r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lít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làm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thê</a:t>
            </a:r>
            <a:r>
              <a:rPr lang="en-US" sz="2400" b="1" dirty="0">
                <a:latin typeface="+mj-lt"/>
              </a:rPr>
              <a:t>́ </a:t>
            </a:r>
            <a:r>
              <a:rPr lang="en-US" sz="2400" b="1" dirty="0" err="1">
                <a:latin typeface="+mj-lt"/>
              </a:rPr>
              <a:t>nào</a:t>
            </a:r>
            <a:r>
              <a:rPr lang="en-US" sz="2400" b="1" dirty="0">
                <a:latin typeface="+mj-lt"/>
              </a:rPr>
              <a:t>?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25713" y="-152400"/>
            <a:ext cx="48768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Arial" charset="0"/>
              </a:rPr>
              <a:t>Toán</a:t>
            </a:r>
            <a:endParaRPr lang="en-US" sz="2800" b="1" dirty="0">
              <a:latin typeface="Arial" charset="0"/>
            </a:endParaRPr>
          </a:p>
          <a:p>
            <a:pPr algn="ctr" eaLnBrk="1" hangingPunct="1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cộng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utoUpdateAnimBg="0"/>
      <p:bldP spid="51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1938" y="728663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chemeClr val="tx2"/>
                </a:solidFill>
                <a:latin typeface="+mj-lt"/>
                <a:cs typeface="Arial" charset="0"/>
              </a:rPr>
              <a:t>Bài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chemeClr val="tx2"/>
                </a:solidFill>
                <a:latin typeface="+mj-lt"/>
                <a:cs typeface="Arial" charset="0"/>
              </a:rPr>
              <a:t>toán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charset="0"/>
              </a:rPr>
              <a:t> 2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́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của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3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lần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lượt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25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, 27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, 32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.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Hỏi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trung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bình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mỗi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bao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nhiêu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95750" y="1828800"/>
            <a:ext cx="1514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Tóm</a:t>
            </a:r>
            <a:r>
              <a:rPr lang="en-US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tắt</a:t>
            </a:r>
            <a:endParaRPr lang="vi-VN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078288" y="4162425"/>
            <a:ext cx="1463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Bài</a:t>
            </a:r>
            <a:r>
              <a:rPr lang="en-US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giải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151" name="Text Box 37"/>
          <p:cNvSpPr txBox="1">
            <a:spLocks noChangeArrowheads="1"/>
          </p:cNvSpPr>
          <p:nvPr/>
        </p:nvSpPr>
        <p:spPr bwMode="auto">
          <a:xfrm>
            <a:off x="2438400" y="4876800"/>
            <a:ext cx="5867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800" b="1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439988" y="5459413"/>
            <a:ext cx="4879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Trung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bình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mỗi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84 : 3 = 28 (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           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Đáp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́: 28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sinh</a:t>
            </a:r>
            <a:endParaRPr lang="en-US" sz="2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443163" y="4648200"/>
            <a:ext cx="5100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Tổng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của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3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25 + 27 +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32 = 84 (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652588" y="4648200"/>
            <a:ext cx="6400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(25+27+32)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3 = 28 (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Đáp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 28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endParaRPr lang="en-US" sz="28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53" name="Rectangle 2"/>
          <p:cNvSpPr txBox="1">
            <a:spLocks noChangeArrowheads="1"/>
          </p:cNvSpPr>
          <p:nvPr/>
        </p:nvSpPr>
        <p:spPr bwMode="auto">
          <a:xfrm>
            <a:off x="2525713" y="-762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78063" y="2522538"/>
            <a:ext cx="1495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25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697288" y="2500313"/>
            <a:ext cx="1612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27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292725" y="2500313"/>
            <a:ext cx="1485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32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366963" y="3824288"/>
            <a:ext cx="1330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?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3521075" y="31750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892675" y="3175000"/>
            <a:ext cx="19716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2311400" y="3175000"/>
            <a:ext cx="12096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V="1">
            <a:off x="2292350" y="35702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6162" name="AutoShape 37"/>
          <p:cNvSpPr>
            <a:spLocks/>
          </p:cNvSpPr>
          <p:nvPr/>
        </p:nvSpPr>
        <p:spPr bwMode="auto">
          <a:xfrm rot="-5400000">
            <a:off x="2751138" y="2405062"/>
            <a:ext cx="330200" cy="1209675"/>
          </a:xfrm>
          <a:prstGeom prst="rightBrace">
            <a:avLst>
              <a:gd name="adj1" fmla="val 33361"/>
              <a:gd name="adj2" fmla="val 4796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37"/>
          <p:cNvSpPr>
            <a:spLocks/>
          </p:cNvSpPr>
          <p:nvPr/>
        </p:nvSpPr>
        <p:spPr bwMode="auto">
          <a:xfrm rot="-5400000">
            <a:off x="4043363" y="2338387"/>
            <a:ext cx="304800" cy="1368425"/>
          </a:xfrm>
          <a:prstGeom prst="rightBrace">
            <a:avLst>
              <a:gd name="adj1" fmla="val 33339"/>
              <a:gd name="adj2" fmla="val 4796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37"/>
          <p:cNvSpPr>
            <a:spLocks/>
          </p:cNvSpPr>
          <p:nvPr/>
        </p:nvSpPr>
        <p:spPr bwMode="auto">
          <a:xfrm rot="-5400000">
            <a:off x="5713413" y="2049462"/>
            <a:ext cx="330200" cy="1971675"/>
          </a:xfrm>
          <a:prstGeom prst="rightBrace">
            <a:avLst>
              <a:gd name="adj1" fmla="val 33367"/>
              <a:gd name="adj2" fmla="val 4796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37"/>
          <p:cNvSpPr>
            <a:spLocks/>
          </p:cNvSpPr>
          <p:nvPr/>
        </p:nvSpPr>
        <p:spPr bwMode="auto">
          <a:xfrm rot="5400000">
            <a:off x="2924175" y="2932113"/>
            <a:ext cx="279400" cy="1504950"/>
          </a:xfrm>
          <a:prstGeom prst="rightBrace">
            <a:avLst>
              <a:gd name="adj1" fmla="val 33341"/>
              <a:gd name="adj2" fmla="val 4796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37"/>
          <p:cNvSpPr>
            <a:spLocks/>
          </p:cNvSpPr>
          <p:nvPr/>
        </p:nvSpPr>
        <p:spPr bwMode="auto">
          <a:xfrm rot="5400000">
            <a:off x="4464844" y="2948782"/>
            <a:ext cx="254000" cy="1497012"/>
          </a:xfrm>
          <a:prstGeom prst="rightBrace">
            <a:avLst>
              <a:gd name="adj1" fmla="val 33343"/>
              <a:gd name="adj2" fmla="val 4796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37"/>
          <p:cNvSpPr>
            <a:spLocks/>
          </p:cNvSpPr>
          <p:nvPr/>
        </p:nvSpPr>
        <p:spPr bwMode="auto">
          <a:xfrm rot="5400000">
            <a:off x="5988844" y="2948782"/>
            <a:ext cx="254000" cy="1497012"/>
          </a:xfrm>
          <a:prstGeom prst="rightBrace">
            <a:avLst>
              <a:gd name="adj1" fmla="val 33343"/>
              <a:gd name="adj2" fmla="val 4796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V="1">
            <a:off x="3816350" y="35702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 flipV="1">
            <a:off x="5340350" y="35702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 b="1">
              <a:latin typeface="+mj-lt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3933825" y="3798888"/>
            <a:ext cx="1330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?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610225" y="3798888"/>
            <a:ext cx="1330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?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endParaRPr lang="en-US" sz="1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381000" y="4705350"/>
            <a:ext cx="14636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Cách 2: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533400" y="4665663"/>
            <a:ext cx="14636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Cách 1: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80" grpId="0" autoUpdateAnimBg="0"/>
      <p:bldP spid="6182" grpId="0"/>
      <p:bldP spid="6182" grpId="1"/>
      <p:bldP spid="6185" grpId="0"/>
      <p:bldP spid="6185" grpId="1"/>
      <p:bldP spid="6186" grpId="0"/>
      <p:bldP spid="40" grpId="0"/>
      <p:bldP spid="41" grpId="0"/>
      <p:bldP spid="42" grpId="0"/>
      <p:bldP spid="43" grpId="0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4" grpId="0"/>
      <p:bldP spid="65" grpId="0"/>
      <p:bldP spid="68" grpId="0" autoUpdateAnimBg="0"/>
      <p:bldP spid="30" grpId="0" autoUpdateAnimBg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1938" y="728663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chemeClr val="tx2"/>
                </a:solidFill>
                <a:latin typeface="+mj-lt"/>
                <a:cs typeface="Arial" charset="0"/>
              </a:rPr>
              <a:t>Bài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chemeClr val="tx2"/>
                </a:solidFill>
                <a:latin typeface="+mj-lt"/>
                <a:cs typeface="Arial" charset="0"/>
              </a:rPr>
              <a:t>toán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cs typeface="Arial" charset="0"/>
              </a:rPr>
              <a:t> 2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Sô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́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của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3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lần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lượt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25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, 27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, 32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.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Hỏi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trung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bình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mỗi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lớp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bao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nhiêu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học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sinh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rial" charset="0"/>
              </a:rPr>
              <a:t>?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078288" y="2038350"/>
            <a:ext cx="1463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Bài</a:t>
            </a:r>
            <a:r>
              <a:rPr lang="en-US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  <a:latin typeface="+mj-lt"/>
                <a:cs typeface="Arial" charset="0"/>
              </a:rPr>
              <a:t>giải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287588" y="3416300"/>
            <a:ext cx="54625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Trung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bình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mỗi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lớp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84 : 3 = 28 (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           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Đáp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́: 28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sinh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290763" y="2514600"/>
            <a:ext cx="57102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Tổng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của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3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lớp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25 + 27 +</a:t>
            </a:r>
            <a:r>
              <a:rPr lang="vi-VN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32 = 84 (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học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828800" y="4913313"/>
            <a:ext cx="6400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(25+27+32)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3 = 28 (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Đáp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: 28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j-lt"/>
              </a:rPr>
              <a:t>sinh</a:t>
            </a:r>
            <a:endParaRPr lang="en-US" sz="28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2525713" y="-762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544513" y="4956175"/>
            <a:ext cx="14636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Cách 2: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544513" y="2525713"/>
            <a:ext cx="14636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25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Cách 1:</a:t>
            </a:r>
            <a:endParaRPr lang="en-US" sz="25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utoUpdateAnimBg="0"/>
      <p:bldP spid="6182" grpId="0"/>
      <p:bldP spid="6185" grpId="0"/>
      <p:bldP spid="6186" grpId="0"/>
      <p:bldP spid="68" grpId="0" autoUpdateAnimBg="0"/>
      <p:bldP spid="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9950" y="1600200"/>
            <a:ext cx="2552700" cy="6096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1109B7"/>
                </a:solidFill>
              </a:rPr>
              <a:t>Nhận xét: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76200" y="3429000"/>
            <a:ext cx="9220200" cy="1662113"/>
            <a:chOff x="528" y="1440"/>
            <a:chExt cx="4992" cy="1047"/>
          </a:xfrm>
        </p:grpSpPr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528" y="1440"/>
              <a:ext cx="49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  <a:sym typeface="Wingdings" pitchFamily="2" charset="2"/>
                </a:rPr>
                <a:t>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Sô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́ 28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là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sô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́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trung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bình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cộng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của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ba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sô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́ 25; 27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+mj-lt"/>
                  <a:cs typeface="Arial" charset="0"/>
                </a:rPr>
                <a:t>và</a:t>
              </a:r>
              <a:r>
                <a:rPr lang="en-US" sz="28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 32 </a:t>
              </a:r>
            </a:p>
          </p:txBody>
        </p:sp>
        <p:sp>
          <p:nvSpPr>
            <p:cNvPr id="7176" name="Text Box 6"/>
            <p:cNvSpPr txBox="1">
              <a:spLocks noChangeArrowheads="1"/>
            </p:cNvSpPr>
            <p:nvPr/>
          </p:nvSpPr>
          <p:spPr bwMode="auto">
            <a:xfrm>
              <a:off x="528" y="2160"/>
              <a:ext cx="49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 smtClean="0">
                  <a:latin typeface="+mj-lt"/>
                  <a:cs typeface="Arial" charset="0"/>
                  <a:sym typeface="Wingdings" pitchFamily="2" charset="2"/>
                </a:rPr>
                <a:t></a:t>
              </a:r>
              <a:r>
                <a:rPr lang="en-US" sz="2800" b="1" dirty="0" smtClean="0">
                  <a:latin typeface="+mj-lt"/>
                  <a:cs typeface="Arial" charset="0"/>
                </a:rPr>
                <a:t> Ta </a:t>
              </a:r>
              <a:r>
                <a:rPr lang="en-US" sz="2800" b="1" dirty="0" err="1" smtClean="0">
                  <a:latin typeface="+mj-lt"/>
                  <a:cs typeface="Arial" charset="0"/>
                </a:rPr>
                <a:t>viết</a:t>
              </a:r>
              <a:r>
                <a:rPr lang="en-US" sz="2800" b="1" dirty="0" smtClean="0">
                  <a:latin typeface="+mj-lt"/>
                  <a:cs typeface="Arial" charset="0"/>
                </a:rPr>
                <a:t>: ( 25 + 27 + 32 ) : 3 = 28</a:t>
              </a:r>
            </a:p>
          </p:txBody>
        </p:sp>
      </p:grp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066800" y="2463800"/>
            <a:ext cx="77739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trung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bình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cộng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của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những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sô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́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2525713" y="23813"/>
            <a:ext cx="48768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latin typeface="Arial" charset="0"/>
              </a:rPr>
              <a:t>Toán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Tìm số trung bình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33557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1030</Words>
  <Application>Microsoft Office PowerPoint</Application>
  <PresentationFormat>On-screen Show (4:3)</PresentationFormat>
  <Paragraphs>127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Toán</vt:lpstr>
      <vt:lpstr>PowerPoint Presentation</vt:lpstr>
      <vt:lpstr>PowerPoint Presentation</vt:lpstr>
      <vt:lpstr>PowerPoint Presentation</vt:lpstr>
      <vt:lpstr>  Lấy tổng số lít dầu chia cho 2 được số lít dầu rót đều vào mỗi can:                                    ( 6 + 4) : 2 = 5 (l) </vt:lpstr>
      <vt:lpstr>PowerPoint Presentation</vt:lpstr>
      <vt:lpstr>PowerPoint Presentation</vt:lpstr>
      <vt:lpstr>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HP</cp:lastModifiedBy>
  <cp:revision>58</cp:revision>
  <dcterms:created xsi:type="dcterms:W3CDTF">2010-01-05T03:08:43Z</dcterms:created>
  <dcterms:modified xsi:type="dcterms:W3CDTF">2021-10-28T14:09:47Z</dcterms:modified>
</cp:coreProperties>
</file>