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822" r:id="rId2"/>
    <p:sldId id="1589" r:id="rId3"/>
    <p:sldId id="1668" r:id="rId4"/>
    <p:sldId id="1559" r:id="rId5"/>
    <p:sldId id="1614" r:id="rId6"/>
    <p:sldId id="1562" r:id="rId7"/>
    <p:sldId id="1459" r:id="rId8"/>
    <p:sldId id="1619" r:id="rId9"/>
    <p:sldId id="1669" r:id="rId10"/>
    <p:sldId id="1670" r:id="rId11"/>
    <p:sldId id="1671" r:id="rId12"/>
    <p:sldId id="1672" r:id="rId13"/>
    <p:sldId id="1673" r:id="rId14"/>
    <p:sldId id="1419" r:id="rId15"/>
    <p:sldId id="1695" r:id="rId16"/>
    <p:sldId id="1674" r:id="rId17"/>
    <p:sldId id="1628" r:id="rId18"/>
    <p:sldId id="1630" r:id="rId19"/>
    <p:sldId id="1696" r:id="rId20"/>
    <p:sldId id="1469" r:id="rId21"/>
    <p:sldId id="1675" r:id="rId22"/>
    <p:sldId id="1697" r:id="rId23"/>
    <p:sldId id="1586" r:id="rId24"/>
    <p:sldId id="1676" r:id="rId25"/>
    <p:sldId id="1708" r:id="rId26"/>
    <p:sldId id="1698" r:id="rId27"/>
    <p:sldId id="1709" r:id="rId28"/>
    <p:sldId id="1639" r:id="rId29"/>
    <p:sldId id="1677" r:id="rId30"/>
    <p:sldId id="1678" r:id="rId31"/>
    <p:sldId id="1679" r:id="rId32"/>
    <p:sldId id="1680" r:id="rId33"/>
    <p:sldId id="1681" r:id="rId34"/>
    <p:sldId id="1568" r:id="rId35"/>
    <p:sldId id="1700" r:id="rId36"/>
    <p:sldId id="1642" r:id="rId37"/>
    <p:sldId id="1701" r:id="rId38"/>
    <p:sldId id="1643" r:id="rId39"/>
    <p:sldId id="1682" r:id="rId40"/>
    <p:sldId id="1644" r:id="rId41"/>
    <p:sldId id="1683" r:id="rId42"/>
    <p:sldId id="1699" r:id="rId43"/>
    <p:sldId id="1684" r:id="rId44"/>
    <p:sldId id="1702" r:id="rId45"/>
    <p:sldId id="1685" r:id="rId46"/>
    <p:sldId id="1687" r:id="rId47"/>
    <p:sldId id="1688" r:id="rId48"/>
    <p:sldId id="1703" r:id="rId49"/>
    <p:sldId id="1689" r:id="rId50"/>
    <p:sldId id="1690" r:id="rId51"/>
    <p:sldId id="1704" r:id="rId52"/>
    <p:sldId id="1691" r:id="rId53"/>
    <p:sldId id="1710" r:id="rId54"/>
    <p:sldId id="1645" r:id="rId55"/>
    <p:sldId id="1692" r:id="rId56"/>
    <p:sldId id="1646" r:id="rId57"/>
    <p:sldId id="1693" r:id="rId58"/>
    <p:sldId id="1705" r:id="rId59"/>
    <p:sldId id="1694" r:id="rId60"/>
    <p:sldId id="1706" r:id="rId61"/>
    <p:sldId id="1707" r:id="rId62"/>
    <p:sldId id="1657" r:id="rId63"/>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0000"/>
    <a:srgbClr val="FF0066"/>
    <a:srgbClr val="CC3300"/>
    <a:srgbClr val="FFFF00"/>
    <a:srgbClr val="0000FF"/>
    <a:srgbClr val="FF9900"/>
    <a:srgbClr val="008000"/>
    <a:srgbClr val="00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5" d="100"/>
          <a:sy n="75" d="100"/>
        </p:scale>
        <p:origin x="-1200"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4/2/2019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143000"/>
            <a:ext cx="9140825" cy="5334000"/>
          </a:xfrm>
          <a:prstGeom prst="rect">
            <a:avLst/>
          </a:prstGeom>
        </p:spPr>
      </p:pic>
      <p:pic>
        <p:nvPicPr>
          <p:cNvPr id="3076" name="Picture 2" descr="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524000" y="381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altLang="en-US" sz="3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LUẬT </a:t>
            </a:r>
            <a:r>
              <a:rPr lang="en-US" sz="3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AN TOÀN THỰC PHẨM NĂM 2010</a:t>
            </a:r>
            <a:endPar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Lô </a:t>
            </a:r>
            <a:r>
              <a:rPr lang="en-US" sz="1900" b="1" kern="0">
                <a:solidFill>
                  <a:srgbClr val="FF0066"/>
                </a:solidFill>
                <a:latin typeface="Arial" charset="0"/>
              </a:rPr>
              <a:t>sản phẩm thực phẩm </a:t>
            </a:r>
            <a:r>
              <a:rPr lang="en-US" sz="1900" b="1" kern="0">
                <a:solidFill>
                  <a:srgbClr val="0000FF"/>
                </a:solidFill>
                <a:latin typeface="Arial" charset="0"/>
              </a:rPr>
              <a:t>là một số lượng xác định của một loại sản phẩm cùng tên, chất lượng, nguyên liệu, thời hạn sử dụng và cùng được sản xuất tại một cơ </a:t>
            </a:r>
            <a:r>
              <a:rPr lang="en-US" sz="1900" b="1" kern="0" smtClean="0">
                <a:solidFill>
                  <a:srgbClr val="0000FF"/>
                </a:solidFill>
                <a:latin typeface="Arial" charset="0"/>
              </a:rPr>
              <a:t>sở.</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Ngộ </a:t>
            </a:r>
            <a:r>
              <a:rPr lang="en-US" sz="1900" b="1" kern="0">
                <a:solidFill>
                  <a:srgbClr val="FF0066"/>
                </a:solidFill>
                <a:latin typeface="Arial" charset="0"/>
              </a:rPr>
              <a:t>độc thực phẩm </a:t>
            </a:r>
            <a:r>
              <a:rPr lang="en-US" sz="1900" b="1" kern="0">
                <a:solidFill>
                  <a:srgbClr val="0000FF"/>
                </a:solidFill>
                <a:latin typeface="Arial" charset="0"/>
              </a:rPr>
              <a:t>là tình trạng bệnh lý do hấp thụ thực phẩm bị ô nhiễm hoặc có chứa chất </a:t>
            </a:r>
            <a:r>
              <a:rPr lang="en-US" sz="1900" b="1" kern="0" smtClean="0">
                <a:solidFill>
                  <a:srgbClr val="0000FF"/>
                </a:solidFill>
                <a:latin typeface="Arial" charset="0"/>
              </a:rPr>
              <a:t>độc.</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Nguy </a:t>
            </a:r>
            <a:r>
              <a:rPr lang="en-US" sz="1900" b="1" kern="0">
                <a:solidFill>
                  <a:srgbClr val="FF0066"/>
                </a:solidFill>
                <a:latin typeface="Arial" charset="0"/>
              </a:rPr>
              <a:t>cơ ô nhiễm thực phẩm </a:t>
            </a:r>
            <a:r>
              <a:rPr lang="en-US" sz="1900" b="1" kern="0">
                <a:solidFill>
                  <a:srgbClr val="0000FF"/>
                </a:solidFill>
                <a:latin typeface="Arial" charset="0"/>
              </a:rPr>
              <a:t>là khả năng các tác nhân gây ô nhiễm xâm nhập vào thực phẩm trong quá trình sản xuất, kinh </a:t>
            </a:r>
            <a:r>
              <a:rPr lang="en-US" sz="1900" b="1" kern="0" smtClean="0">
                <a:solidFill>
                  <a:srgbClr val="0000FF"/>
                </a:solidFill>
                <a:latin typeface="Arial" charset="0"/>
              </a:rPr>
              <a:t>doanh.</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Ô </a:t>
            </a:r>
            <a:r>
              <a:rPr lang="en-US" sz="1900" b="1" kern="0">
                <a:solidFill>
                  <a:srgbClr val="FF0066"/>
                </a:solidFill>
                <a:latin typeface="Arial" charset="0"/>
              </a:rPr>
              <a:t>nhiễm thực phẩm </a:t>
            </a:r>
            <a:r>
              <a:rPr lang="en-US" sz="1900" b="1" kern="0">
                <a:solidFill>
                  <a:srgbClr val="0000FF"/>
                </a:solidFill>
                <a:latin typeface="Arial" charset="0"/>
              </a:rPr>
              <a:t>là sự xuất hiện tác nhân làm ô nhiễm thực phẩm gây hại đến sức khỏe, tính mạng 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Phụ </a:t>
            </a:r>
            <a:r>
              <a:rPr lang="en-US" sz="1900" b="1" kern="0">
                <a:solidFill>
                  <a:srgbClr val="FF0066"/>
                </a:solidFill>
                <a:latin typeface="Arial" charset="0"/>
              </a:rPr>
              <a:t>gia thực phẩm </a:t>
            </a:r>
            <a:r>
              <a:rPr lang="en-US" sz="1900" b="1" kern="0">
                <a:solidFill>
                  <a:srgbClr val="0000FF"/>
                </a:solidFill>
                <a:latin typeface="Arial" charset="0"/>
              </a:rPr>
              <a:t>là chất được chủ định đưa vào thực phẩm trong quá trình sản xuất, có hoặc không có giá trị dinh dưỡng, nhằm giữ hoặc cải thiện đặc tính của 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Sản </a:t>
            </a:r>
            <a:r>
              <a:rPr lang="en-US" sz="1900" b="1" kern="0">
                <a:solidFill>
                  <a:srgbClr val="FF0066"/>
                </a:solidFill>
                <a:latin typeface="Arial" charset="0"/>
              </a:rPr>
              <a:t>xuất thực phẩm </a:t>
            </a:r>
            <a:r>
              <a:rPr lang="en-US" sz="1900" b="1" kern="0">
                <a:solidFill>
                  <a:srgbClr val="0000FF"/>
                </a:solidFill>
                <a:latin typeface="Arial" charset="0"/>
              </a:rPr>
              <a:t>là việc thực hiện một, một số hoặc tất cả các hoạt động trồng trọt, chăn nuôi, thu hái, đánh bắt, khai thác, sơ chế, chế biến, bao gói, bảo quản để tạo ra thực phẩm.</a:t>
            </a:r>
          </a:p>
          <a:p>
            <a:pPr indent="-457200" algn="just" eaLnBrk="1" hangingPunct="1">
              <a:lnSpc>
                <a:spcPct val="107000"/>
              </a:lnSpc>
              <a:spcBef>
                <a:spcPts val="800"/>
              </a:spcBef>
              <a:spcAft>
                <a:spcPts val="0"/>
              </a:spcAft>
              <a:buClr>
                <a:srgbClr val="FF0000"/>
              </a:buClr>
              <a:buFont typeface="+mj-lt"/>
              <a:buAutoNum type="arabicPeriod" startAt="5"/>
              <a:defRPr/>
            </a:pPr>
            <a:endParaRPr lang="nb-NO" sz="1900" b="1" kern="0">
              <a:solidFill>
                <a:srgbClr val="0000FF"/>
              </a:solidFill>
              <a:latin typeface="Arial" charset="0"/>
            </a:endParaRPr>
          </a:p>
        </p:txBody>
      </p:sp>
    </p:spTree>
    <p:extLst>
      <p:ext uri="{BB962C8B-B14F-4D97-AF65-F5344CB8AC3E}">
        <p14:creationId xmlns:p14="http://schemas.microsoft.com/office/powerpoint/2010/main" val="268112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Sản </a:t>
            </a:r>
            <a:r>
              <a:rPr lang="en-US" sz="1900" b="1" kern="0">
                <a:solidFill>
                  <a:srgbClr val="FF0066"/>
                </a:solidFill>
                <a:latin typeface="Arial" charset="0"/>
              </a:rPr>
              <a:t>xuất ban đầu </a:t>
            </a:r>
            <a:r>
              <a:rPr lang="en-US" sz="1900" b="1" kern="0">
                <a:solidFill>
                  <a:srgbClr val="0000FF"/>
                </a:solidFill>
                <a:latin typeface="Arial" charset="0"/>
              </a:rPr>
              <a:t>là việc thực hiện một, một số hoặc tất cả các hoạt động trồng trọt, chăn nuôi, thu hái, đánh bắt, khai </a:t>
            </a:r>
            <a:r>
              <a:rPr lang="en-US" sz="1900" b="1" kern="0" smtClean="0">
                <a:solidFill>
                  <a:srgbClr val="0000FF"/>
                </a:solidFill>
                <a:latin typeface="Arial" charset="0"/>
              </a:rPr>
              <a:t>thác.</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Sơ </a:t>
            </a:r>
            <a:r>
              <a:rPr lang="en-US" sz="1900" b="1" kern="0">
                <a:solidFill>
                  <a:srgbClr val="FF0066"/>
                </a:solidFill>
                <a:latin typeface="Arial" charset="0"/>
              </a:rPr>
              <a:t>chế thực phẩm </a:t>
            </a:r>
            <a:r>
              <a:rPr lang="en-US" sz="1900" b="1" kern="0">
                <a:solidFill>
                  <a:srgbClr val="0000FF"/>
                </a:solidFill>
                <a:latin typeface="Arial" charset="0"/>
              </a:rPr>
              <a:t>là việc xử lý sản phẩm trồng trọt, chăn nuôi, thu hái, đánh bắt, khai thác nhằm tạo ra thực phẩm tươi sống có thể ăn ngay hoặc tạo ra nguyên liệu thực phẩm hoặc bán thành phẩm cho khâu chế biến 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Sự </a:t>
            </a:r>
            <a:r>
              <a:rPr lang="en-US" sz="1900" b="1" kern="0">
                <a:solidFill>
                  <a:srgbClr val="FF0066"/>
                </a:solidFill>
                <a:latin typeface="Arial" charset="0"/>
              </a:rPr>
              <a:t>cố về an toàn thực phẩm </a:t>
            </a:r>
            <a:r>
              <a:rPr lang="en-US" sz="1900" b="1" kern="0">
                <a:solidFill>
                  <a:srgbClr val="0000FF"/>
                </a:solidFill>
                <a:latin typeface="Arial" charset="0"/>
              </a:rPr>
              <a:t>là tình huống xảy ra do ngộ độc thực phẩm, bệnh truyền qua thực phẩm hoặc các tình huống khác phát sinh từ thực phẩm gây hại trực tiếp đến sức khỏe, tính mạng 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Tác </a:t>
            </a:r>
            <a:r>
              <a:rPr lang="en-US" sz="1900" b="1" kern="0">
                <a:solidFill>
                  <a:srgbClr val="FF0066"/>
                </a:solidFill>
                <a:latin typeface="Arial" charset="0"/>
              </a:rPr>
              <a:t>nhân gây ô nhiễm </a:t>
            </a:r>
            <a:r>
              <a:rPr lang="en-US" sz="1900" b="1" kern="0">
                <a:solidFill>
                  <a:srgbClr val="0000FF"/>
                </a:solidFill>
                <a:latin typeface="Arial" charset="0"/>
              </a:rPr>
              <a:t>là yếu tố không mong muốn, không được chủ động cho thêm vào thực phẩm, có nguy cơ ảnh hưởng xấu đến an toàn 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Thời </a:t>
            </a:r>
            <a:r>
              <a:rPr lang="en-US" sz="1900" b="1" kern="0">
                <a:solidFill>
                  <a:srgbClr val="FF0066"/>
                </a:solidFill>
                <a:latin typeface="Arial" charset="0"/>
              </a:rPr>
              <a:t>hạn sử dụng thực phẩm </a:t>
            </a:r>
            <a:r>
              <a:rPr lang="en-US" sz="1900" b="1" kern="0">
                <a:solidFill>
                  <a:srgbClr val="0000FF"/>
                </a:solidFill>
                <a:latin typeface="Arial" charset="0"/>
              </a:rPr>
              <a:t>là thời hạn mà thực phẩm vẫn giữ được giá trị dinh dưỡng và bảo đảm an toàn trong điều kiện bảo quản được ghi trên nhãn theo hướng dẫn của nhà sản xuất.</a:t>
            </a:r>
          </a:p>
          <a:p>
            <a:pPr indent="-457200" algn="just" eaLnBrk="1" hangingPunct="1">
              <a:lnSpc>
                <a:spcPct val="107000"/>
              </a:lnSpc>
              <a:spcBef>
                <a:spcPts val="800"/>
              </a:spcBef>
              <a:spcAft>
                <a:spcPts val="0"/>
              </a:spcAft>
              <a:buClr>
                <a:srgbClr val="FF0000"/>
              </a:buClr>
              <a:buFont typeface="+mj-lt"/>
              <a:buAutoNum type="arabicPeriod" startAt="9"/>
              <a:defRPr/>
            </a:pPr>
            <a:endParaRPr lang="nb-NO" sz="1900" b="1" kern="0">
              <a:solidFill>
                <a:srgbClr val="0000FF"/>
              </a:solidFill>
              <a:latin typeface="Arial" charset="0"/>
            </a:endParaRPr>
          </a:p>
        </p:txBody>
      </p:sp>
    </p:spTree>
    <p:extLst>
      <p:ext uri="{BB962C8B-B14F-4D97-AF65-F5344CB8AC3E}">
        <p14:creationId xmlns:p14="http://schemas.microsoft.com/office/powerpoint/2010/main" val="184490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a:t>
            </a:r>
            <a:r>
              <a:rPr lang="en-US" sz="1900" b="1" kern="0">
                <a:solidFill>
                  <a:srgbClr val="0000FF"/>
                </a:solidFill>
                <a:latin typeface="Arial" charset="0"/>
              </a:rPr>
              <a:t>là sản phẩm mà con người ăn, uống ở dạng tươi sống hoặc đã qua sơ chế, chế biến, bảo quản. Thực phẩm không bao gồm mỹ phẩm, thuốc lá và các chất sử dụng như dược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tươi sống </a:t>
            </a:r>
            <a:r>
              <a:rPr lang="en-US" sz="1900" b="1" kern="0">
                <a:solidFill>
                  <a:srgbClr val="0000FF"/>
                </a:solidFill>
                <a:latin typeface="Arial" charset="0"/>
              </a:rPr>
              <a:t>là thực phẩm chưa qua chế biến bao gồm thịt, trứng, cá, thủy hải sản, rau, củ, quả tươi và các thực phẩm khác chưa qua chế </a:t>
            </a:r>
            <a:r>
              <a:rPr lang="en-US" sz="1900" b="1" kern="0" smtClean="0">
                <a:solidFill>
                  <a:srgbClr val="0000FF"/>
                </a:solidFill>
                <a:latin typeface="Arial" charset="0"/>
              </a:rPr>
              <a:t>biến.</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tăng cường vi chất dinh dưỡng </a:t>
            </a:r>
            <a:r>
              <a:rPr lang="en-US" sz="1900" b="1" kern="0">
                <a:solidFill>
                  <a:srgbClr val="0000FF"/>
                </a:solidFill>
                <a:latin typeface="Arial" charset="0"/>
              </a:rPr>
              <a:t>là thực phẩm được bổ sung vitamin, chất khoáng, chất vi lượng nhằm phòng ngừa, khắc phục sự thiếu hụt các chất đó đối với sức khỏe cộng đồng hay nhóm đối tượng cụ thể trong cộng </a:t>
            </a:r>
            <a:r>
              <a:rPr lang="en-US" sz="1900" b="1" kern="0" smtClean="0">
                <a:solidFill>
                  <a:srgbClr val="0000FF"/>
                </a:solidFill>
                <a:latin typeface="Arial" charset="0"/>
              </a:rPr>
              <a:t>đồng.</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chức năng </a:t>
            </a:r>
            <a:r>
              <a:rPr lang="en-US" sz="1900" b="1" kern="0">
                <a:solidFill>
                  <a:srgbClr val="0000FF"/>
                </a:solidFill>
                <a:latin typeface="Arial" charset="0"/>
              </a:rPr>
              <a:t>là thực phẩm dùng để hỗ trợ chức năng của cơ thể con người, tạo cho cơ thể tình trạng thoải mái, tăng sức đề kháng, giảm bớt nguy cơ mắc bệnh, bao gồm thực phẩm bổ sung, thực phẩm bảo vệ sức khỏe, thực phẩm dinh dưỡng y </a:t>
            </a:r>
            <a:r>
              <a:rPr lang="en-US" sz="1900" b="1" kern="0" smtClean="0">
                <a:solidFill>
                  <a:srgbClr val="0000FF"/>
                </a:solidFill>
                <a:latin typeface="Arial" charset="0"/>
              </a:rPr>
              <a:t>học.</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biến đổi gen </a:t>
            </a:r>
            <a:r>
              <a:rPr lang="en-US" sz="1900" b="1" kern="0">
                <a:solidFill>
                  <a:srgbClr val="0000FF"/>
                </a:solidFill>
                <a:latin typeface="Arial" charset="0"/>
              </a:rPr>
              <a:t>là thực phẩm có một hoặc nhiều thành phần nguyên liệu có gen bị biến đổi bằng công nghệ gen.</a:t>
            </a:r>
          </a:p>
          <a:p>
            <a:pPr indent="-457200" algn="just" eaLnBrk="1" hangingPunct="1">
              <a:lnSpc>
                <a:spcPct val="107000"/>
              </a:lnSpc>
              <a:spcBef>
                <a:spcPts val="800"/>
              </a:spcBef>
              <a:spcAft>
                <a:spcPts val="0"/>
              </a:spcAft>
              <a:buClr>
                <a:srgbClr val="FF0000"/>
              </a:buClr>
              <a:buFont typeface="+mj-lt"/>
              <a:buAutoNum type="arabicPeriod" startAt="15"/>
              <a:defRPr/>
            </a:pPr>
            <a:endParaRPr lang="nb-NO" sz="1900" b="1" kern="0">
              <a:solidFill>
                <a:srgbClr val="0000FF"/>
              </a:solidFill>
              <a:latin typeface="Arial" charset="0"/>
            </a:endParaRPr>
          </a:p>
        </p:txBody>
      </p:sp>
    </p:spTree>
    <p:extLst>
      <p:ext uri="{BB962C8B-B14F-4D97-AF65-F5344CB8AC3E}">
        <p14:creationId xmlns:p14="http://schemas.microsoft.com/office/powerpoint/2010/main" val="210724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Thực </a:t>
            </a:r>
            <a:r>
              <a:rPr lang="en-US" sz="2200" b="1" kern="0">
                <a:solidFill>
                  <a:srgbClr val="FF0066"/>
                </a:solidFill>
                <a:latin typeface="Arial" charset="0"/>
              </a:rPr>
              <a:t>phẩm đã qua chiếu xạ </a:t>
            </a:r>
            <a:r>
              <a:rPr lang="en-US" sz="2200" b="1" kern="0">
                <a:solidFill>
                  <a:srgbClr val="0000FF"/>
                </a:solidFill>
                <a:latin typeface="Arial" charset="0"/>
              </a:rPr>
              <a:t>là thực phẩm đã được chiếu xạ bằng nguồn phóng xạ để xử lý, ngăn ngừa sự biến chất của thực </a:t>
            </a:r>
            <a:r>
              <a:rPr lang="en-US" sz="2200" b="1" kern="0" smtClean="0">
                <a:solidFill>
                  <a:srgbClr val="0000FF"/>
                </a:solidFill>
                <a:latin typeface="Arial" charset="0"/>
              </a:rPr>
              <a:t>phẩm.</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Thức </a:t>
            </a:r>
            <a:r>
              <a:rPr lang="en-US" sz="2200" b="1" kern="0">
                <a:solidFill>
                  <a:srgbClr val="FF0066"/>
                </a:solidFill>
                <a:latin typeface="Arial" charset="0"/>
              </a:rPr>
              <a:t>ăn đường phố </a:t>
            </a:r>
            <a:r>
              <a:rPr lang="en-US" sz="2200" b="1" kern="0">
                <a:solidFill>
                  <a:srgbClr val="0000FF"/>
                </a:solidFill>
                <a:latin typeface="Arial" charset="0"/>
              </a:rPr>
              <a:t>là thực phẩm được chế biến dùng để ăn, uống ngay, trong thực tế được thực hiện thông qua hình thức bán rong, bày bán trên đường phố, nơi công cộng hoặc những nơi tương </a:t>
            </a:r>
            <a:r>
              <a:rPr lang="en-US" sz="2200" b="1" kern="0" smtClean="0">
                <a:solidFill>
                  <a:srgbClr val="0000FF"/>
                </a:solidFill>
                <a:latin typeface="Arial" charset="0"/>
              </a:rPr>
              <a:t>tự.</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Thực </a:t>
            </a:r>
            <a:r>
              <a:rPr lang="en-US" sz="2200" b="1" kern="0">
                <a:solidFill>
                  <a:srgbClr val="FF0066"/>
                </a:solidFill>
                <a:latin typeface="Arial" charset="0"/>
              </a:rPr>
              <a:t>phẩm bao gói sẵn </a:t>
            </a:r>
            <a:r>
              <a:rPr lang="en-US" sz="2200" b="1" kern="0">
                <a:solidFill>
                  <a:srgbClr val="0000FF"/>
                </a:solidFill>
                <a:latin typeface="Arial" charset="0"/>
              </a:rPr>
              <a:t>là thực phẩm được bao gói và ghi nhãn hoàn chỉnh, sẵn sàng để bán trực tiếp cho mục đích chế biến tiếp hoặc sử dụng để ăn </a:t>
            </a:r>
            <a:r>
              <a:rPr lang="en-US" sz="2200" b="1" kern="0" smtClean="0">
                <a:solidFill>
                  <a:srgbClr val="0000FF"/>
                </a:solidFill>
                <a:latin typeface="Arial" charset="0"/>
              </a:rPr>
              <a:t>ngay.</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Truy </a:t>
            </a:r>
            <a:r>
              <a:rPr lang="en-US" sz="2200" b="1" kern="0">
                <a:solidFill>
                  <a:srgbClr val="FF0066"/>
                </a:solidFill>
                <a:latin typeface="Arial" charset="0"/>
              </a:rPr>
              <a:t>xuất nguồn gốc thực phẩm </a:t>
            </a:r>
            <a:r>
              <a:rPr lang="en-US" sz="2200" b="1" kern="0">
                <a:solidFill>
                  <a:srgbClr val="0000FF"/>
                </a:solidFill>
                <a:latin typeface="Arial" charset="0"/>
              </a:rPr>
              <a:t>là việc truy tìm quá trình hình thành và lưu thông thực 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61820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nguyên liệu </a:t>
            </a:r>
            <a:r>
              <a:rPr lang="en-US" sz="2200" b="1" kern="0">
                <a:solidFill>
                  <a:srgbClr val="0000FF"/>
                </a:solidFill>
                <a:latin typeface="Arial" charset="0"/>
              </a:rPr>
              <a:t>không thuộc loại dùng cho thực phẩm để chế biến 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nguyên liệu thực phẩm </a:t>
            </a:r>
            <a:r>
              <a:rPr lang="en-US" sz="2200" b="1" kern="0">
                <a:solidFill>
                  <a:srgbClr val="0000FF"/>
                </a:solidFill>
                <a:latin typeface="Arial" charset="0"/>
              </a:rPr>
              <a:t>đã quá thời hạn sử dụng, không rõ nguồn gốc, xuất xứ hoặc không bảo đảm an toàn để sản xuất, chế biến 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phụ gia thực phẩm</a:t>
            </a:r>
            <a:r>
              <a:rPr lang="en-US" sz="2200" b="1" kern="0">
                <a:solidFill>
                  <a:srgbClr val="0000FF"/>
                </a:solidFill>
                <a:latin typeface="Arial" charset="0"/>
              </a:rPr>
              <a:t>, chất hỗ trợ chế biến thực phẩm đã quá thời hạn sử dụng, ngoài danh mục được phép sử dụng hoặc trong danh mục được phép sử dụng nhưng vượt quá giới hạn cho phép; sử dụng hóa chất không rõ nguồn gốc, hóa chất bị cấm sử dụng trong hoạt động sản xuất, kinh doanh 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động vật chết </a:t>
            </a:r>
            <a:r>
              <a:rPr lang="en-US" sz="2200" b="1" kern="0">
                <a:solidFill>
                  <a:srgbClr val="0000FF"/>
                </a:solidFill>
                <a:latin typeface="Arial" charset="0"/>
              </a:rPr>
              <a:t>do bệnh, dịch bệnh hoặc chết không rõ nguyên nhân, bị tiêu hủy để sản xuất, kinh doanh thực phẩm</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73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282158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2000"/>
              </a:lnSpc>
              <a:spcBef>
                <a:spcPts val="600"/>
              </a:spcBef>
              <a:spcAft>
                <a:spcPts val="0"/>
              </a:spcAft>
              <a:buClr>
                <a:srgbClr val="FF0000"/>
              </a:buClr>
              <a:buFont typeface="+mj-lt"/>
              <a:buAutoNum type="arabicPeriod" startAt="5"/>
              <a:defRPr/>
            </a:pPr>
            <a:r>
              <a:rPr lang="en-US" sz="1900" b="1" kern="0" smtClean="0">
                <a:solidFill>
                  <a:srgbClr val="FF0000"/>
                </a:solidFill>
                <a:latin typeface="Arial" charset="0"/>
              </a:rPr>
              <a:t>Sản </a:t>
            </a:r>
            <a:r>
              <a:rPr lang="en-US" sz="1900" b="1" kern="0">
                <a:solidFill>
                  <a:srgbClr val="FF0000"/>
                </a:solidFill>
                <a:latin typeface="Arial" charset="0"/>
              </a:rPr>
              <a:t>xuất, kinh </a:t>
            </a:r>
            <a:r>
              <a:rPr lang="en-US" sz="1900" b="1" kern="0" smtClean="0">
                <a:solidFill>
                  <a:srgbClr val="FF0000"/>
                </a:solidFill>
                <a:latin typeface="Arial" charset="0"/>
              </a:rPr>
              <a:t>doanh:</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vi phạm quy định của pháp luật về nhãn hàng </a:t>
            </a:r>
            <a:r>
              <a:rPr lang="en-US" sz="1900" b="1" kern="0" smtClean="0">
                <a:solidFill>
                  <a:srgbClr val="0000FF"/>
                </a:solidFill>
                <a:latin typeface="Arial" charset="0"/>
              </a:rPr>
              <a:t>hóa;</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không phù hợp với quy chuẩn kỹ thuật tương </a:t>
            </a:r>
            <a:r>
              <a:rPr lang="en-US" sz="1900" b="1" kern="0" smtClean="0">
                <a:solidFill>
                  <a:srgbClr val="0000FF"/>
                </a:solidFill>
                <a:latin typeface="Arial" charset="0"/>
              </a:rPr>
              <a:t>ứng;</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bị biến </a:t>
            </a:r>
            <a:r>
              <a:rPr lang="en-US" sz="1900" b="1" kern="0" smtClean="0">
                <a:solidFill>
                  <a:srgbClr val="0000FF"/>
                </a:solidFill>
                <a:latin typeface="Arial" charset="0"/>
              </a:rPr>
              <a:t>chất;</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có chứa chất độc hại hoặc nhiễm chất độc, tác nhân gây ô nhiễm vượt quá giới hạn cho </a:t>
            </a:r>
            <a:r>
              <a:rPr lang="en-US" sz="1900" b="1" kern="0" smtClean="0">
                <a:solidFill>
                  <a:srgbClr val="0000FF"/>
                </a:solidFill>
                <a:latin typeface="Arial" charset="0"/>
              </a:rPr>
              <a:t>phép;</a:t>
            </a:r>
          </a:p>
          <a:p>
            <a:pPr indent="-457200" algn="just" eaLnBrk="1" hangingPunct="1">
              <a:lnSpc>
                <a:spcPct val="102000"/>
              </a:lnSpc>
              <a:spcBef>
                <a:spcPts val="6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a:t>
            </a:r>
            <a:r>
              <a:rPr lang="en-US" sz="1900" b="1" kern="0" spc="-30" smtClean="0">
                <a:solidFill>
                  <a:srgbClr val="0000FF"/>
                </a:solidFill>
                <a:latin typeface="Arial" charset="0"/>
              </a:rPr>
              <a:t>Thực </a:t>
            </a:r>
            <a:r>
              <a:rPr lang="en-US" sz="1900" b="1" kern="0" spc="-30">
                <a:solidFill>
                  <a:srgbClr val="0000FF"/>
                </a:solidFill>
                <a:latin typeface="Arial" charset="0"/>
              </a:rPr>
              <a:t>phẩm có bao gói, đồ chứa đựng không bảo đảm an toàn hoặc bị vỡ, rách, biến dạng trong quá trình vận chuyển gây ô nhiễm thực </a:t>
            </a:r>
            <a:r>
              <a:rPr lang="en-US" sz="1900" b="1" kern="0" spc="-30" smtClean="0">
                <a:solidFill>
                  <a:srgbClr val="0000FF"/>
                </a:solidFill>
                <a:latin typeface="Arial" charset="0"/>
              </a:rPr>
              <a:t>phẩm</a:t>
            </a:r>
            <a:r>
              <a:rPr lang="en-US" sz="1900" b="1" kern="0" smtClean="0">
                <a:solidFill>
                  <a:srgbClr val="0000FF"/>
                </a:solidFill>
                <a:latin typeface="Arial" charset="0"/>
              </a:rPr>
              <a:t>;</a:t>
            </a:r>
          </a:p>
          <a:p>
            <a:pPr indent="-457200" algn="just" eaLnBrk="1" hangingPunct="1">
              <a:lnSpc>
                <a:spcPct val="102000"/>
              </a:lnSpc>
              <a:spcBef>
                <a:spcPts val="600"/>
              </a:spcBef>
              <a:spcAft>
                <a:spcPts val="0"/>
              </a:spcAft>
              <a:buClr>
                <a:srgbClr val="FF0000"/>
              </a:buClr>
              <a:buFont typeface="+mj-lt"/>
              <a:buAutoNum type="alphaLcParenR" startAt="5"/>
              <a:defRPr/>
            </a:pPr>
            <a:r>
              <a:rPr lang="en-US" sz="1900" b="1" kern="0" smtClean="0">
                <a:solidFill>
                  <a:srgbClr val="0000FF"/>
                </a:solidFill>
                <a:latin typeface="Arial" charset="0"/>
              </a:rPr>
              <a:t>Thịt </a:t>
            </a:r>
            <a:r>
              <a:rPr lang="en-US" sz="1900" b="1" kern="0">
                <a:solidFill>
                  <a:srgbClr val="0000FF"/>
                </a:solidFill>
                <a:latin typeface="Arial" charset="0"/>
              </a:rPr>
              <a:t>hoặc sản phẩm được chế biến từ thịt chưa qua kiểm tra thú y hoặc đã qua kiểm tra nhưng không đạt yêu </a:t>
            </a:r>
            <a:r>
              <a:rPr lang="en-US" sz="1900" b="1" kern="0" smtClean="0">
                <a:solidFill>
                  <a:srgbClr val="0000FF"/>
                </a:solidFill>
                <a:latin typeface="Arial" charset="0"/>
              </a:rPr>
              <a:t>cầu;</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không được phép sản xuất, kinh doanh để phòng, chống dịch </a:t>
            </a:r>
            <a:r>
              <a:rPr lang="en-US" sz="1900" b="1" kern="0" smtClean="0">
                <a:solidFill>
                  <a:srgbClr val="0000FF"/>
                </a:solidFill>
                <a:latin typeface="Arial" charset="0"/>
              </a:rPr>
              <a:t>bệnh;</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chưa được đăng ký bản công bố hợp quy tại cơ quan nhà nước có thẩm quyền trong trường hợp thực phẩm đó thuộc diện phải được đăng ký bản công bố hợp </a:t>
            </a:r>
            <a:r>
              <a:rPr lang="en-US" sz="1900" b="1" kern="0" smtClean="0">
                <a:solidFill>
                  <a:srgbClr val="0000FF"/>
                </a:solidFill>
                <a:latin typeface="Arial" charset="0"/>
              </a:rPr>
              <a:t>quy;</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không rõ nguồn gốc, xuất xứ hoặc quá thời hạn sử dụng</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789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Sử </a:t>
            </a:r>
            <a:r>
              <a:rPr lang="en-US" sz="1900" b="1" kern="0">
                <a:solidFill>
                  <a:srgbClr val="FF0000"/>
                </a:solidFill>
                <a:latin typeface="Arial" charset="0"/>
              </a:rPr>
              <a:t>dụng phương tiện </a:t>
            </a:r>
            <a:r>
              <a:rPr lang="en-US" sz="1900" b="1" kern="0">
                <a:solidFill>
                  <a:srgbClr val="0000FF"/>
                </a:solidFill>
                <a:latin typeface="Arial" charset="0"/>
              </a:rPr>
              <a:t>gây ô nhiễm thực phẩm, phương tiện đã vận chuyển chất độc hại chưa được tẩy rửa sạch để vận chuyển nguyên liệu thực phẩm, 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Cung </a:t>
            </a:r>
            <a:r>
              <a:rPr lang="en-US" sz="1900" b="1" kern="0">
                <a:solidFill>
                  <a:srgbClr val="FF0000"/>
                </a:solidFill>
                <a:latin typeface="Arial" charset="0"/>
              </a:rPr>
              <a:t>cấp sai hoặc giả mạo </a:t>
            </a:r>
            <a:r>
              <a:rPr lang="en-US" sz="1900" b="1" kern="0">
                <a:solidFill>
                  <a:srgbClr val="0000FF"/>
                </a:solidFill>
                <a:latin typeface="Arial" charset="0"/>
              </a:rPr>
              <a:t>kết quả kiểm nghiệm 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Che </a:t>
            </a:r>
            <a:r>
              <a:rPr lang="en-US" sz="1900" b="1" kern="0">
                <a:solidFill>
                  <a:srgbClr val="FF0000"/>
                </a:solidFill>
                <a:latin typeface="Arial" charset="0"/>
              </a:rPr>
              <a:t>dấu, làm sai lệch, xóa bỏ</a:t>
            </a:r>
            <a:r>
              <a:rPr lang="en-US" sz="1900" b="1" kern="0">
                <a:solidFill>
                  <a:srgbClr val="0000FF"/>
                </a:solidFill>
                <a:latin typeface="Arial" charset="0"/>
              </a:rPr>
              <a:t> hiện trường, bằng chứng về sự cố an toàn thực phẩm hoặc các hành vi cố ý khác cản trở việc phát hiện, khắc phục sự cố về an toàn 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pc="-40" smtClean="0">
                <a:solidFill>
                  <a:srgbClr val="FF0000"/>
                </a:solidFill>
                <a:latin typeface="Arial" charset="0"/>
              </a:rPr>
              <a:t>Người </a:t>
            </a:r>
            <a:r>
              <a:rPr lang="en-US" sz="1900" b="1" kern="0" spc="-40">
                <a:solidFill>
                  <a:srgbClr val="FF0000"/>
                </a:solidFill>
                <a:latin typeface="Arial" charset="0"/>
              </a:rPr>
              <a:t>mắc bệnh truyền nhiễm </a:t>
            </a:r>
            <a:r>
              <a:rPr lang="en-US" sz="1900" b="1" kern="0" spc="-40">
                <a:solidFill>
                  <a:srgbClr val="0000FF"/>
                </a:solidFill>
                <a:latin typeface="Arial" charset="0"/>
              </a:rPr>
              <a:t>tham gia sản xuất, kinh doanh </a:t>
            </a:r>
            <a:r>
              <a:rPr lang="en-US" sz="1900" b="1" kern="0" spc="-40" smtClean="0">
                <a:solidFill>
                  <a:srgbClr val="0000FF"/>
                </a:solidFill>
                <a:latin typeface="Arial" charset="0"/>
              </a:rPr>
              <a:t>thực 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Sản </a:t>
            </a:r>
            <a:r>
              <a:rPr lang="en-US" sz="1900" b="1" kern="0">
                <a:solidFill>
                  <a:srgbClr val="FF0000"/>
                </a:solidFill>
                <a:latin typeface="Arial" charset="0"/>
              </a:rPr>
              <a:t>xuất, kinh doanh </a:t>
            </a:r>
            <a:r>
              <a:rPr lang="en-US" sz="1900" b="1" kern="0">
                <a:solidFill>
                  <a:srgbClr val="0000FF"/>
                </a:solidFill>
                <a:latin typeface="Arial" charset="0"/>
              </a:rPr>
              <a:t>thực phẩm tại cơ sở không có giấy chứng nhận cơ sở đủ điều kiện an toàn thực phẩm theo quy định của pháp </a:t>
            </a:r>
            <a:r>
              <a:rPr lang="en-US" sz="1900" b="1" kern="0" smtClean="0">
                <a:solidFill>
                  <a:srgbClr val="0000FF"/>
                </a:solidFill>
                <a:latin typeface="Arial" charset="0"/>
              </a:rPr>
              <a:t>luật.</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pc="-40" smtClean="0">
                <a:solidFill>
                  <a:srgbClr val="FF0000"/>
                </a:solidFill>
                <a:latin typeface="Arial" charset="0"/>
              </a:rPr>
              <a:t>Quảng </a:t>
            </a:r>
            <a:r>
              <a:rPr lang="en-US" sz="1900" b="1" kern="0" spc="-40">
                <a:solidFill>
                  <a:srgbClr val="FF0000"/>
                </a:solidFill>
                <a:latin typeface="Arial" charset="0"/>
              </a:rPr>
              <a:t>cáo </a:t>
            </a:r>
            <a:r>
              <a:rPr lang="en-US" sz="1900" b="1" kern="0" spc="-40">
                <a:solidFill>
                  <a:srgbClr val="0000FF"/>
                </a:solidFill>
                <a:latin typeface="Arial" charset="0"/>
              </a:rPr>
              <a:t>thực phẩm sai sự thật, gây nhầm lẫn đối với người tiêu </a:t>
            </a:r>
            <a:r>
              <a:rPr lang="en-US" sz="1900" b="1" kern="0" spc="-40" smtClean="0">
                <a:solidFill>
                  <a:srgbClr val="0000FF"/>
                </a:solidFill>
                <a:latin typeface="Arial" charset="0"/>
              </a:rPr>
              <a:t>dùng.</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Đăng </a:t>
            </a:r>
            <a:r>
              <a:rPr lang="en-US" sz="1900" b="1" kern="0">
                <a:solidFill>
                  <a:srgbClr val="FF0000"/>
                </a:solidFill>
                <a:latin typeface="Arial" charset="0"/>
              </a:rPr>
              <a:t>tải, công bố thông tin </a:t>
            </a:r>
            <a:r>
              <a:rPr lang="en-US" sz="1900" b="1" kern="0">
                <a:solidFill>
                  <a:srgbClr val="0000FF"/>
                </a:solidFill>
                <a:latin typeface="Arial" charset="0"/>
              </a:rPr>
              <a:t>sai lệch về an toàn thực phẩm gây bức xúc cho xã hội hoặc thiệt hại cho sản xuất, kinh </a:t>
            </a:r>
            <a:r>
              <a:rPr lang="en-US" sz="1900" b="1" kern="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Sử </a:t>
            </a:r>
            <a:r>
              <a:rPr lang="en-US" sz="1900" b="1" kern="0">
                <a:solidFill>
                  <a:srgbClr val="FF0000"/>
                </a:solidFill>
                <a:latin typeface="Arial" charset="0"/>
              </a:rPr>
              <a:t>dụng trái phép </a:t>
            </a:r>
            <a:r>
              <a:rPr lang="en-US" sz="1900" b="1" kern="0">
                <a:solidFill>
                  <a:srgbClr val="0000FF"/>
                </a:solidFill>
                <a:latin typeface="Arial" charset="0"/>
              </a:rPr>
              <a:t>lòng đường, vỉa hè, hành lang, sân chung, lối đi chung, diện tích phụ chung để chế biến, sản xuất, kinh doanh thức ăn đường phố.</a:t>
            </a:r>
          </a:p>
          <a:p>
            <a:pPr indent="-457200" algn="just" eaLnBrk="1" hangingPunct="1">
              <a:lnSpc>
                <a:spcPct val="105000"/>
              </a:lnSpc>
              <a:spcBef>
                <a:spcPts val="600"/>
              </a:spcBef>
              <a:spcAft>
                <a:spcPts val="0"/>
              </a:spcAft>
              <a:buClr>
                <a:srgbClr val="FF0000"/>
              </a:buClr>
              <a:buFont typeface="+mj-lt"/>
              <a:buAutoNum type="arabicPeriod" startAt="3"/>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73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cá nhân sản xuất, kinh doanh thực phẩm vi phạm pháp luật về </a:t>
            </a:r>
            <a:r>
              <a:rPr lang="en-US" sz="1900" b="1" kern="0" smtClean="0">
                <a:solidFill>
                  <a:srgbClr val="0000FF"/>
                </a:solidFill>
                <a:latin typeface="Arial" charset="0"/>
              </a:rPr>
              <a:t>ATTP thì </a:t>
            </a:r>
            <a:r>
              <a:rPr lang="en-US" sz="1900" b="1" kern="0">
                <a:solidFill>
                  <a:srgbClr val="0000FF"/>
                </a:solidFill>
                <a:latin typeface="Arial" charset="0"/>
              </a:rPr>
              <a:t>tùy theo tính chất, mức độ vi phạm mà bị xử lý vi phạm hành chính hoặc bị truy cứu trách nhiệm hình sự, nếu gây thiệt hại thì phải bồi thường và khắc phục hậu quả theo quy định của 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lợi dụng chức vụ, quyền hạn vi phạm quy định của Luật này hoặc các quy định khác của pháp luật về </a:t>
            </a:r>
            <a:r>
              <a:rPr lang="en-US" sz="1900" b="1" kern="0" smtClean="0">
                <a:solidFill>
                  <a:srgbClr val="0000FF"/>
                </a:solidFill>
                <a:latin typeface="Arial" charset="0"/>
              </a:rPr>
              <a:t>ATTP thì </a:t>
            </a:r>
            <a:r>
              <a:rPr lang="en-US" sz="1900" b="1" kern="0">
                <a:solidFill>
                  <a:srgbClr val="0000FF"/>
                </a:solidFill>
                <a:latin typeface="Arial" charset="0"/>
              </a:rPr>
              <a:t>tùy theo tính chất, mức độ vi phạm mà bị xử lý kỷ luật hoặc bị truy cứu trách nhiệm hình sự, nếu gây thiệt hại thì phải bồi thường theo quy định của 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Mức </a:t>
            </a:r>
            <a:r>
              <a:rPr lang="en-US" sz="1900" b="1" kern="0">
                <a:solidFill>
                  <a:srgbClr val="0000FF"/>
                </a:solidFill>
                <a:latin typeface="Arial" charset="0"/>
              </a:rPr>
              <a:t>phạt tiền đối với </a:t>
            </a:r>
            <a:r>
              <a:rPr lang="en-US" sz="1900" b="1" kern="0" smtClean="0">
                <a:solidFill>
                  <a:srgbClr val="0000FF"/>
                </a:solidFill>
                <a:latin typeface="Arial" charset="0"/>
              </a:rPr>
              <a:t>VPHC quy </a:t>
            </a:r>
            <a:r>
              <a:rPr lang="en-US" sz="1900" b="1" kern="0">
                <a:solidFill>
                  <a:srgbClr val="0000FF"/>
                </a:solidFill>
                <a:latin typeface="Arial" charset="0"/>
              </a:rPr>
              <a:t>định tại khoản 1 Điều này được thực hiện theo quy định của pháp luật về xử lý </a:t>
            </a:r>
            <a:r>
              <a:rPr lang="en-US" sz="1900" b="1" kern="0" smtClean="0">
                <a:solidFill>
                  <a:srgbClr val="0000FF"/>
                </a:solidFill>
                <a:latin typeface="Arial" charset="0"/>
              </a:rPr>
              <a:t>VPHC; </a:t>
            </a:r>
            <a:r>
              <a:rPr lang="en-US" sz="1900" b="1" kern="0">
                <a:solidFill>
                  <a:srgbClr val="0000FF"/>
                </a:solidFill>
                <a:latin typeface="Arial" charset="0"/>
              </a:rPr>
              <a:t>trường hợp áp dụng mức phạt cao nhất theo quy định của pháp luật về xử lý </a:t>
            </a:r>
            <a:r>
              <a:rPr lang="en-US" sz="1900" b="1" kern="0" smtClean="0">
                <a:solidFill>
                  <a:srgbClr val="0000FF"/>
                </a:solidFill>
                <a:latin typeface="Arial" charset="0"/>
              </a:rPr>
              <a:t>VPHC </a:t>
            </a:r>
            <a:r>
              <a:rPr lang="en-US" sz="1900" b="1" kern="0">
                <a:solidFill>
                  <a:srgbClr val="0000FF"/>
                </a:solidFill>
                <a:latin typeface="Arial" charset="0"/>
              </a:rPr>
              <a:t>mà vẫn </a:t>
            </a:r>
            <a:r>
              <a:rPr lang="en-US" sz="1900" b="1" kern="0">
                <a:solidFill>
                  <a:srgbClr val="FF0066"/>
                </a:solidFill>
                <a:latin typeface="Arial" charset="0"/>
              </a:rPr>
              <a:t>còn thấp hơn 07 lần giá trị thực phẩm vi phạm </a:t>
            </a:r>
            <a:r>
              <a:rPr lang="en-US" sz="1900" b="1" kern="0">
                <a:solidFill>
                  <a:srgbClr val="0000FF"/>
                </a:solidFill>
                <a:latin typeface="Arial" charset="0"/>
              </a:rPr>
              <a:t>thì mức phạt được áp dụng </a:t>
            </a:r>
            <a:r>
              <a:rPr lang="en-US" sz="1900" b="1" kern="0">
                <a:solidFill>
                  <a:srgbClr val="009900"/>
                </a:solidFill>
                <a:latin typeface="Arial" charset="0"/>
              </a:rPr>
              <a:t>không quá 07 lần giá trị thực phẩm vi phạm</a:t>
            </a:r>
            <a:r>
              <a:rPr lang="en-US" sz="1900" b="1" kern="0">
                <a:solidFill>
                  <a:srgbClr val="0000FF"/>
                </a:solidFill>
                <a:latin typeface="Arial" charset="0"/>
              </a:rPr>
              <a:t>; tiền thu được do vi phạm mà có bị tịch thu theo quy định của 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Chính </a:t>
            </a:r>
            <a:r>
              <a:rPr lang="en-US" sz="1900" b="1" kern="0">
                <a:solidFill>
                  <a:srgbClr val="0000FF"/>
                </a:solidFill>
                <a:latin typeface="Arial" charset="0"/>
              </a:rPr>
              <a:t>phủ quy định cụ thể về hành vi, hình thức và mức xử phạt các hành vi </a:t>
            </a:r>
            <a:r>
              <a:rPr lang="en-US" sz="1900" b="1" kern="0" smtClean="0">
                <a:solidFill>
                  <a:srgbClr val="0000FF"/>
                </a:solidFill>
                <a:latin typeface="Arial" charset="0"/>
              </a:rPr>
              <a:t>VPHC trong </a:t>
            </a:r>
            <a:r>
              <a:rPr lang="en-US" sz="1900" b="1" kern="0">
                <a:solidFill>
                  <a:srgbClr val="0000FF"/>
                </a:solidFill>
                <a:latin typeface="Arial" charset="0"/>
              </a:rPr>
              <a:t>lĩnh vực </a:t>
            </a:r>
            <a:r>
              <a:rPr lang="en-US" sz="1900" b="1" kern="0" smtClean="0">
                <a:solidFill>
                  <a:srgbClr val="0000FF"/>
                </a:solidFill>
                <a:latin typeface="Arial" charset="0"/>
              </a:rPr>
              <a:t>ATTP quy </a:t>
            </a:r>
            <a:r>
              <a:rPr lang="en-US" sz="1900" b="1" kern="0">
                <a:solidFill>
                  <a:srgbClr val="0000FF"/>
                </a:solidFill>
                <a:latin typeface="Arial" charset="0"/>
              </a:rPr>
              <a:t>định tại Điều này</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6. Xử lý vi phạm pháp luật về an toàn thực </a:t>
            </a:r>
            <a:r>
              <a:rPr lang="en-US" sz="2400" b="1" smtClean="0">
                <a:solidFill>
                  <a:srgbClr val="FF0000"/>
                </a:solidFill>
                <a:latin typeface="Arial" panose="020B0604020202020204" pitchFamily="34" charset="0"/>
                <a:cs typeface="Arial" panose="020B0604020202020204" pitchFamily="34" charset="0"/>
              </a:rPr>
              <a:t>phẩm</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03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386"/>
            <a:ext cx="9144000" cy="5813227"/>
          </a:xfrm>
          <a:prstGeom prst="rect">
            <a:avLst/>
          </a:prstGeom>
        </p:spPr>
      </p:pic>
    </p:spTree>
    <p:extLst>
      <p:ext uri="{BB962C8B-B14F-4D97-AF65-F5344CB8AC3E}">
        <p14:creationId xmlns:p14="http://schemas.microsoft.com/office/powerpoint/2010/main" val="282158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Số </a:t>
            </a:r>
            <a:r>
              <a:rPr lang="en-US" sz="2000" b="1" kern="0">
                <a:solidFill>
                  <a:srgbClr val="0000FF"/>
                </a:solidFill>
                <a:latin typeface="Arial" panose="020B0604020202020204" pitchFamily="34" charset="0"/>
                <a:cs typeface="Arial" panose="020B0604020202020204" pitchFamily="34" charset="0"/>
              </a:rPr>
              <a:t>ca bị ngộ độc thực phẩm hàng năm trong </a:t>
            </a:r>
            <a:r>
              <a:rPr lang="en-US" sz="2000" b="1" kern="0" smtClean="0">
                <a:solidFill>
                  <a:srgbClr val="0000FF"/>
                </a:solidFill>
                <a:latin typeface="Arial" panose="020B0604020202020204" pitchFamily="34" charset="0"/>
                <a:cs typeface="Arial" panose="020B0604020202020204" pitchFamily="34" charset="0"/>
              </a:rPr>
              <a:t>khoảng </a:t>
            </a:r>
            <a:r>
              <a:rPr lang="en-US" sz="2000" b="1" kern="0" smtClean="0">
                <a:solidFill>
                  <a:srgbClr val="FF0000"/>
                </a:solidFill>
                <a:latin typeface="Arial" panose="020B0604020202020204" pitchFamily="34" charset="0"/>
                <a:cs typeface="Arial" panose="020B0604020202020204" pitchFamily="34" charset="0"/>
              </a:rPr>
              <a:t>250 - 500</a:t>
            </a:r>
            <a:r>
              <a:rPr lang="en-US" sz="2000" b="1" kern="0">
                <a:solidFill>
                  <a:srgbClr val="0000FF"/>
                </a:solidFill>
                <a:latin typeface="Arial" panose="020B0604020202020204" pitchFamily="34" charset="0"/>
                <a:cs typeface="Arial" panose="020B0604020202020204" pitchFamily="34" charset="0"/>
              </a:rPr>
              <a:t>, </a:t>
            </a:r>
            <a:r>
              <a:rPr lang="en-US" sz="2000" b="1" kern="0">
                <a:solidFill>
                  <a:srgbClr val="009900"/>
                </a:solidFill>
                <a:latin typeface="Arial" panose="020B0604020202020204" pitchFamily="34" charset="0"/>
                <a:cs typeface="Arial" panose="020B0604020202020204" pitchFamily="34" charset="0"/>
              </a:rPr>
              <a:t>7.000 </a:t>
            </a:r>
            <a:r>
              <a:rPr lang="en-US" sz="2000" b="1" kern="0" smtClean="0">
                <a:solidFill>
                  <a:srgbClr val="009900"/>
                </a:solidFill>
                <a:latin typeface="Arial" panose="020B0604020202020204" pitchFamily="34" charset="0"/>
                <a:cs typeface="Arial" panose="020B0604020202020204" pitchFamily="34" charset="0"/>
              </a:rPr>
              <a:t>- </a:t>
            </a:r>
            <a:r>
              <a:rPr lang="en-US" sz="2000" b="1" kern="0">
                <a:solidFill>
                  <a:srgbClr val="009900"/>
                </a:solidFill>
                <a:latin typeface="Arial" panose="020B0604020202020204" pitchFamily="34" charset="0"/>
                <a:cs typeface="Arial" panose="020B0604020202020204" pitchFamily="34" charset="0"/>
              </a:rPr>
              <a:t>10.000</a:t>
            </a:r>
            <a:r>
              <a:rPr lang="en-US" sz="2000" b="1" kern="0">
                <a:solidFill>
                  <a:srgbClr val="0000FF"/>
                </a:solidFill>
                <a:latin typeface="Arial" panose="020B0604020202020204" pitchFamily="34" charset="0"/>
                <a:cs typeface="Arial" panose="020B0604020202020204" pitchFamily="34" charset="0"/>
              </a:rPr>
              <a:t> người nhập viện và </a:t>
            </a:r>
            <a:r>
              <a:rPr lang="en-US" sz="2000" b="1" kern="0">
                <a:solidFill>
                  <a:srgbClr val="FF0000"/>
                </a:solidFill>
                <a:latin typeface="Arial" panose="020B0604020202020204" pitchFamily="34" charset="0"/>
                <a:cs typeface="Arial" panose="020B0604020202020204" pitchFamily="34" charset="0"/>
              </a:rPr>
              <a:t>100 </a:t>
            </a:r>
            <a:r>
              <a:rPr lang="en-US" sz="2000" b="1" kern="0" smtClean="0">
                <a:solidFill>
                  <a:srgbClr val="FF0000"/>
                </a:solidFill>
                <a:latin typeface="Arial" panose="020B0604020202020204" pitchFamily="34" charset="0"/>
                <a:cs typeface="Arial" panose="020B0604020202020204" pitchFamily="34" charset="0"/>
              </a:rPr>
              <a:t>- 200</a:t>
            </a:r>
            <a:r>
              <a:rPr lang="en-US" sz="2000" b="1" kern="0" smtClean="0">
                <a:solidFill>
                  <a:srgbClr val="0000FF"/>
                </a:solidFill>
                <a:latin typeface="Arial" panose="020B0604020202020204" pitchFamily="34" charset="0"/>
                <a:cs typeface="Arial" panose="020B0604020202020204" pitchFamily="34" charset="0"/>
              </a:rPr>
              <a:t> </a:t>
            </a:r>
            <a:r>
              <a:rPr lang="en-US" sz="2000" b="1" kern="0">
                <a:solidFill>
                  <a:srgbClr val="0000FF"/>
                </a:solidFill>
                <a:latin typeface="Arial" panose="020B0604020202020204" pitchFamily="34" charset="0"/>
                <a:cs typeface="Arial" panose="020B0604020202020204" pitchFamily="34" charset="0"/>
              </a:rPr>
              <a:t>người tử </a:t>
            </a:r>
            <a:r>
              <a:rPr lang="en-US" sz="2000" b="1" kern="0" smtClean="0">
                <a:solidFill>
                  <a:srgbClr val="0000FF"/>
                </a:solidFill>
                <a:latin typeface="Arial" panose="020B0604020202020204" pitchFamily="34" charset="0"/>
                <a:cs typeface="Arial" panose="020B0604020202020204" pitchFamily="34" charset="0"/>
              </a:rPr>
              <a:t>vong </a:t>
            </a:r>
            <a:r>
              <a:rPr lang="en-US" sz="2000" b="1" i="1" kern="0" smtClean="0">
                <a:solidFill>
                  <a:srgbClr val="0000FF"/>
                </a:solidFill>
                <a:latin typeface="Arial" panose="020B0604020202020204" pitchFamily="34" charset="0"/>
                <a:cs typeface="Arial" panose="020B0604020202020204" pitchFamily="34" charset="0"/>
              </a:rPr>
              <a:t>(theo báo cáo của Bộ Y tế năm 2016)</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Trong </a:t>
            </a:r>
            <a:r>
              <a:rPr lang="en-US" sz="2000" b="1" kern="0">
                <a:solidFill>
                  <a:srgbClr val="0000FF"/>
                </a:solidFill>
                <a:latin typeface="Arial" panose="020B0604020202020204" pitchFamily="34" charset="0"/>
                <a:cs typeface="Arial" panose="020B0604020202020204" pitchFamily="34" charset="0"/>
              </a:rPr>
              <a:t>06 tháng đầu năm 2018 đã phát hiện hơn 70.000 cơ sở trên toàn quốc vi phạm </a:t>
            </a:r>
            <a:r>
              <a:rPr lang="en-US" sz="2000" b="1" kern="0" smtClean="0">
                <a:solidFill>
                  <a:srgbClr val="0000FF"/>
                </a:solidFill>
                <a:latin typeface="Arial" panose="020B0604020202020204" pitchFamily="34" charset="0"/>
                <a:cs typeface="Arial" panose="020B0604020202020204" pitchFamily="34" charset="0"/>
              </a:rPr>
              <a:t>ATTP; </a:t>
            </a:r>
            <a:r>
              <a:rPr lang="en-US" sz="2000" b="1" kern="0">
                <a:solidFill>
                  <a:srgbClr val="0000FF"/>
                </a:solidFill>
                <a:latin typeface="Arial" panose="020B0604020202020204" pitchFamily="34" charset="0"/>
                <a:cs typeface="Arial" panose="020B0604020202020204" pitchFamily="34" charset="0"/>
              </a:rPr>
              <a:t>hơn 13.000 cơ sở trong số đó bị phạt hành chính với tổng số tiền là 35 tỷ đồng; sau thanh, kiểm tra, đình chỉ lưu hành sản phẩm của 167 cơ sở, 330 cơ sở có nhãn phải khắc phục, tiêu hủy sản phẩm của 2.822 cơ sở, tiêu hủy 3.121 loại thực phẩm do không bảo đảm an toàn</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Tính </a:t>
            </a:r>
            <a:r>
              <a:rPr lang="en-US" sz="2000" b="1" kern="0">
                <a:solidFill>
                  <a:srgbClr val="0000FF"/>
                </a:solidFill>
                <a:latin typeface="Arial" panose="020B0604020202020204" pitchFamily="34" charset="0"/>
                <a:cs typeface="Arial" panose="020B0604020202020204" pitchFamily="34" charset="0"/>
              </a:rPr>
              <a:t>đến hết tháng 10/2018, cả nước đã xảy ra </a:t>
            </a:r>
            <a:r>
              <a:rPr lang="en-US" sz="2000" b="1" kern="0">
                <a:solidFill>
                  <a:srgbClr val="FF0000"/>
                </a:solidFill>
                <a:latin typeface="Arial" panose="020B0604020202020204" pitchFamily="34" charset="0"/>
                <a:cs typeface="Arial" panose="020B0604020202020204" pitchFamily="34" charset="0"/>
              </a:rPr>
              <a:t>91 vụ ngộ độc thực phẩm</a:t>
            </a:r>
            <a:r>
              <a:rPr lang="en-US" sz="2000" b="1" kern="0">
                <a:solidFill>
                  <a:srgbClr val="0000FF"/>
                </a:solidFill>
                <a:latin typeface="Arial" panose="020B0604020202020204" pitchFamily="34" charset="0"/>
                <a:cs typeface="Arial" panose="020B0604020202020204" pitchFamily="34" charset="0"/>
              </a:rPr>
              <a:t> </a:t>
            </a:r>
            <a:r>
              <a:rPr lang="en-US" sz="2000" b="1" i="1" kern="0">
                <a:solidFill>
                  <a:srgbClr val="0000FF"/>
                </a:solidFill>
                <a:latin typeface="Arial" panose="020B0604020202020204" pitchFamily="34" charset="0"/>
                <a:cs typeface="Arial" panose="020B0604020202020204" pitchFamily="34" charset="0"/>
              </a:rPr>
              <a:t>(giảm 40 vụ so với cùng kỳ 2017)</a:t>
            </a:r>
            <a:r>
              <a:rPr lang="en-US" sz="2000" b="1" kern="0">
                <a:solidFill>
                  <a:srgbClr val="0000FF"/>
                </a:solidFill>
                <a:latin typeface="Arial" panose="020B0604020202020204" pitchFamily="34" charset="0"/>
                <a:cs typeface="Arial" panose="020B0604020202020204" pitchFamily="34" charset="0"/>
              </a:rPr>
              <a:t>, khiến hơn </a:t>
            </a:r>
            <a:r>
              <a:rPr lang="en-US" sz="2000" b="1" kern="0">
                <a:solidFill>
                  <a:srgbClr val="FF0000"/>
                </a:solidFill>
                <a:latin typeface="Arial" panose="020B0604020202020204" pitchFamily="34" charset="0"/>
                <a:cs typeface="Arial" panose="020B0604020202020204" pitchFamily="34" charset="0"/>
              </a:rPr>
              <a:t>2.010 người ngộ độc</a:t>
            </a:r>
            <a:r>
              <a:rPr lang="en-US" sz="2000" b="1" kern="0">
                <a:solidFill>
                  <a:srgbClr val="0000FF"/>
                </a:solidFill>
                <a:latin typeface="Arial" panose="020B0604020202020204" pitchFamily="34" charset="0"/>
                <a:cs typeface="Arial" panose="020B0604020202020204" pitchFamily="34" charset="0"/>
              </a:rPr>
              <a:t> </a:t>
            </a:r>
            <a:r>
              <a:rPr lang="en-US" sz="2000" b="1" i="1" kern="0">
                <a:solidFill>
                  <a:srgbClr val="0000FF"/>
                </a:solidFill>
                <a:latin typeface="Arial" panose="020B0604020202020204" pitchFamily="34" charset="0"/>
                <a:cs typeface="Arial" panose="020B0604020202020204" pitchFamily="34" charset="0"/>
              </a:rPr>
              <a:t>(năm 2017 là 2.583 ca, giảm 24%)</a:t>
            </a:r>
            <a:r>
              <a:rPr lang="en-US" sz="2000" b="1" kern="0">
                <a:solidFill>
                  <a:srgbClr val="0000FF"/>
                </a:solidFill>
                <a:latin typeface="Arial" panose="020B0604020202020204" pitchFamily="34" charset="0"/>
                <a:cs typeface="Arial" panose="020B0604020202020204" pitchFamily="34" charset="0"/>
              </a:rPr>
              <a:t>, trong đó có 15 trường hợp tử vong do ngộ độc rượu, nấm </a:t>
            </a:r>
            <a:r>
              <a:rPr lang="en-US" sz="2000" b="1" kern="0" smtClean="0">
                <a:solidFill>
                  <a:srgbClr val="0000FF"/>
                </a:solidFill>
                <a:latin typeface="Arial" panose="020B0604020202020204" pitchFamily="34" charset="0"/>
                <a:cs typeface="Arial" panose="020B0604020202020204" pitchFamily="34" charset="0"/>
              </a:rPr>
              <a:t>độc… Đã </a:t>
            </a:r>
            <a:r>
              <a:rPr lang="en-US" sz="2000" b="1" kern="0">
                <a:solidFill>
                  <a:srgbClr val="0000FF"/>
                </a:solidFill>
                <a:latin typeface="Arial" panose="020B0604020202020204" pitchFamily="34" charset="0"/>
                <a:cs typeface="Arial" panose="020B0604020202020204" pitchFamily="34" charset="0"/>
              </a:rPr>
              <a:t>tiến hành kiểm tra, xử phạt 99 công ty, đơn vị vi phạm về ATTP với tổng số tiền lên đến gần 6 tỷ đồng. Ngoài ra, thu hồi hàng trăm giấy phép đặc biệt liên quan đến quảng cáo các sản phẩm thực phẩm</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Một vài số liệu thống kê về an toàn thực phẩm</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19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7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7. Quyền và nghĩa vụ của tổ chức, cá nhân </a:t>
            </a:r>
            <a:r>
              <a:rPr lang="en-US" sz="1800" b="1" kern="0" smtClean="0">
                <a:solidFill>
                  <a:srgbClr val="FF0066"/>
                </a:solidFill>
                <a:latin typeface="Arial" charset="0"/>
              </a:rPr>
              <a:t>SX </a:t>
            </a:r>
            <a:r>
              <a:rPr lang="en-US" sz="1800" b="1" kern="0">
                <a:solidFill>
                  <a:srgbClr val="FF0066"/>
                </a:solidFill>
                <a:latin typeface="Arial" charset="0"/>
              </a:rPr>
              <a:t>thực phẩm</a:t>
            </a:r>
          </a:p>
          <a:p>
            <a:pPr indent="-457200" algn="just" eaLnBrk="1" hangingPunct="1">
              <a:lnSpc>
                <a:spcPct val="108000"/>
              </a:lnSpc>
              <a:spcBef>
                <a:spcPts val="700"/>
              </a:spcBef>
              <a:spcAft>
                <a:spcPts val="0"/>
              </a:spcAft>
              <a:buClr>
                <a:srgbClr val="FF0000"/>
              </a:buClr>
              <a:buFont typeface="+mj-lt"/>
              <a:buAutoNum type="arabicPeriod" startAt="2"/>
              <a:defRPr/>
            </a:pPr>
            <a:r>
              <a:rPr lang="en-US" sz="1800" b="1" kern="0" smtClean="0">
                <a:solidFill>
                  <a:srgbClr val="0000FF"/>
                </a:solidFill>
                <a:latin typeface="Arial" charset="0"/>
              </a:rPr>
              <a:t>Tổ </a:t>
            </a:r>
            <a:r>
              <a:rPr lang="en-US" sz="1800" b="1" kern="0">
                <a:solidFill>
                  <a:srgbClr val="0000FF"/>
                </a:solidFill>
                <a:latin typeface="Arial" charset="0"/>
              </a:rPr>
              <a:t>chức, cá nhân sản xuất thực phẩm có các </a:t>
            </a:r>
            <a:r>
              <a:rPr lang="en-US" sz="1800" b="1" kern="0">
                <a:solidFill>
                  <a:srgbClr val="009900"/>
                </a:solidFill>
                <a:latin typeface="Arial" charset="0"/>
              </a:rPr>
              <a:t>nghĩa vụ</a:t>
            </a:r>
            <a:r>
              <a:rPr lang="en-US" sz="1800" b="1" kern="0">
                <a:solidFill>
                  <a:srgbClr val="0000FF"/>
                </a:solidFill>
                <a:latin typeface="Arial" charset="0"/>
              </a:rPr>
              <a:t> sau </a:t>
            </a:r>
            <a:r>
              <a:rPr lang="en-US" sz="1800" b="1" kern="0" smtClean="0">
                <a:solidFill>
                  <a:srgbClr val="0000FF"/>
                </a:solidFill>
                <a:latin typeface="Arial" charset="0"/>
              </a:rPr>
              <a:t>đây:</a:t>
            </a:r>
          </a:p>
          <a:p>
            <a:pPr indent="-457200" algn="just" eaLnBrk="1" hangingPunct="1">
              <a:lnSpc>
                <a:spcPct val="108000"/>
              </a:lnSpc>
              <a:spcBef>
                <a:spcPts val="700"/>
              </a:spcBef>
              <a:spcAft>
                <a:spcPts val="0"/>
              </a:spcAft>
              <a:buClr>
                <a:srgbClr val="FF0000"/>
              </a:buClr>
              <a:buFont typeface="+mj-lt"/>
              <a:buAutoNum type="alphaLcParenR"/>
              <a:defRPr/>
            </a:pPr>
            <a:r>
              <a:rPr lang="en-US" sz="1800" b="1" kern="0" spc="-10">
                <a:solidFill>
                  <a:srgbClr val="0000FF"/>
                </a:solidFill>
                <a:latin typeface="Arial" charset="0"/>
              </a:rPr>
              <a:t>Tuân thủ các điều kiện bảo đảm an toàn đối với thực phẩm, bảo đảm ATTP trong quá trình sản xuất và chịu trách nhiệm về ATTP do mình sản xuất;</a:t>
            </a:r>
          </a:p>
          <a:p>
            <a:pPr indent="-457200" algn="just" eaLnBrk="1" hangingPunct="1">
              <a:lnSpc>
                <a:spcPct val="108000"/>
              </a:lnSpc>
              <a:spcBef>
                <a:spcPts val="700"/>
              </a:spcBef>
              <a:spcAft>
                <a:spcPts val="0"/>
              </a:spcAft>
              <a:buClr>
                <a:srgbClr val="FF0000"/>
              </a:buClr>
              <a:buFont typeface="+mj-lt"/>
              <a:buAutoNum type="alphaLcParenR" startAt="3"/>
              <a:defRPr/>
            </a:pPr>
            <a:r>
              <a:rPr lang="en-US" sz="1800" b="1" kern="0" spc="-10">
                <a:solidFill>
                  <a:srgbClr val="0000FF"/>
                </a:solidFill>
                <a:latin typeface="Arial" charset="0"/>
              </a:rPr>
              <a:t>Thông tin đầy đủ, chính xác về sản phẩm trên nhãn, bao bì, trong tài liệu kèm theo thực phẩm theo quy định của pháp luật về nhãn hàng hóa;</a:t>
            </a:r>
          </a:p>
          <a:p>
            <a:pPr indent="-457200" algn="just" eaLnBrk="1" hangingPunct="1">
              <a:lnSpc>
                <a:spcPct val="108000"/>
              </a:lnSpc>
              <a:spcBef>
                <a:spcPts val="700"/>
              </a:spcBef>
              <a:spcAft>
                <a:spcPts val="0"/>
              </a:spcAft>
              <a:buClr>
                <a:srgbClr val="FF0000"/>
              </a:buClr>
              <a:buFont typeface="+mj-lt"/>
              <a:buAutoNum type="alphaLcParenR" startAt="5"/>
              <a:defRPr/>
            </a:pPr>
            <a:r>
              <a:rPr lang="en-US" sz="1800" b="1" kern="0" spc="-10">
                <a:solidFill>
                  <a:srgbClr val="0000FF"/>
                </a:solidFill>
                <a:latin typeface="Arial" charset="0"/>
              </a:rPr>
              <a:t>Kịp thời ngừng sản xuất, thông báo cho các bên liên quan và có biện pháp khắc phục hậu quả khi phát hiện thực phẩm không an toàn…;</a:t>
            </a:r>
          </a:p>
          <a:p>
            <a:pPr indent="-457200" algn="just" eaLnBrk="1" hangingPunct="1">
              <a:lnSpc>
                <a:spcPct val="108000"/>
              </a:lnSpc>
              <a:spcBef>
                <a:spcPts val="700"/>
              </a:spcBef>
              <a:spcAft>
                <a:spcPts val="0"/>
              </a:spcAft>
              <a:buClr>
                <a:srgbClr val="FF0000"/>
              </a:buClr>
              <a:buFont typeface="+mj-lt"/>
              <a:buAutoNum type="alphaLcParenR" startAt="7"/>
              <a:defRPr/>
            </a:pPr>
            <a:r>
              <a:rPr lang="en-US" sz="1800" b="1" kern="0" spc="-10">
                <a:solidFill>
                  <a:srgbClr val="0000FF"/>
                </a:solidFill>
                <a:latin typeface="Arial" charset="0"/>
              </a:rPr>
              <a:t>Lưu giữ hồ sơ, mẫu thực phẩm, các thông tin cần thiết theo quy định về truy xuất nguồn gốc thực phẩm;…</a:t>
            </a:r>
          </a:p>
          <a:p>
            <a:pPr indent="-457200" algn="just" eaLnBrk="1" hangingPunct="1">
              <a:lnSpc>
                <a:spcPct val="108000"/>
              </a:lnSpc>
              <a:spcBef>
                <a:spcPts val="700"/>
              </a:spcBef>
              <a:spcAft>
                <a:spcPts val="0"/>
              </a:spcAft>
              <a:buClr>
                <a:srgbClr val="FF0000"/>
              </a:buClr>
              <a:buFont typeface="+mj-lt"/>
              <a:buAutoNum type="alphaLcParenR" startAt="7"/>
              <a:defRPr/>
            </a:pPr>
            <a:r>
              <a:rPr lang="en-US" sz="1800" b="1" kern="0" spc="-10">
                <a:solidFill>
                  <a:srgbClr val="0000FF"/>
                </a:solidFill>
                <a:latin typeface="Arial" charset="0"/>
              </a:rPr>
              <a:t>Thu hồi, xử lý thực phẩm quá thời hạn sử dụng, không bảo đảm an toàn. Trong trường hợp xử lý bằng hình thức tiêu hủy thì việc tiêu hủy thực phẩm phải tuân theo quy định của pháp luật về bảo vệ môi </a:t>
            </a:r>
            <a:r>
              <a:rPr lang="en-US" sz="1800" b="1" kern="0" spc="-10" smtClean="0">
                <a:solidFill>
                  <a:srgbClr val="0000FF"/>
                </a:solidFill>
                <a:latin typeface="Arial" charset="0"/>
              </a:rPr>
              <a:t>trường…</a:t>
            </a:r>
          </a:p>
          <a:p>
            <a:pPr indent="-457200" algn="just" eaLnBrk="1" hangingPunct="1">
              <a:lnSpc>
                <a:spcPct val="108000"/>
              </a:lnSpc>
              <a:spcBef>
                <a:spcPts val="700"/>
              </a:spcBef>
              <a:spcAft>
                <a:spcPts val="0"/>
              </a:spcAft>
              <a:buClr>
                <a:srgbClr val="FF0000"/>
              </a:buClr>
              <a:buFont typeface="+mj-lt"/>
              <a:buAutoNum type="alphaLcParenR" startAt="11"/>
              <a:defRPr/>
            </a:pPr>
            <a:r>
              <a:rPr lang="en-US" sz="1800" b="1" kern="0" spc="-10" smtClean="0">
                <a:solidFill>
                  <a:srgbClr val="0000FF"/>
                </a:solidFill>
                <a:latin typeface="Arial" charset="0"/>
              </a:rPr>
              <a:t>Chi </a:t>
            </a:r>
            <a:r>
              <a:rPr lang="en-US" sz="1800" b="1" kern="0" spc="-10">
                <a:solidFill>
                  <a:srgbClr val="0000FF"/>
                </a:solidFill>
                <a:latin typeface="Arial" charset="0"/>
              </a:rPr>
              <a:t>trả chi phí lấy mẫu và kiểm </a:t>
            </a:r>
            <a:r>
              <a:rPr lang="en-US" sz="1800" b="1" kern="0" spc="-10" smtClean="0">
                <a:solidFill>
                  <a:srgbClr val="0000FF"/>
                </a:solidFill>
                <a:latin typeface="Arial" charset="0"/>
              </a:rPr>
              <a:t>ngh</a:t>
            </a:r>
            <a:r>
              <a:rPr lang="en-US" sz="1800" b="1" kern="0" smtClean="0">
                <a:solidFill>
                  <a:srgbClr val="0000FF"/>
                </a:solidFill>
                <a:latin typeface="Arial" charset="0"/>
              </a:rPr>
              <a:t>iệm…</a:t>
            </a:r>
          </a:p>
          <a:p>
            <a:pPr indent="-457200" algn="just" eaLnBrk="1" hangingPunct="1">
              <a:lnSpc>
                <a:spcPct val="108000"/>
              </a:lnSpc>
              <a:spcBef>
                <a:spcPts val="700"/>
              </a:spcBef>
              <a:spcAft>
                <a:spcPts val="0"/>
              </a:spcAft>
              <a:buClr>
                <a:srgbClr val="FF0000"/>
              </a:buClr>
              <a:buFont typeface="+mj-lt"/>
              <a:buAutoNum type="alphaLcParenR" startAt="11"/>
              <a:defRPr/>
            </a:pPr>
            <a:r>
              <a:rPr lang="en-US" sz="1800" b="1" kern="0" smtClean="0">
                <a:solidFill>
                  <a:srgbClr val="0000FF"/>
                </a:solidFill>
                <a:latin typeface="Arial" charset="0"/>
              </a:rPr>
              <a:t>Bồi </a:t>
            </a:r>
            <a:r>
              <a:rPr lang="en-US" sz="1800" b="1" kern="0">
                <a:solidFill>
                  <a:srgbClr val="0000FF"/>
                </a:solidFill>
                <a:latin typeface="Arial" charset="0"/>
              </a:rPr>
              <a:t>thường thiệt hại theo quy định của pháp luật khi thực phẩm không an toàn do mình sản xuất gây ra</a:t>
            </a:r>
            <a:r>
              <a:rPr lang="en-US" sz="1800" b="1" kern="0" smtClean="0">
                <a:solidFill>
                  <a:srgbClr val="0000FF"/>
                </a:solidFill>
                <a:latin typeface="Arial" charset="0"/>
              </a:rPr>
              <a:t>.</a:t>
            </a:r>
            <a:endParaRPr lang="pt-BR" sz="18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a:solidFill>
                  <a:srgbClr val="FF0000"/>
                </a:solidFill>
                <a:latin typeface="Arial" panose="020B0604020202020204" pitchFamily="34" charset="0"/>
                <a:cs typeface="Arial" panose="020B0604020202020204" pitchFamily="34" charset="0"/>
              </a:rPr>
              <a:t>CHƯƠNG 2. </a:t>
            </a:r>
            <a:r>
              <a:rPr lang="en-US" sz="2200" b="1" smtClean="0">
                <a:solidFill>
                  <a:srgbClr val="FF0000"/>
                </a:solidFill>
                <a:latin typeface="Arial" panose="020B0604020202020204" pitchFamily="34" charset="0"/>
                <a:cs typeface="Arial" panose="020B0604020202020204" pitchFamily="34" charset="0"/>
              </a:rPr>
              <a:t>QUYỀN </a:t>
            </a:r>
            <a:r>
              <a:rPr lang="en-US" sz="2200" b="1">
                <a:solidFill>
                  <a:srgbClr val="FF0000"/>
                </a:solidFill>
                <a:latin typeface="Arial" panose="020B0604020202020204" pitchFamily="34" charset="0"/>
                <a:cs typeface="Arial" panose="020B0604020202020204" pitchFamily="34" charset="0"/>
              </a:rPr>
              <a:t>VÀ NGHĨA VỤ CỦA TỔ CHỨC, CÁ NHÂN TRONG BẢO ĐẢM AN TOÀN THỰC PHẨM</a:t>
            </a:r>
          </a:p>
        </p:txBody>
      </p:sp>
    </p:spTree>
    <p:extLst>
      <p:ext uri="{BB962C8B-B14F-4D97-AF65-F5344CB8AC3E}">
        <p14:creationId xmlns:p14="http://schemas.microsoft.com/office/powerpoint/2010/main" val="425244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2"/>
              <a:defRPr/>
            </a:pPr>
            <a:r>
              <a:rPr lang="en-US" sz="1800" b="1" kern="0" smtClean="0">
                <a:solidFill>
                  <a:srgbClr val="0000FF"/>
                </a:solidFill>
                <a:latin typeface="Arial" charset="0"/>
              </a:rPr>
              <a:t>Tổ </a:t>
            </a:r>
            <a:r>
              <a:rPr lang="en-US" sz="1800" b="1" kern="0">
                <a:solidFill>
                  <a:srgbClr val="0000FF"/>
                </a:solidFill>
                <a:latin typeface="Arial" charset="0"/>
              </a:rPr>
              <a:t>chức, cá nhân kinh doanh thực phẩm có các </a:t>
            </a:r>
            <a:r>
              <a:rPr lang="en-US" sz="1800" b="1" kern="0">
                <a:solidFill>
                  <a:srgbClr val="009900"/>
                </a:solidFill>
                <a:latin typeface="Arial" charset="0"/>
              </a:rPr>
              <a:t>nghĩa vụ </a:t>
            </a:r>
            <a:r>
              <a:rPr lang="en-US" sz="1800" b="1" kern="0">
                <a:solidFill>
                  <a:srgbClr val="0000FF"/>
                </a:solidFill>
                <a:latin typeface="Arial" charset="0"/>
              </a:rPr>
              <a:t>sau </a:t>
            </a:r>
            <a:r>
              <a:rPr lang="en-US" sz="18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Tuân </a:t>
            </a:r>
            <a:r>
              <a:rPr lang="en-US" sz="1800" b="1" kern="0">
                <a:solidFill>
                  <a:srgbClr val="0000FF"/>
                </a:solidFill>
                <a:latin typeface="Arial" charset="0"/>
              </a:rPr>
              <a:t>thủ các điều kiện bảo đảm an toàn đối với thực phẩm trong quá trình kinh doanh và chịu trách nhiệm về </a:t>
            </a:r>
            <a:r>
              <a:rPr lang="en-US" sz="1800" b="1" kern="0" smtClean="0">
                <a:solidFill>
                  <a:srgbClr val="0000FF"/>
                </a:solidFill>
                <a:latin typeface="Arial" charset="0"/>
              </a:rPr>
              <a:t>ATTP do </a:t>
            </a:r>
            <a:r>
              <a:rPr lang="en-US" sz="1800" b="1" kern="0">
                <a:solidFill>
                  <a:srgbClr val="0000FF"/>
                </a:solidFill>
                <a:latin typeface="Arial" charset="0"/>
              </a:rPr>
              <a:t>mình kinh </a:t>
            </a:r>
            <a:r>
              <a:rPr lang="en-US" sz="1800" b="1" kern="0" smtClean="0">
                <a:solidFill>
                  <a:srgbClr val="0000FF"/>
                </a:solidFill>
                <a:latin typeface="Arial" charset="0"/>
              </a:rPr>
              <a:t>doanh;</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Kiểm </a:t>
            </a:r>
            <a:r>
              <a:rPr lang="en-US" sz="1800" b="1" kern="0">
                <a:solidFill>
                  <a:srgbClr val="0000FF"/>
                </a:solidFill>
                <a:latin typeface="Arial" charset="0"/>
              </a:rPr>
              <a:t>tra nguồn gốc, xuất xứ thực phẩm, nhãn thực </a:t>
            </a:r>
            <a:r>
              <a:rPr lang="en-US" sz="1800" b="1" kern="0" smtClean="0">
                <a:solidFill>
                  <a:srgbClr val="0000FF"/>
                </a:solidFill>
                <a:latin typeface="Arial" charset="0"/>
              </a:rPr>
              <a:t>phẩm…; lưu </a:t>
            </a:r>
            <a:r>
              <a:rPr lang="en-US" sz="1800" b="1" kern="0">
                <a:solidFill>
                  <a:srgbClr val="0000FF"/>
                </a:solidFill>
                <a:latin typeface="Arial" charset="0"/>
              </a:rPr>
              <a:t>giữ hồ sơ về thực phẩm; thực hiện quy định về truy xuất nguồn gốc 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Thông </a:t>
            </a:r>
            <a:r>
              <a:rPr lang="en-US" sz="1800" b="1" kern="0">
                <a:solidFill>
                  <a:srgbClr val="0000FF"/>
                </a:solidFill>
                <a:latin typeface="Arial" charset="0"/>
              </a:rPr>
              <a:t>tin trung thực về an toàn 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None/>
              <a:defRPr/>
            </a:pPr>
            <a:r>
              <a:rPr lang="en-US" sz="1800" b="1" kern="0" smtClean="0">
                <a:solidFill>
                  <a:srgbClr val="FF0000"/>
                </a:solidFill>
                <a:latin typeface="Arial" charset="0"/>
              </a:rPr>
              <a:t>đ</a:t>
            </a:r>
            <a:r>
              <a:rPr lang="en-US" sz="1800" b="1" kern="0">
                <a:solidFill>
                  <a:srgbClr val="FF0000"/>
                </a:solidFill>
                <a:latin typeface="Arial" charset="0"/>
              </a:rPr>
              <a:t>) </a:t>
            </a:r>
            <a:r>
              <a:rPr lang="en-US" sz="1800" b="1" kern="0" smtClean="0">
                <a:solidFill>
                  <a:srgbClr val="0000FF"/>
                </a:solidFill>
                <a:latin typeface="Arial" charset="0"/>
              </a:rPr>
              <a:t>   Kịp </a:t>
            </a:r>
            <a:r>
              <a:rPr lang="en-US" sz="1800" b="1" kern="0">
                <a:solidFill>
                  <a:srgbClr val="0000FF"/>
                </a:solidFill>
                <a:latin typeface="Arial" charset="0"/>
              </a:rPr>
              <a:t>thời ngừng kinh doanh, thông tin cho tổ chức, cá nhân sản xuất, nhập khẩu và người tiêu dùng khi phát hiện thực phẩm không bảo đảm an </a:t>
            </a:r>
            <a:r>
              <a:rPr lang="en-US" sz="1800" b="1" kern="0" smtClean="0">
                <a:solidFill>
                  <a:srgbClr val="0000FF"/>
                </a:solidFill>
                <a:latin typeface="Arial" charset="0"/>
              </a:rPr>
              <a:t>toàn;</a:t>
            </a:r>
          </a:p>
          <a:p>
            <a:pPr indent="-457200" algn="just" eaLnBrk="1" hangingPunct="1">
              <a:lnSpc>
                <a:spcPct val="108000"/>
              </a:lnSpc>
              <a:spcBef>
                <a:spcPts val="800"/>
              </a:spcBef>
              <a:spcAft>
                <a:spcPts val="0"/>
              </a:spcAft>
              <a:buClr>
                <a:srgbClr val="FF0000"/>
              </a:buClr>
              <a:buFont typeface="+mj-lt"/>
              <a:buAutoNum type="alphaLcParenR" startAt="5"/>
              <a:defRPr/>
            </a:pPr>
            <a:r>
              <a:rPr lang="en-US" sz="1800" b="1" kern="0" smtClean="0">
                <a:solidFill>
                  <a:srgbClr val="0000FF"/>
                </a:solidFill>
                <a:latin typeface="Arial" charset="0"/>
              </a:rPr>
              <a:t>Báo </a:t>
            </a:r>
            <a:r>
              <a:rPr lang="en-US" sz="1800" b="1" kern="0">
                <a:solidFill>
                  <a:srgbClr val="0000FF"/>
                </a:solidFill>
                <a:latin typeface="Arial" charset="0"/>
              </a:rPr>
              <a:t>cáo ngay với cơ quan có thẩm quyền và khắc phục ngay hậu </a:t>
            </a:r>
            <a:r>
              <a:rPr lang="en-US" sz="1800" b="1" kern="0" smtClean="0">
                <a:solidFill>
                  <a:srgbClr val="0000FF"/>
                </a:solidFill>
                <a:latin typeface="Arial" charset="0"/>
              </a:rPr>
              <a:t>quả…</a:t>
            </a:r>
          </a:p>
          <a:p>
            <a:pPr indent="-457200" algn="just" eaLnBrk="1" hangingPunct="1">
              <a:lnSpc>
                <a:spcPct val="108000"/>
              </a:lnSpc>
              <a:spcBef>
                <a:spcPts val="800"/>
              </a:spcBef>
              <a:spcAft>
                <a:spcPts val="0"/>
              </a:spcAft>
              <a:buClr>
                <a:srgbClr val="FF0000"/>
              </a:buClr>
              <a:buFont typeface="+mj-lt"/>
              <a:buAutoNum type="alphaLcParenR" startAt="7"/>
              <a:defRPr/>
            </a:pPr>
            <a:r>
              <a:rPr lang="en-US" sz="1800" b="1" kern="0" smtClean="0">
                <a:solidFill>
                  <a:srgbClr val="0000FF"/>
                </a:solidFill>
                <a:latin typeface="Arial" charset="0"/>
              </a:rPr>
              <a:t>Hợp </a:t>
            </a:r>
            <a:r>
              <a:rPr lang="en-US" sz="1800" b="1" kern="0">
                <a:solidFill>
                  <a:srgbClr val="0000FF"/>
                </a:solidFill>
                <a:latin typeface="Arial" charset="0"/>
              </a:rPr>
              <a:t>tác với tổ chức, cá nhân sản xuất, nhập khẩu, cơ quan nhà nước có thẩm quyền trong việc điều tra ngộ độc 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lphaLcParenR" startAt="11"/>
              <a:defRPr/>
            </a:pPr>
            <a:r>
              <a:rPr lang="en-US" sz="1800" b="1" kern="0" smtClean="0">
                <a:solidFill>
                  <a:srgbClr val="0000FF"/>
                </a:solidFill>
                <a:latin typeface="Arial" charset="0"/>
              </a:rPr>
              <a:t>Chi </a:t>
            </a:r>
            <a:r>
              <a:rPr lang="en-US" sz="1800" b="1" kern="0">
                <a:solidFill>
                  <a:srgbClr val="0000FF"/>
                </a:solidFill>
                <a:latin typeface="Arial" charset="0"/>
              </a:rPr>
              <a:t>trả chi phí lấy mẫu và kiểm nghiệm theo quy định tại Điều 48 của Luật </a:t>
            </a:r>
            <a:r>
              <a:rPr lang="en-US" sz="1800" b="1" kern="0" smtClean="0">
                <a:solidFill>
                  <a:srgbClr val="0000FF"/>
                </a:solidFill>
                <a:latin typeface="Arial" charset="0"/>
              </a:rPr>
              <a:t>này;</a:t>
            </a:r>
          </a:p>
          <a:p>
            <a:pPr indent="-457200" algn="just" eaLnBrk="1" hangingPunct="1">
              <a:lnSpc>
                <a:spcPct val="108000"/>
              </a:lnSpc>
              <a:spcBef>
                <a:spcPts val="800"/>
              </a:spcBef>
              <a:spcAft>
                <a:spcPts val="0"/>
              </a:spcAft>
              <a:buClr>
                <a:srgbClr val="FF0000"/>
              </a:buClr>
              <a:buFont typeface="+mj-lt"/>
              <a:buAutoNum type="alphaLcParenR" startAt="11"/>
              <a:defRPr/>
            </a:pPr>
            <a:r>
              <a:rPr lang="en-US" sz="1800" b="1" kern="0" smtClean="0">
                <a:solidFill>
                  <a:srgbClr val="0000FF"/>
                </a:solidFill>
                <a:latin typeface="Arial" charset="0"/>
              </a:rPr>
              <a:t>Bồi </a:t>
            </a:r>
            <a:r>
              <a:rPr lang="en-US" sz="1800" b="1" kern="0">
                <a:solidFill>
                  <a:srgbClr val="0000FF"/>
                </a:solidFill>
                <a:latin typeface="Arial" charset="0"/>
              </a:rPr>
              <a:t>thường thiệt hại theo quy định của pháp luật khi thực phẩm mất an toàn do mình kinh doanh gây ra</a:t>
            </a:r>
            <a:r>
              <a:rPr lang="en-US" sz="1800" b="1" kern="0" smtClean="0">
                <a:solidFill>
                  <a:srgbClr val="0000FF"/>
                </a:solidFill>
                <a:latin typeface="Arial" charset="0"/>
              </a:rPr>
              <a:t>.</a:t>
            </a:r>
            <a:endParaRPr lang="pt-BR" sz="18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8. Quyền và nghĩa vụ của tổ chức, cá nhân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kinh </a:t>
            </a:r>
            <a:r>
              <a:rPr lang="en-US" sz="2200" b="1">
                <a:solidFill>
                  <a:srgbClr val="FF0000"/>
                </a:solidFill>
                <a:latin typeface="Arial" panose="020B0604020202020204" pitchFamily="34" charset="0"/>
                <a:cs typeface="Arial" panose="020B0604020202020204" pitchFamily="34" charset="0"/>
              </a:rPr>
              <a:t>doanh thực phẩm</a:t>
            </a:r>
          </a:p>
        </p:txBody>
      </p:sp>
    </p:spTree>
    <p:extLst>
      <p:ext uri="{BB962C8B-B14F-4D97-AF65-F5344CB8AC3E}">
        <p14:creationId xmlns:p14="http://schemas.microsoft.com/office/powerpoint/2010/main" val="266637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037"/>
            <a:ext cx="9144000" cy="5721926"/>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9900"/>
                </a:solidFill>
                <a:latin typeface="Arial" charset="0"/>
              </a:rPr>
              <a:t>Người </a:t>
            </a:r>
            <a:r>
              <a:rPr lang="en-US" sz="2000" b="1" kern="0">
                <a:solidFill>
                  <a:srgbClr val="009900"/>
                </a:solidFill>
                <a:latin typeface="Arial" charset="0"/>
              </a:rPr>
              <a:t>tiêu dùng thực phẩm có các quyền sau </a:t>
            </a:r>
            <a:r>
              <a:rPr lang="en-US" sz="2000" b="1" kern="0" smtClean="0">
                <a:solidFill>
                  <a:srgbClr val="009900"/>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Được </a:t>
            </a:r>
            <a:r>
              <a:rPr lang="en-US" sz="2000" b="1" kern="0">
                <a:solidFill>
                  <a:srgbClr val="0000FF"/>
                </a:solidFill>
                <a:latin typeface="Arial" charset="0"/>
              </a:rPr>
              <a:t>cung cấp thông tin trung thực về an toàn thực phẩm, hướng dẫn sử dụng, vận chuyển, lưu giữ, bảo quản, lựa chọn, sử dụng thực phẩm phù hợp; được cung cấp thông tin về nguy cơ gây mất an toàn, cách phòng ngừa khi nhận được thông tin cảnh báo đối với thực </a:t>
            </a:r>
            <a:r>
              <a:rPr lang="en-US" sz="20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Yêu </a:t>
            </a:r>
            <a:r>
              <a:rPr lang="en-US" sz="2000" b="1" kern="0">
                <a:solidFill>
                  <a:srgbClr val="0000FF"/>
                </a:solidFill>
                <a:latin typeface="Arial" charset="0"/>
              </a:rPr>
              <a:t>cầu tổ chức, cá nhân sản xuất, kinh doanh thực phẩm bảo vệ quyền lợi của mình theo quy định của pháp </a:t>
            </a:r>
            <a:r>
              <a:rPr lang="en-US" sz="2000" b="1" kern="0" smtClean="0">
                <a:solidFill>
                  <a:srgbClr val="0000FF"/>
                </a:solidFill>
                <a:latin typeface="Arial" charset="0"/>
              </a:rPr>
              <a:t>luật;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Yêu </a:t>
            </a:r>
            <a:r>
              <a:rPr lang="en-US" sz="2000" b="1" kern="0">
                <a:solidFill>
                  <a:srgbClr val="0000FF"/>
                </a:solidFill>
                <a:latin typeface="Arial" charset="0"/>
              </a:rPr>
              <a:t>cầu tổ chức bảo vệ quyền lợi người tiêu dùng bảo vệ quyền và lợi ích hợp pháp của mình theo quy định của pháp luật về bảo vệ quyền lợi người tiêu </a:t>
            </a:r>
            <a:r>
              <a:rPr lang="en-US" sz="2000" b="1" kern="0" smtClean="0">
                <a:solidFill>
                  <a:srgbClr val="0000FF"/>
                </a:solidFill>
                <a:latin typeface="Arial" charset="0"/>
              </a:rPr>
              <a:t>dùng;</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Khiếu </a:t>
            </a:r>
            <a:r>
              <a:rPr lang="en-US" sz="2000" b="1" kern="0">
                <a:solidFill>
                  <a:srgbClr val="0000FF"/>
                </a:solidFill>
                <a:latin typeface="Arial" charset="0"/>
              </a:rPr>
              <a:t>nại, tố cáo, khởi kiện theo quy định của pháp </a:t>
            </a:r>
            <a:r>
              <a:rPr lang="en-US" sz="2000" b="1" kern="0" smtClean="0">
                <a:solidFill>
                  <a:srgbClr val="0000FF"/>
                </a:solidFill>
                <a:latin typeface="Arial" charset="0"/>
              </a:rPr>
              <a:t>luật;</a:t>
            </a:r>
          </a:p>
          <a:p>
            <a:pPr indent="-457200" algn="just" eaLnBrk="1" hangingPunct="1">
              <a:lnSpc>
                <a:spcPct val="110000"/>
              </a:lnSpc>
              <a:spcBef>
                <a:spcPts val="12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Được </a:t>
            </a:r>
            <a:r>
              <a:rPr lang="en-US" sz="2000" b="1" kern="0">
                <a:solidFill>
                  <a:srgbClr val="0000FF"/>
                </a:solidFill>
                <a:latin typeface="Arial" charset="0"/>
              </a:rPr>
              <a:t>bồi thường thiệt hại theo quy định của pháp luật do sử dụng thực phẩm không an toàn gây ra.</a:t>
            </a:r>
          </a:p>
          <a:p>
            <a:pPr indent="-457200" algn="just" eaLnBrk="1" hangingPunct="1">
              <a:lnSpc>
                <a:spcPct val="110000"/>
              </a:lnSpc>
              <a:spcBef>
                <a:spcPts val="1200"/>
              </a:spcBef>
              <a:spcAft>
                <a:spcPts val="0"/>
              </a:spcAft>
              <a:buClr>
                <a:srgbClr val="FF0000"/>
              </a:buClr>
              <a:buFont typeface="+mj-lt"/>
              <a:buAutoNum type="arabicPeriod"/>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9. Quyền và nghĩa vụ của người tiêu dùng thực phẩm</a:t>
            </a:r>
          </a:p>
        </p:txBody>
      </p:sp>
    </p:spTree>
    <p:extLst>
      <p:ext uri="{BB962C8B-B14F-4D97-AF65-F5344CB8AC3E}">
        <p14:creationId xmlns:p14="http://schemas.microsoft.com/office/powerpoint/2010/main" val="3691770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009900"/>
                </a:solidFill>
                <a:latin typeface="Arial" charset="0"/>
              </a:rPr>
              <a:t>Người </a:t>
            </a:r>
            <a:r>
              <a:rPr lang="en-US" sz="2200" b="1" kern="0">
                <a:solidFill>
                  <a:srgbClr val="009900"/>
                </a:solidFill>
                <a:latin typeface="Arial" charset="0"/>
              </a:rPr>
              <a:t>tiêu dùng thực phẩm có các nghĩa vụ sau 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Tuân </a:t>
            </a:r>
            <a:r>
              <a:rPr lang="en-US" sz="2200" b="1" kern="0">
                <a:solidFill>
                  <a:srgbClr val="0000FF"/>
                </a:solidFill>
                <a:latin typeface="Arial" charset="0"/>
              </a:rPr>
              <a:t>thủ đầy đủ các quy định, hướng dẫn về an toàn thực phẩm của tổ chức, cá nhân sản xuất, kinh doanh trong vận chuyển, lưu giữ, bảo quản và sử dụng thực </a:t>
            </a:r>
            <a:r>
              <a:rPr lang="en-US" sz="2200" b="1" kern="0" smtClean="0">
                <a:solidFill>
                  <a:srgbClr val="0000FF"/>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Kịp </a:t>
            </a:r>
            <a:r>
              <a:rPr lang="en-US" sz="2200" b="1" kern="0">
                <a:solidFill>
                  <a:srgbClr val="0000FF"/>
                </a:solidFill>
                <a:latin typeface="Arial" charset="0"/>
              </a:rPr>
              <a:t>thời cung cấp thông tin khi phát hiện nguy cơ gây mất an toàn thực phẩm, khai báo ngộ độc thực phẩm, bệnh truyền qua thực phẩm với Ủy ban nhân dân nơi gần nhất, cơ sở khám bệnh, chữa bệnh, cơ quan nhà nước có thẩm quyền, tổ chức, cá nhân sản xuất, kinh doanh thực </a:t>
            </a:r>
            <a:r>
              <a:rPr lang="en-US" sz="2200" b="1" kern="0" smtClean="0">
                <a:solidFill>
                  <a:srgbClr val="0000FF"/>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Tuân </a:t>
            </a:r>
            <a:r>
              <a:rPr lang="en-US" sz="2200" b="1" kern="0">
                <a:solidFill>
                  <a:srgbClr val="0000FF"/>
                </a:solidFill>
                <a:latin typeface="Arial" charset="0"/>
              </a:rPr>
              <a:t>thủ quy định của pháp luật về bảo vệ môi trường trong quá trình sử dụng thực 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9. Quyền và nghĩa vụ của người tiêu dùng thực phẩm</a:t>
            </a:r>
          </a:p>
        </p:txBody>
      </p:sp>
    </p:spTree>
    <p:extLst>
      <p:ext uri="{BB962C8B-B14F-4D97-AF65-F5344CB8AC3E}">
        <p14:creationId xmlns:p14="http://schemas.microsoft.com/office/powerpoint/2010/main" val="121422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5124"/>
            <a:ext cx="9144002" cy="5767752"/>
          </a:xfrm>
          <a:prstGeom prst="rect">
            <a:avLst/>
          </a:prstGeom>
        </p:spPr>
      </p:pic>
    </p:spTree>
    <p:extLst>
      <p:ext uri="{BB962C8B-B14F-4D97-AF65-F5344CB8AC3E}">
        <p14:creationId xmlns:p14="http://schemas.microsoft.com/office/powerpoint/2010/main" val="1550147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920"/>
            <a:ext cx="9144000" cy="585216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060"/>
            <a:ext cx="9144000" cy="5897880"/>
          </a:xfrm>
          <a:prstGeom prst="rect">
            <a:avLst/>
          </a:prstGeom>
        </p:spPr>
      </p:pic>
    </p:spTree>
    <p:extLst>
      <p:ext uri="{BB962C8B-B14F-4D97-AF65-F5344CB8AC3E}">
        <p14:creationId xmlns:p14="http://schemas.microsoft.com/office/powerpoint/2010/main" val="593722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10. Điều kiện chung về bảo đảm an toàn đối với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thực </a:t>
            </a:r>
            <a:r>
              <a:rPr lang="en-US" sz="2200" b="1" kern="0">
                <a:solidFill>
                  <a:srgbClr val="FF0066"/>
                </a:solidFill>
                <a:latin typeface="Arial" charset="0"/>
              </a:rPr>
              <a:t>phẩm</a:t>
            </a:r>
          </a:p>
          <a:p>
            <a:pPr indent="-457200" algn="just" eaLnBrk="1" hangingPunct="1">
              <a:lnSpc>
                <a:spcPct val="106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về giới hạn vi sinh vật gây bệnh, dư lượng thuốc bảo vệ thực vật, dư lượng thuốc thú y, kim loại nặng, tác nhân gây ô nhiễm và các chất khác trong thực phẩm có thể gây hại đến sức khỏe, tính mạng con </a:t>
            </a:r>
            <a:r>
              <a:rPr lang="en-US" sz="2200" b="1" kern="0" smtClean="0">
                <a:solidFill>
                  <a:srgbClr val="0000FF"/>
                </a:solidFill>
                <a:latin typeface="Arial" charset="0"/>
              </a:rPr>
              <a:t>người.</a:t>
            </a:r>
          </a:p>
          <a:p>
            <a:pPr indent="-457200" algn="just" eaLnBrk="1" hangingPunct="1">
              <a:lnSpc>
                <a:spcPct val="106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Tùy </a:t>
            </a:r>
            <a:r>
              <a:rPr lang="en-US" sz="2200" b="1" kern="0">
                <a:solidFill>
                  <a:srgbClr val="0000FF"/>
                </a:solidFill>
                <a:latin typeface="Arial" charset="0"/>
              </a:rPr>
              <a:t>từng loại thực phẩm, ngoài các quy định tại khoản 1 Điều này, thực phẩm còn phải đáp ứng một hoặc một số quy định sau </a:t>
            </a:r>
            <a:r>
              <a:rPr lang="en-US" sz="2200" b="1" kern="0" smtClean="0">
                <a:solidFill>
                  <a:srgbClr val="0000FF"/>
                </a:solidFill>
                <a:latin typeface="Arial" charset="0"/>
              </a:rPr>
              <a:t>đây:</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sử dụng phụ gia thực phẩm, chất hỗ trợ chế biến trong sản xuất, kinh doanh thực </a:t>
            </a:r>
            <a:r>
              <a:rPr lang="en-US" sz="2200" b="1" kern="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bao gói và ghi nhãn thực </a:t>
            </a:r>
            <a:r>
              <a:rPr lang="en-US" sz="2200" b="1" kern="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bảo quản thực 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600"/>
              </a:spcBef>
              <a:spcAft>
                <a:spcPts val="0"/>
              </a:spcAft>
              <a:defRPr/>
            </a:pPr>
            <a:r>
              <a:rPr lang="en-US" sz="2400" b="1">
                <a:solidFill>
                  <a:srgbClr val="FF0000"/>
                </a:solidFill>
                <a:latin typeface="Arial" panose="020B0604020202020204" pitchFamily="34" charset="0"/>
                <a:cs typeface="Arial" panose="020B0604020202020204" pitchFamily="34" charset="0"/>
              </a:rPr>
              <a:t>CHƯƠNG 3. </a:t>
            </a: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KIỆN BẢO ĐẢM AN TOÀN ĐỐI VỚI THỰC PHẨM</a:t>
            </a:r>
          </a:p>
        </p:txBody>
      </p:sp>
    </p:spTree>
    <p:extLst>
      <p:ext uri="{BB962C8B-B14F-4D97-AF65-F5344CB8AC3E}">
        <p14:creationId xmlns:p14="http://schemas.microsoft.com/office/powerpoint/2010/main" val="3178128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Bảo </a:t>
            </a:r>
            <a:r>
              <a:rPr lang="en-US" sz="1900" b="1" kern="0">
                <a:solidFill>
                  <a:srgbClr val="0000FF"/>
                </a:solidFill>
                <a:latin typeface="Arial" charset="0"/>
              </a:rPr>
              <a:t>đảm truy xuất được nguồn gốc theo quy định tại Điều </a:t>
            </a:r>
            <a:r>
              <a:rPr lang="en-US" sz="1900" b="1" kern="0" smtClean="0">
                <a:solidFill>
                  <a:srgbClr val="0000FF"/>
                </a:solidFill>
                <a:latin typeface="Arial" charset="0"/>
              </a:rPr>
              <a:t>54…</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chứng nhận vệ sinh thú y của cơ quan thú y có thẩm quyền đối với thực phẩm tươi sống có nguồn gốc từ động vật theo quy định của </a:t>
            </a:r>
            <a:r>
              <a:rPr lang="en-US" sz="1900" b="1" kern="0">
                <a:solidFill>
                  <a:srgbClr val="FF0066"/>
                </a:solidFill>
                <a:latin typeface="Arial" charset="0"/>
              </a:rPr>
              <a:t>pháp luật về thú </a:t>
            </a:r>
            <a:r>
              <a:rPr lang="en-US" sz="1900" b="1" kern="0" smtClean="0">
                <a:solidFill>
                  <a:srgbClr val="FF0066"/>
                </a:solidFill>
                <a:latin typeface="Arial" charset="0"/>
              </a:rPr>
              <a:t>y</a:t>
            </a:r>
            <a:r>
              <a:rPr lang="en-US" sz="1900" b="1" kern="0" smtClean="0">
                <a:solidFill>
                  <a:srgbClr val="0000FF"/>
                </a:solidFill>
                <a:latin typeface="Arial" charset="0"/>
              </a:rPr>
              <a:t>.</a:t>
            </a:r>
          </a:p>
          <a:p>
            <a:pPr indent="-457200" algn="just" eaLnBrk="1" hangingPunct="1">
              <a:spcBef>
                <a:spcPts val="600"/>
              </a:spcBef>
              <a:spcAft>
                <a:spcPts val="0"/>
              </a:spcAft>
              <a:buClr>
                <a:srgbClr val="FF0000"/>
              </a:buClr>
              <a:buFont typeface="Wingdings" pitchFamily="2" charset="2"/>
              <a:buChar char="v"/>
              <a:defRPr/>
            </a:pPr>
            <a:r>
              <a:rPr lang="en-US" sz="1900" b="1" kern="0" spc="-70" smtClean="0">
                <a:solidFill>
                  <a:srgbClr val="FF0066"/>
                </a:solidFill>
                <a:latin typeface="Arial" charset="0"/>
              </a:rPr>
              <a:t>Điều </a:t>
            </a:r>
            <a:r>
              <a:rPr lang="en-US" sz="1900" b="1" kern="0" spc="-70">
                <a:solidFill>
                  <a:srgbClr val="FF0066"/>
                </a:solidFill>
                <a:latin typeface="Arial" charset="0"/>
              </a:rPr>
              <a:t>12. Điều kiện bảo đảm an toàn đối với </a:t>
            </a:r>
            <a:r>
              <a:rPr lang="en-US" sz="1900" b="1" kern="0" spc="-70">
                <a:solidFill>
                  <a:srgbClr val="009900"/>
                </a:solidFill>
                <a:latin typeface="Arial" charset="0"/>
              </a:rPr>
              <a:t>thực phẩm đã qua chế </a:t>
            </a:r>
            <a:r>
              <a:rPr lang="en-US" sz="1900" b="1" kern="0" spc="-70" smtClean="0">
                <a:solidFill>
                  <a:srgbClr val="009900"/>
                </a:solidFill>
                <a:latin typeface="Arial" charset="0"/>
              </a:rPr>
              <a:t>biến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a:t>
            </a:r>
            <a:r>
              <a:rPr lang="en-US" sz="1900" b="1" kern="0" smtClean="0">
                <a:solidFill>
                  <a:srgbClr val="0000FF"/>
                </a:solidFill>
                <a:latin typeface="Arial" charset="0"/>
              </a:rPr>
              <a:t>10...</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Nguyên </a:t>
            </a:r>
            <a:r>
              <a:rPr lang="en-US" sz="1900" b="1" kern="0">
                <a:solidFill>
                  <a:srgbClr val="0000FF"/>
                </a:solidFill>
                <a:latin typeface="Arial" charset="0"/>
              </a:rPr>
              <a:t>liệu ban đầu tạo nên thực phẩm phải bảo đảm an toàn và giữ nguyên các thuộc tính vốn có của nó; các nguyên liệu tạo thành thực phẩm không được tương tác với nhau để tạo ra các sản phẩm gây hại đến sức khỏe, tính mạng con </a:t>
            </a:r>
            <a:r>
              <a:rPr lang="en-US" sz="19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Thực </a:t>
            </a:r>
            <a:r>
              <a:rPr lang="en-US" sz="1900" b="1" kern="0">
                <a:solidFill>
                  <a:srgbClr val="0000FF"/>
                </a:solidFill>
                <a:latin typeface="Arial" charset="0"/>
              </a:rPr>
              <a:t>phẩm đã qua chế biến bao gói sẵn phải đăng ký bản công bố hợp quy với cơ quan nhà nước có thẩm quyền trước khi lưu thông trên thị </a:t>
            </a:r>
            <a:r>
              <a:rPr lang="en-US" sz="1900" b="1" kern="0" smtClean="0">
                <a:solidFill>
                  <a:srgbClr val="0000FF"/>
                </a:solidFill>
                <a:latin typeface="Arial" charset="0"/>
              </a:rPr>
              <a:t>trường.</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Chính </a:t>
            </a:r>
            <a:r>
              <a:rPr lang="en-US" sz="1900" b="1" kern="0">
                <a:solidFill>
                  <a:srgbClr val="FF0066"/>
                </a:solidFill>
                <a:latin typeface="Arial" charset="0"/>
              </a:rPr>
              <a:t>phủ </a:t>
            </a:r>
            <a:r>
              <a:rPr lang="en-US" sz="1900" b="1" kern="0">
                <a:solidFill>
                  <a:srgbClr val="0000FF"/>
                </a:solidFill>
                <a:latin typeface="Arial" charset="0"/>
              </a:rPr>
              <a:t>quy định cụ thể việc đăng ký bản công bố hợp quy và thời hạn của bản đăng ký công bố hợp quy đối với thực phẩm đã qua chế biến bao gói sẵn</a:t>
            </a:r>
            <a:r>
              <a:rPr lang="en-US" sz="1900" b="1" kern="0" smtClean="0">
                <a:solidFill>
                  <a:srgbClr val="0000FF"/>
                </a:solidFill>
                <a:latin typeface="Arial" charset="0"/>
              </a:rPr>
              <a:t>.</a:t>
            </a: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11. Điều kiện bảo đảm an toàn đối với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thực </a:t>
            </a:r>
            <a:r>
              <a:rPr lang="en-US" sz="2300" b="1">
                <a:solidFill>
                  <a:srgbClr val="009900"/>
                </a:solidFill>
                <a:latin typeface="Arial" panose="020B0604020202020204" pitchFamily="34" charset="0"/>
                <a:cs typeface="Arial" panose="020B0604020202020204" pitchFamily="34" charset="0"/>
              </a:rPr>
              <a:t>phẩm tươi sống</a:t>
            </a:r>
          </a:p>
        </p:txBody>
      </p:sp>
    </p:spTree>
    <p:extLst>
      <p:ext uri="{BB962C8B-B14F-4D97-AF65-F5344CB8AC3E}">
        <p14:creationId xmlns:p14="http://schemas.microsoft.com/office/powerpoint/2010/main" val="426804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FF00"/>
                </a:solidFill>
                <a:latin typeface="Arial" panose="020B0604020202020204" pitchFamily="34" charset="0"/>
                <a:cs typeface="Arial" panose="020B0604020202020204" pitchFamily="34" charset="0"/>
              </a:rPr>
              <a:t>Một vài số liệu thống kê về an toàn thực phẩm</a:t>
            </a:r>
            <a:endParaRPr lang="en-US" sz="2500" b="1">
              <a:solidFill>
                <a:srgbClr val="FFFF00"/>
              </a:solidFill>
              <a:latin typeface="Arial" panose="020B0604020202020204" pitchFamily="34" charset="0"/>
              <a:cs typeface="Arial" panose="020B0604020202020204" pitchFamily="34" charset="0"/>
            </a:endParaRPr>
          </a:p>
        </p:txBody>
      </p:sp>
      <p:pic>
        <p:nvPicPr>
          <p:cNvPr id="4" name="Picture 3" descr="http://www.greenfeed.com.vn/wp-content/uploads/2018/08/food_table.jpg"/>
          <p:cNvPicPr/>
          <p:nvPr/>
        </p:nvPicPr>
        <p:blipFill>
          <a:blip r:embed="rId2">
            <a:extLst>
              <a:ext uri="{28A0092B-C50C-407E-A947-70E740481C1C}">
                <a14:useLocalDpi xmlns:a14="http://schemas.microsoft.com/office/drawing/2010/main" val="0"/>
              </a:ext>
            </a:extLst>
          </a:blip>
          <a:srcRect/>
          <a:stretch>
            <a:fillRect/>
          </a:stretch>
        </p:blipFill>
        <p:spPr bwMode="auto">
          <a:xfrm>
            <a:off x="-13163" y="1066800"/>
            <a:ext cx="9170326" cy="4572000"/>
          </a:xfrm>
          <a:prstGeom prst="rect">
            <a:avLst/>
          </a:prstGeom>
          <a:noFill/>
          <a:ln>
            <a:noFill/>
          </a:ln>
        </p:spPr>
      </p:pic>
    </p:spTree>
    <p:extLst>
      <p:ext uri="{BB962C8B-B14F-4D97-AF65-F5344CB8AC3E}">
        <p14:creationId xmlns:p14="http://schemas.microsoft.com/office/powerpoint/2010/main" val="2486324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Nguyên </a:t>
            </a:r>
            <a:r>
              <a:rPr lang="en-US" sz="1900" b="1" kern="0">
                <a:solidFill>
                  <a:srgbClr val="0000FF"/>
                </a:solidFill>
                <a:latin typeface="Arial" charset="0"/>
              </a:rPr>
              <a:t>liệu ban đầu tạo nên thực phẩm phải bảo đảm an toàn và giữ nguyên các thuộc tính vốn có của nó; các nguyên liệu tạo thành thực phẩm không được tương tác với nhau để tạo ra các sản phẩm gây hại đến sức khỏe, tính mạng con </a:t>
            </a:r>
            <a:r>
              <a:rPr lang="en-US" sz="19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Chỉ </a:t>
            </a:r>
            <a:r>
              <a:rPr lang="en-US" sz="1900" b="1" kern="0">
                <a:solidFill>
                  <a:srgbClr val="0000FF"/>
                </a:solidFill>
                <a:latin typeface="Arial" charset="0"/>
              </a:rPr>
              <a:t>được tăng cường vi chất dinh dưỡng là vitamin, chất khoáng, chất vi lượng vào thực phẩm với hàm lượng bảo đảm không gây hại đến sức khỏe, tính mạng con người và thuộc Danh mục theo quy định của </a:t>
            </a:r>
            <a:r>
              <a:rPr lang="en-US" sz="1900" b="1" kern="0">
                <a:solidFill>
                  <a:srgbClr val="FF0066"/>
                </a:solidFill>
                <a:latin typeface="Arial" charset="0"/>
              </a:rPr>
              <a:t>Bộ trưởng Bộ Y </a:t>
            </a:r>
            <a:r>
              <a:rPr lang="en-US" sz="1900" b="1" kern="0" smtClean="0">
                <a:solidFill>
                  <a:srgbClr val="FF0066"/>
                </a:solidFill>
                <a:latin typeface="Arial" charset="0"/>
              </a:rPr>
              <a:t>tế</a:t>
            </a:r>
            <a:r>
              <a:rPr lang="en-US" sz="1900" b="1" kern="0" smtClean="0">
                <a:solidFill>
                  <a:srgbClr val="0000FF"/>
                </a:solidFill>
                <a:latin typeface="Arial" charset="0"/>
              </a:rPr>
              <a:t>.</a:t>
            </a:r>
          </a:p>
          <a:p>
            <a:pPr indent="-457200" algn="just" eaLnBrk="1" hangingPunct="1">
              <a:spcBef>
                <a:spcPts val="600"/>
              </a:spcBef>
              <a:spcAft>
                <a:spcPts val="0"/>
              </a:spcAft>
              <a:buClr>
                <a:srgbClr val="FF0000"/>
              </a:buClr>
              <a:buFont typeface="Wingdings"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14. Điều kiện bảo đảm an toàn đối với </a:t>
            </a:r>
            <a:r>
              <a:rPr lang="en-US" sz="1900" b="1" kern="0">
                <a:solidFill>
                  <a:srgbClr val="009900"/>
                </a:solidFill>
                <a:latin typeface="Arial" charset="0"/>
              </a:rPr>
              <a:t>thực phẩm chức </a:t>
            </a:r>
            <a:r>
              <a:rPr lang="en-US" sz="1900" b="1" kern="0" smtClean="0">
                <a:solidFill>
                  <a:srgbClr val="009900"/>
                </a:solidFill>
                <a:latin typeface="Arial" charset="0"/>
              </a:rPr>
              <a:t>năng</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thông tin, tài liệu khoa học chứng minh về tác dụng của thành phần tạo nên chức năng đã công </a:t>
            </a:r>
            <a:r>
              <a:rPr lang="en-US" sz="1900" b="1" kern="0" smtClean="0">
                <a:solidFill>
                  <a:srgbClr val="0000FF"/>
                </a:solidFill>
                <a:latin typeface="Arial" charset="0"/>
              </a:rPr>
              <a:t>bố.</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Thực </a:t>
            </a:r>
            <a:r>
              <a:rPr lang="en-US" sz="1900" b="1" kern="0">
                <a:solidFill>
                  <a:srgbClr val="0000FF"/>
                </a:solidFill>
                <a:latin typeface="Arial" charset="0"/>
              </a:rPr>
              <a:t>phẩm chức năng lần đầu tiên đưa ra lưu thông trên thị trường phải có báo cáo thử nghiệm hiệu quả về công dụng của sản </a:t>
            </a:r>
            <a:r>
              <a:rPr lang="en-US" sz="19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Bộ </a:t>
            </a:r>
            <a:r>
              <a:rPr lang="en-US" sz="1900" b="1" kern="0">
                <a:solidFill>
                  <a:srgbClr val="FF0066"/>
                </a:solidFill>
                <a:latin typeface="Arial" charset="0"/>
              </a:rPr>
              <a:t>trưởng Bộ Y tế </a:t>
            </a:r>
            <a:r>
              <a:rPr lang="en-US" sz="1900" b="1" kern="0">
                <a:solidFill>
                  <a:srgbClr val="0000FF"/>
                </a:solidFill>
                <a:latin typeface="Arial" charset="0"/>
              </a:rPr>
              <a:t>quy định cụ thể về quản lý thực phẩm chức năng.</a:t>
            </a:r>
          </a:p>
          <a:p>
            <a:pPr indent="-457200" algn="just" eaLnBrk="1" hangingPunct="1">
              <a:spcBef>
                <a:spcPts val="600"/>
              </a:spcBef>
              <a:spcAft>
                <a:spcPts val="0"/>
              </a:spcAft>
              <a:buClr>
                <a:srgbClr val="FF0000"/>
              </a:buClr>
              <a:buFont typeface="+mj-lt"/>
              <a:buAutoNum type="arabicPeriod"/>
              <a:defRPr/>
            </a:pP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13. Điều kiện bảo đảm an toàn đối với thực phẩm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tăng </a:t>
            </a:r>
            <a:r>
              <a:rPr lang="en-US" sz="2300" b="1">
                <a:solidFill>
                  <a:srgbClr val="009900"/>
                </a:solidFill>
                <a:latin typeface="Arial" panose="020B0604020202020204" pitchFamily="34" charset="0"/>
                <a:cs typeface="Arial" panose="020B0604020202020204" pitchFamily="34" charset="0"/>
              </a:rPr>
              <a:t>cường vi chất dinh dưỡng</a:t>
            </a:r>
          </a:p>
        </p:txBody>
      </p:sp>
    </p:spTree>
    <p:extLst>
      <p:ext uri="{BB962C8B-B14F-4D97-AF65-F5344CB8AC3E}">
        <p14:creationId xmlns:p14="http://schemas.microsoft.com/office/powerpoint/2010/main" val="1071987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điều kiện quy định tại Điều 10 của Luật </a:t>
            </a:r>
            <a:r>
              <a:rPr lang="en-US" sz="21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quy định về bảo đảm an toàn đối với sức khỏe con người và môi trường theo quy định của Chính </a:t>
            </a:r>
            <a:r>
              <a:rPr lang="en-US" sz="2100" b="1" kern="0" smtClean="0">
                <a:solidFill>
                  <a:srgbClr val="0000FF"/>
                </a:solidFill>
                <a:latin typeface="Arial" charset="0"/>
              </a:rPr>
              <a:t>phủ.</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16. Điều kiện bảo đảm an toàn đối với </a:t>
            </a:r>
            <a:r>
              <a:rPr lang="en-US" sz="2100" b="1" kern="0">
                <a:solidFill>
                  <a:srgbClr val="009900"/>
                </a:solidFill>
                <a:latin typeface="Arial" charset="0"/>
              </a:rPr>
              <a:t>thực phẩm đã qua chiếu </a:t>
            </a:r>
            <a:r>
              <a:rPr lang="en-US" sz="2100" b="1" kern="0" smtClean="0">
                <a:solidFill>
                  <a:srgbClr val="009900"/>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điều kiện quy định tại Điều 10 của Luật </a:t>
            </a:r>
            <a:r>
              <a:rPr lang="en-US" sz="21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Thuộc </a:t>
            </a:r>
            <a:r>
              <a:rPr lang="en-US" sz="2100" b="1" kern="0">
                <a:solidFill>
                  <a:srgbClr val="0000FF"/>
                </a:solidFill>
                <a:latin typeface="Arial" charset="0"/>
              </a:rPr>
              <a:t>Danh mục nhóm thực phẩm được phép chiếu </a:t>
            </a:r>
            <a:r>
              <a:rPr lang="en-US" sz="2100" b="1" kern="0" smtClean="0">
                <a:solidFill>
                  <a:srgbClr val="0000FF"/>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quy định về liều lượng chiếu </a:t>
            </a:r>
            <a:r>
              <a:rPr lang="en-US" sz="2100" b="1" kern="0" smtClean="0">
                <a:solidFill>
                  <a:srgbClr val="0000FF"/>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9900"/>
                </a:solidFill>
                <a:latin typeface="Arial" charset="0"/>
              </a:rPr>
              <a:t>Bộ </a:t>
            </a:r>
            <a:r>
              <a:rPr lang="en-US" sz="2100" b="1" kern="0">
                <a:solidFill>
                  <a:srgbClr val="009900"/>
                </a:solidFill>
                <a:latin typeface="Arial" charset="0"/>
              </a:rPr>
              <a:t>trưởng Bộ Y tế</a:t>
            </a:r>
            <a:r>
              <a:rPr lang="en-US" sz="2100" b="1" kern="0">
                <a:solidFill>
                  <a:srgbClr val="0000FF"/>
                </a:solidFill>
                <a:latin typeface="Arial" charset="0"/>
              </a:rPr>
              <a:t>, </a:t>
            </a:r>
            <a:r>
              <a:rPr lang="en-US" sz="2100" b="1" kern="0">
                <a:solidFill>
                  <a:srgbClr val="FF0066"/>
                </a:solidFill>
                <a:latin typeface="Arial" charset="0"/>
              </a:rPr>
              <a:t>Bộ trưởng Bộ Nông nghiệp và Phát triển nông thôn</a:t>
            </a:r>
            <a:r>
              <a:rPr lang="en-US" sz="2100" b="1" kern="0">
                <a:solidFill>
                  <a:srgbClr val="0000FF"/>
                </a:solidFill>
                <a:latin typeface="Arial" charset="0"/>
              </a:rPr>
              <a:t>, </a:t>
            </a:r>
            <a:r>
              <a:rPr lang="en-US" sz="2100" b="1" kern="0">
                <a:solidFill>
                  <a:srgbClr val="009900"/>
                </a:solidFill>
                <a:latin typeface="Arial" charset="0"/>
              </a:rPr>
              <a:t>Bộ trưởng Bộ Công thương</a:t>
            </a:r>
            <a:r>
              <a:rPr lang="en-US" sz="2100" b="1" kern="0">
                <a:solidFill>
                  <a:srgbClr val="0000FF"/>
                </a:solidFill>
                <a:latin typeface="Arial" charset="0"/>
              </a:rPr>
              <a:t> ban hành Danh mục nhóm thực phẩm được phép chiếu xạ và liều lượng được phép chiếu xạ đối với thực phẩm thuộc lĩnh vực được phân công quản lý</a:t>
            </a:r>
            <a:r>
              <a:rPr lang="en-US" sz="2100" b="1" kern="0" smtClean="0">
                <a:solidFill>
                  <a:srgbClr val="0000FF"/>
                </a:solidFill>
                <a:latin typeface="Arial" charset="0"/>
              </a:rPr>
              <a:t>.</a:t>
            </a:r>
            <a:endParaRPr lang="pt-BR"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15. Điều kiện bảo đảm an toàn đối với thực phẩm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biến </a:t>
            </a:r>
            <a:r>
              <a:rPr lang="en-US" sz="2300" b="1">
                <a:solidFill>
                  <a:srgbClr val="009900"/>
                </a:solidFill>
                <a:latin typeface="Arial" panose="020B0604020202020204" pitchFamily="34" charset="0"/>
                <a:cs typeface="Arial" panose="020B0604020202020204" pitchFamily="34" charset="0"/>
              </a:rPr>
              <a:t>đổi gen</a:t>
            </a:r>
          </a:p>
        </p:txBody>
      </p:sp>
    </p:spTree>
    <p:extLst>
      <p:ext uri="{BB962C8B-B14F-4D97-AF65-F5344CB8AC3E}">
        <p14:creationId xmlns:p14="http://schemas.microsoft.com/office/powerpoint/2010/main" val="155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về phụ gia thực phẩm và chất hỗ trợ chế biến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Có </a:t>
            </a:r>
            <a:r>
              <a:rPr lang="en-US" sz="2200" b="1" kern="0">
                <a:solidFill>
                  <a:srgbClr val="0000FF"/>
                </a:solidFill>
                <a:latin typeface="Arial" charset="0"/>
              </a:rPr>
              <a:t>hướng dẫn sử dụng ghi trên nhãn hoặc tài liệu đính kèm trong mỗi đơn vị sản phẩm bằng tiếng Việt và ngôn ngữ khác theo xuất xứ sản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Thuộc </a:t>
            </a:r>
            <a:r>
              <a:rPr lang="en-US" sz="2200" b="1" kern="0">
                <a:solidFill>
                  <a:srgbClr val="0000FF"/>
                </a:solidFill>
                <a:latin typeface="Arial" charset="0"/>
              </a:rPr>
              <a:t>Danh mục phụ gia thực phẩm, chất hỗ trợ chế biến thực phẩm được phép sử dụng trong sản xuất, kinh doanh thực phẩm do Bộ trưởng Bộ Y tế quy </a:t>
            </a:r>
            <a:r>
              <a:rPr lang="en-US" sz="2200" b="1" kern="0" smtClean="0">
                <a:solidFill>
                  <a:srgbClr val="0000FF"/>
                </a:solidFill>
                <a:latin typeface="Arial" charset="0"/>
              </a:rPr>
              <a:t>định.</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Đăng </a:t>
            </a:r>
            <a:r>
              <a:rPr lang="en-US" sz="2200" b="1" kern="0">
                <a:solidFill>
                  <a:srgbClr val="0000FF"/>
                </a:solidFill>
                <a:latin typeface="Arial" charset="0"/>
              </a:rPr>
              <a:t>ký bản công bố hợp quy với cơ quan nhà nước có thẩm quyền trước khi lưu thông trên thị </a:t>
            </a:r>
            <a:r>
              <a:rPr lang="en-US" sz="2200" b="1" kern="0" smtClean="0">
                <a:solidFill>
                  <a:srgbClr val="0000FF"/>
                </a:solidFill>
                <a:latin typeface="Arial" charset="0"/>
              </a:rPr>
              <a:t>trường.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đăng ký bản công bố hợp quy và thời hạn của bản đăng ký công bố hợp quy đối với phụ gia thực phẩm, chất hỗ trợ chế biến thực 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17. Điều kiện bảo đảm an toàn đối với </a:t>
            </a:r>
            <a:r>
              <a:rPr lang="en-US" sz="2300" b="1">
                <a:solidFill>
                  <a:srgbClr val="009900"/>
                </a:solidFill>
                <a:latin typeface="Arial" panose="020B0604020202020204" pitchFamily="34" charset="0"/>
                <a:cs typeface="Arial" panose="020B0604020202020204" pitchFamily="34" charset="0"/>
              </a:rPr>
              <a:t>phụ gia thực phẩm và chất hỗ trợ chế biến thực phẩm</a:t>
            </a:r>
          </a:p>
        </p:txBody>
      </p:sp>
    </p:spTree>
    <p:extLst>
      <p:ext uri="{BB962C8B-B14F-4D97-AF65-F5344CB8AC3E}">
        <p14:creationId xmlns:p14="http://schemas.microsoft.com/office/powerpoint/2010/main" val="1551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Sản </a:t>
            </a:r>
            <a:r>
              <a:rPr lang="en-US" sz="2200" b="1" kern="0">
                <a:solidFill>
                  <a:srgbClr val="0000FF"/>
                </a:solidFill>
                <a:latin typeface="Arial" charset="0"/>
              </a:rPr>
              <a:t>xuất từ nguyên vật liệu an toàn, bảo đảm không thôi nhiễm các chất độc hại, mùi vị lạ vào thực phẩm, bảo đảm chất lượng thực phẩm trong thời hạn sử </a:t>
            </a:r>
            <a:r>
              <a:rPr lang="en-US" sz="2200" b="1" kern="0" smtClean="0">
                <a:solidFill>
                  <a:srgbClr val="0000FF"/>
                </a:solidFill>
                <a:latin typeface="Arial" charset="0"/>
              </a:rPr>
              <a:t>dụng.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đối với dụng cụ, vật liệu bao gói, chứa đựng thực phẩm do Bộ trưởng Bộ Y tế ban </a:t>
            </a:r>
            <a:r>
              <a:rPr lang="en-US" sz="2200" b="1" kern="0" smtClean="0">
                <a:solidFill>
                  <a:srgbClr val="0000FF"/>
                </a:solidFill>
                <a:latin typeface="Arial" charset="0"/>
              </a:rPr>
              <a:t>hành.</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Đăng </a:t>
            </a:r>
            <a:r>
              <a:rPr lang="en-US" sz="2200" b="1" kern="0">
                <a:solidFill>
                  <a:srgbClr val="0000FF"/>
                </a:solidFill>
                <a:latin typeface="Arial" charset="0"/>
              </a:rPr>
              <a:t>ký bản công bố hợp quy với cơ quan nhà nước có thẩm quyền trước khi lưu thông trên thị </a:t>
            </a:r>
            <a:r>
              <a:rPr lang="en-US" sz="2200" b="1" kern="0" smtClean="0">
                <a:solidFill>
                  <a:srgbClr val="0000FF"/>
                </a:solidFill>
                <a:latin typeface="Arial" charset="0"/>
              </a:rPr>
              <a:t>trường.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đăng ký bản công bố hợp quy và thời hạn của bản đăng ký công bố hợp quy đối với dụng cụ, vật liệu bao gói, chứa đựng thực phẩm.</a:t>
            </a:r>
          </a:p>
          <a:p>
            <a:pPr indent="-457200" algn="just" eaLnBrk="1" hangingPunct="1">
              <a:lnSpc>
                <a:spcPct val="110000"/>
              </a:lnSpc>
              <a:spcBef>
                <a:spcPts val="1000"/>
              </a:spcBef>
              <a:spcAft>
                <a:spcPts val="0"/>
              </a:spcAft>
              <a:buClr>
                <a:srgbClr val="FF0000"/>
              </a:buClr>
              <a:buFont typeface="+mj-lt"/>
              <a:buAutoNum type="arabicPeriod"/>
              <a:defRPr/>
            </a:pP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0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18. Điều kiện bảo đảm an toàn đối với </a:t>
            </a:r>
            <a:r>
              <a:rPr lang="en-US" sz="2300" b="1">
                <a:solidFill>
                  <a:srgbClr val="009900"/>
                </a:solidFill>
                <a:latin typeface="Arial" panose="020B0604020202020204" pitchFamily="34" charset="0"/>
                <a:cs typeface="Arial" panose="020B0604020202020204" pitchFamily="34" charset="0"/>
              </a:rPr>
              <a:t>dụng cụ, vật liệu bao gói, chứa đựng thực phẩm</a:t>
            </a:r>
          </a:p>
        </p:txBody>
      </p:sp>
    </p:spTree>
    <p:extLst>
      <p:ext uri="{BB962C8B-B14F-4D97-AF65-F5344CB8AC3E}">
        <p14:creationId xmlns:p14="http://schemas.microsoft.com/office/powerpoint/2010/main" val="3595906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1. ĐIỀU KIỆN CHUNG VỀ BẢO ĐẢM AN TOÀN THỰC PHẨM TRONG SẢN XUẤT, KINH DOANH THỰC </a:t>
            </a:r>
            <a:r>
              <a:rPr lang="en-US" sz="2200" b="1" kern="0" smtClean="0">
                <a:solidFill>
                  <a:srgbClr val="FF0066"/>
                </a:solidFill>
                <a:latin typeface="Arial" charset="0"/>
              </a:rPr>
              <a:t>PHẨM</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2. </a:t>
            </a:r>
            <a:r>
              <a:rPr lang="en-US" sz="2200" b="1" kern="0">
                <a:solidFill>
                  <a:srgbClr val="0000FF"/>
                </a:solidFill>
                <a:latin typeface="Arial" charset="0"/>
              </a:rPr>
              <a:t>ĐIỀU KIỆN BẢO ĐẢM AN TOÀN THỰC PHẨM TRONG SẢN XUẤT, KINH DOANH THỰC PHẨM TƯƠI </a:t>
            </a:r>
            <a:r>
              <a:rPr lang="en-US" sz="2200" b="1" kern="0" smtClean="0">
                <a:solidFill>
                  <a:srgbClr val="0000FF"/>
                </a:solidFill>
                <a:latin typeface="Arial" charset="0"/>
              </a:rPr>
              <a:t>SỐNG</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3. </a:t>
            </a:r>
            <a:r>
              <a:rPr lang="en-US" sz="2200" b="1" kern="0">
                <a:solidFill>
                  <a:srgbClr val="0000FF"/>
                </a:solidFill>
                <a:latin typeface="Arial" charset="0"/>
              </a:rPr>
              <a:t>ĐIỀU KIỆN BẢO ĐẢM AN TOÀN THỰC PHẨM TRONG SƠ CHẾ, CHẾ BIẾN THỰC PHẨM, KINH DOANH THỰC PHẨM ĐÃ QUA CHẾ </a:t>
            </a:r>
            <a:r>
              <a:rPr lang="en-US" sz="2200" b="1" kern="0" smtClean="0">
                <a:solidFill>
                  <a:srgbClr val="0000FF"/>
                </a:solidFill>
                <a:latin typeface="Arial" charset="0"/>
              </a:rPr>
              <a:t>BIẾN</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4. ĐIỀU KIỆN BẢO ĐẢM AN TOÀN THỰC PHẨM TRONG KINH DOANH DỊCH VỤ ĂN </a:t>
            </a:r>
            <a:r>
              <a:rPr lang="en-US" sz="2200" b="1" kern="0" smtClean="0">
                <a:solidFill>
                  <a:srgbClr val="FF0066"/>
                </a:solidFill>
                <a:latin typeface="Arial" charset="0"/>
              </a:rPr>
              <a:t>UỐNG</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009900"/>
                </a:solidFill>
                <a:latin typeface="Arial" charset="0"/>
              </a:rPr>
              <a:t>Mục </a:t>
            </a:r>
            <a:r>
              <a:rPr lang="en-US" sz="2200" b="1" kern="0">
                <a:solidFill>
                  <a:srgbClr val="009900"/>
                </a:solidFill>
                <a:latin typeface="Arial" charset="0"/>
              </a:rPr>
              <a:t>5. ĐIỀU KIỆN BẢO ĐẢM AN TOÀN THỰC PHẨM TRONG KINH DOANH THỨC ĂN ĐƯỜNG PHỐ</a:t>
            </a:r>
          </a:p>
          <a:p>
            <a:pPr indent="-457200" algn="just" eaLnBrk="1" hangingPunct="1">
              <a:lnSpc>
                <a:spcPct val="106000"/>
              </a:lnSpc>
              <a:spcBef>
                <a:spcPts val="8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800"/>
              </a:spcBef>
              <a:spcAft>
                <a:spcPts val="0"/>
              </a:spcAft>
              <a:defRPr/>
            </a:pPr>
            <a:r>
              <a:rPr lang="en-US" sz="2200" b="1">
                <a:solidFill>
                  <a:srgbClr val="FF0000"/>
                </a:solidFill>
                <a:latin typeface="Arial" panose="020B0604020202020204" pitchFamily="34" charset="0"/>
                <a:cs typeface="Arial" panose="020B0604020202020204" pitchFamily="34" charset="0"/>
              </a:rPr>
              <a:t>CHƯƠNG 4. </a:t>
            </a: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KIỆN BẢO ĐẢM AN TOÀN THỰC PHẨM TRONG SẢN XUẤT, KINH DOANH THỰC PHẨM</a:t>
            </a:r>
          </a:p>
        </p:txBody>
      </p:sp>
    </p:spTree>
    <p:extLst>
      <p:ext uri="{BB962C8B-B14F-4D97-AF65-F5344CB8AC3E}">
        <p14:creationId xmlns:p14="http://schemas.microsoft.com/office/powerpoint/2010/main" val="1515558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13"/>
            <a:ext cx="9144000" cy="6759773"/>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19. Điều kiện bảo đảm an toàn thực phẩm đối với cơ sở sản xuất, kinh doanh thực </a:t>
            </a:r>
            <a:r>
              <a:rPr lang="en-US" sz="1900" b="1" kern="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20. Điều kiện bảo đảm an toàn thực phẩm trong bảo quản thực </a:t>
            </a:r>
            <a:r>
              <a:rPr lang="en-US" sz="1900" b="1" kern="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009900"/>
                </a:solidFill>
                <a:latin typeface="Arial" charset="0"/>
              </a:rPr>
              <a:t>Điều </a:t>
            </a:r>
            <a:r>
              <a:rPr lang="en-US" sz="1900" b="1" kern="0">
                <a:solidFill>
                  <a:srgbClr val="009900"/>
                </a:solidFill>
                <a:latin typeface="Arial" charset="0"/>
              </a:rPr>
              <a:t>21. Điều kiện bảo đảm </a:t>
            </a:r>
            <a:r>
              <a:rPr lang="en-US" sz="1900" b="1" kern="0" smtClean="0">
                <a:solidFill>
                  <a:srgbClr val="009900"/>
                </a:solidFill>
                <a:latin typeface="Arial" charset="0"/>
              </a:rPr>
              <a:t>ATTP trong </a:t>
            </a:r>
            <a:r>
              <a:rPr lang="en-US" sz="1900" b="1" kern="0">
                <a:solidFill>
                  <a:srgbClr val="009900"/>
                </a:solidFill>
                <a:latin typeface="Arial" charset="0"/>
              </a:rPr>
              <a:t>vận chuyển thực </a:t>
            </a:r>
            <a:r>
              <a:rPr lang="en-US" sz="1900" b="1" kern="0" smtClean="0">
                <a:solidFill>
                  <a:srgbClr val="009900"/>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cá nhân vận chuyển thực phẩm phải bảo đảm các điều kiện sau </a:t>
            </a:r>
            <a:r>
              <a:rPr lang="en-US" sz="1900" b="1" kern="0" smtClean="0">
                <a:solidFill>
                  <a:srgbClr val="0000FF"/>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Phương </a:t>
            </a:r>
            <a:r>
              <a:rPr lang="en-US" sz="1900" b="1" kern="0">
                <a:solidFill>
                  <a:srgbClr val="0000FF"/>
                </a:solidFill>
                <a:latin typeface="Arial" charset="0"/>
              </a:rPr>
              <a:t>tiện vận chuyển thực phẩm được chế tạo bằng vật liệu không làm ô nhiễm thực phẩm hoặc bao gói thực phẩm, dễ làm </a:t>
            </a:r>
            <a:r>
              <a:rPr lang="en-US" sz="1900" b="1" kern="0" smtClean="0">
                <a:solidFill>
                  <a:srgbClr val="0000FF"/>
                </a:solidFill>
                <a:latin typeface="Arial" charset="0"/>
              </a:rPr>
              <a:t>sạch;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Bảo </a:t>
            </a:r>
            <a:r>
              <a:rPr lang="en-US" sz="1900" b="1" kern="0">
                <a:solidFill>
                  <a:srgbClr val="0000FF"/>
                </a:solidFill>
                <a:latin typeface="Arial" charset="0"/>
              </a:rPr>
              <a:t>đảm điều kiện bảo quản thực phẩm trong suốt quá trình vận chuyển theo hướng dẫn của tổ chức, cá nhân sản xuất, kinh </a:t>
            </a:r>
            <a:r>
              <a:rPr lang="en-US" sz="1900" b="1" kern="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vận chuyển thực phẩm cùng hàng hóa độc hại hoặc có thể gây nhiễm chéo ảnh hưởng đến chất lượng 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Cơ </a:t>
            </a:r>
            <a:r>
              <a:rPr lang="en-US" sz="1900" b="1" kern="0">
                <a:solidFill>
                  <a:srgbClr val="0000FF"/>
                </a:solidFill>
                <a:latin typeface="Arial" charset="0"/>
              </a:rPr>
              <a:t>quan </a:t>
            </a:r>
            <a:r>
              <a:rPr lang="en-US" sz="1900" b="1" kern="0" smtClean="0">
                <a:solidFill>
                  <a:srgbClr val="0000FF"/>
                </a:solidFill>
                <a:latin typeface="Arial" charset="0"/>
              </a:rPr>
              <a:t>QLNN có </a:t>
            </a:r>
            <a:r>
              <a:rPr lang="en-US" sz="1900" b="1" kern="0">
                <a:solidFill>
                  <a:srgbClr val="0000FF"/>
                </a:solidFill>
                <a:latin typeface="Arial" charset="0"/>
              </a:rPr>
              <a:t>thẩm quyền quy định về phương tiện vận chuyển thực phẩm; đường vận chuyển thực phẩm đối với một số loại thực phẩm tươi sống tại các đô thị.</a:t>
            </a:r>
          </a:p>
          <a:p>
            <a:pPr indent="-457200" algn="just" eaLnBrk="1" hangingPunct="1">
              <a:lnSpc>
                <a:spcPct val="105000"/>
              </a:lnSpc>
              <a:spcBef>
                <a:spcPts val="600"/>
              </a:spcBef>
              <a:spcAft>
                <a:spcPts val="0"/>
              </a:spcAft>
              <a:buClr>
                <a:srgbClr val="FF0000"/>
              </a:buClr>
              <a:buFont typeface="+mj-lt"/>
              <a:buAutoNum type="arabicPeriod" startAt="2"/>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a:solidFill>
                  <a:srgbClr val="FF0000"/>
                </a:solidFill>
                <a:latin typeface="Arial" panose="020B0604020202020204" pitchFamily="34" charset="0"/>
                <a:cs typeface="Arial" panose="020B0604020202020204" pitchFamily="34" charset="0"/>
              </a:rPr>
              <a:t>MỤC 1. </a:t>
            </a: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KIỆN CHUNG VỀ BẢO ĐẢM AN TOÀN THỰC PHẨM TRONG SẢN XUẤT, KINH DOANH THỰC PHẨM</a:t>
            </a:r>
          </a:p>
        </p:txBody>
      </p:sp>
    </p:spTree>
    <p:extLst>
      <p:ext uri="{BB962C8B-B14F-4D97-AF65-F5344CB8AC3E}">
        <p14:creationId xmlns:p14="http://schemas.microsoft.com/office/powerpoint/2010/main" val="2488528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khoảng cách an toàn đối với nguồn gây độc hại, nguồn gây ô </a:t>
            </a:r>
            <a:r>
              <a:rPr lang="en-US" sz="1900" b="1" kern="0" smtClean="0">
                <a:solidFill>
                  <a:srgbClr val="0000FF"/>
                </a:solidFill>
                <a:latin typeface="Arial" charset="0"/>
              </a:rPr>
              <a:t>nhiễm;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đủ nước đạt quy chuẩn kỹ thuật phục vụ sản xuất, kinh doanh 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trang thiết bị phù hợp để sản xuất, kinh doanh thực phẩm không gây độc hại, gây ô nhiễm cho 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nguyên liệu, hóa chất, phụ gia thực phẩm, chất hỗ trợ chế biến thực phẩm, dụng cụ, vật liệu bao gói, chứa đựng thực phẩm trong sơ chế, chế biến, bảo quản 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None/>
              <a:defRPr/>
            </a:pPr>
            <a:r>
              <a:rPr lang="en-US" sz="1900" b="1" kern="0" smtClean="0">
                <a:solidFill>
                  <a:srgbClr val="FF0000"/>
                </a:solidFill>
                <a:latin typeface="Arial" charset="0"/>
              </a:rPr>
              <a:t>đ)</a:t>
            </a:r>
            <a:r>
              <a:rPr lang="en-US" sz="1900" b="1" kern="0" smtClean="0">
                <a:solidFill>
                  <a:srgbClr val="0000FF"/>
                </a:solidFill>
                <a:latin typeface="Arial" charset="0"/>
              </a:rPr>
              <a:t>  Tuân </a:t>
            </a:r>
            <a:r>
              <a:rPr lang="en-US" sz="1900" b="1" kern="0">
                <a:solidFill>
                  <a:srgbClr val="0000FF"/>
                </a:solidFill>
                <a:latin typeface="Arial" charset="0"/>
              </a:rPr>
              <a:t>thủ quy định về sức khỏe, kiến thức và thực hành của người trực tiếp tham gia sản xuất, kinh doanh 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startAt="5"/>
              <a:defRPr/>
            </a:pPr>
            <a:r>
              <a:rPr lang="en-US" sz="1900" b="1" kern="0" smtClean="0">
                <a:solidFill>
                  <a:srgbClr val="0000FF"/>
                </a:solidFill>
                <a:latin typeface="Arial" charset="0"/>
              </a:rPr>
              <a:t>Thu </a:t>
            </a:r>
            <a:r>
              <a:rPr lang="en-US" sz="1900" b="1" kern="0">
                <a:solidFill>
                  <a:srgbClr val="0000FF"/>
                </a:solidFill>
                <a:latin typeface="Arial" charset="0"/>
              </a:rPr>
              <a:t>gom, xử l‎ý chất thải theo đúng quy định của pháp luật về bảo vệ môi </a:t>
            </a:r>
            <a:r>
              <a:rPr lang="en-US" sz="1900" b="1" kern="0" smtClean="0">
                <a:solidFill>
                  <a:srgbClr val="0000FF"/>
                </a:solidFill>
                <a:latin typeface="Arial" charset="0"/>
              </a:rPr>
              <a:t>trường;</a:t>
            </a:r>
          </a:p>
          <a:p>
            <a:pPr indent="-457200" algn="just" eaLnBrk="1" hangingPunct="1">
              <a:lnSpc>
                <a:spcPct val="106000"/>
              </a:lnSpc>
              <a:spcBef>
                <a:spcPts val="800"/>
              </a:spcBef>
              <a:spcAft>
                <a:spcPts val="0"/>
              </a:spcAft>
              <a:buClr>
                <a:srgbClr val="FF0000"/>
              </a:buClr>
              <a:buFont typeface="+mj-lt"/>
              <a:buAutoNum type="alphaLcParenR" startAt="8"/>
              <a:defRPr/>
            </a:pPr>
            <a:r>
              <a:rPr lang="en-US" sz="1900" b="1" kern="0" smtClean="0">
                <a:solidFill>
                  <a:srgbClr val="0000FF"/>
                </a:solidFill>
                <a:latin typeface="Arial" charset="0"/>
              </a:rPr>
              <a:t>Duy </a:t>
            </a:r>
            <a:r>
              <a:rPr lang="en-US" sz="1900" b="1" kern="0">
                <a:solidFill>
                  <a:srgbClr val="0000FF"/>
                </a:solidFill>
                <a:latin typeface="Arial" charset="0"/>
              </a:rPr>
              <a:t>trì các điều kiện bảo đảm </a:t>
            </a:r>
            <a:r>
              <a:rPr lang="en-US" sz="1900" b="1" kern="0" smtClean="0">
                <a:solidFill>
                  <a:srgbClr val="0000FF"/>
                </a:solidFill>
                <a:latin typeface="Arial" charset="0"/>
              </a:rPr>
              <a:t>ATTP và </a:t>
            </a:r>
            <a:r>
              <a:rPr lang="en-US" sz="1900" b="1" kern="0">
                <a:solidFill>
                  <a:srgbClr val="0000FF"/>
                </a:solidFill>
                <a:latin typeface="Arial" charset="0"/>
              </a:rPr>
              <a:t>lưu giữ thông tin liên quan đến việc mua bán bảo đảm truy xuất được nguồn gốc thực phẩm</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22. Điều kiện bảo đảm an toàn thực phẩm trong sản xuất, kinh doanh thực phẩm nhỏ lẻ</a:t>
            </a:r>
          </a:p>
        </p:txBody>
      </p:sp>
    </p:spTree>
    <p:extLst>
      <p:ext uri="{BB962C8B-B14F-4D97-AF65-F5344CB8AC3E}">
        <p14:creationId xmlns:p14="http://schemas.microsoft.com/office/powerpoint/2010/main" val="2341540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0066"/>
                </a:solidFill>
                <a:latin typeface="Arial" charset="0"/>
              </a:rPr>
              <a:t>Bộ </a:t>
            </a:r>
            <a:r>
              <a:rPr lang="en-US" sz="2200" b="1" kern="0">
                <a:solidFill>
                  <a:srgbClr val="FF0066"/>
                </a:solidFill>
                <a:latin typeface="Arial" charset="0"/>
              </a:rPr>
              <a:t>trưởng Bộ Y tế</a:t>
            </a:r>
            <a:r>
              <a:rPr lang="en-US" sz="2200" b="1" kern="0">
                <a:solidFill>
                  <a:srgbClr val="0000FF"/>
                </a:solidFill>
                <a:latin typeface="Arial" charset="0"/>
              </a:rPr>
              <a:t>, </a:t>
            </a:r>
            <a:r>
              <a:rPr lang="en-US" sz="2200" b="1" kern="0">
                <a:solidFill>
                  <a:srgbClr val="009900"/>
                </a:solidFill>
                <a:latin typeface="Arial" charset="0"/>
              </a:rPr>
              <a:t>Bộ trưởng Bộ Nông nghiệp và Phát triển nông thôn</a:t>
            </a:r>
            <a:r>
              <a:rPr lang="en-US" sz="2200" b="1" kern="0">
                <a:solidFill>
                  <a:srgbClr val="0000FF"/>
                </a:solidFill>
                <a:latin typeface="Arial" charset="0"/>
              </a:rPr>
              <a:t>, </a:t>
            </a:r>
            <a:r>
              <a:rPr lang="en-US" sz="2200" b="1" kern="0">
                <a:solidFill>
                  <a:srgbClr val="FF0066"/>
                </a:solidFill>
                <a:latin typeface="Arial" charset="0"/>
              </a:rPr>
              <a:t>Bộ trưởng Bộ Công thương</a:t>
            </a:r>
            <a:r>
              <a:rPr lang="en-US" sz="2200" b="1" kern="0">
                <a:solidFill>
                  <a:srgbClr val="0000FF"/>
                </a:solidFill>
                <a:latin typeface="Arial" charset="0"/>
              </a:rPr>
              <a:t> ban hành quy chuẩn kỹ thuật quốc gia và quy định cụ thể về điều kiện bảo đảm an toàn thực phẩm trong sản xuất, kinh doanh thực phẩm nhỏ lẻ thuộc lĩnh vực được phân công quản </a:t>
            </a:r>
            <a:r>
              <a:rPr lang="en-US" sz="2200" b="1" kern="0" smtClean="0">
                <a:solidFill>
                  <a:srgbClr val="0000FF"/>
                </a:solidFill>
                <a:latin typeface="Arial" charset="0"/>
              </a:rPr>
              <a:t>lý.</a:t>
            </a:r>
          </a:p>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0066"/>
                </a:solidFill>
                <a:latin typeface="Arial" charset="0"/>
              </a:rPr>
              <a:t>UBND </a:t>
            </a:r>
            <a:r>
              <a:rPr lang="en-US" sz="2200" b="1" kern="0">
                <a:solidFill>
                  <a:srgbClr val="FF0066"/>
                </a:solidFill>
                <a:latin typeface="Arial" charset="0"/>
              </a:rPr>
              <a:t>tỉnh, thành phố trực thuộc Trung ương </a:t>
            </a:r>
            <a:r>
              <a:rPr lang="en-US" sz="2200" b="1" kern="0" smtClean="0">
                <a:solidFill>
                  <a:srgbClr val="0000FF"/>
                </a:solidFill>
                <a:latin typeface="Arial" charset="0"/>
              </a:rPr>
              <a:t>ban </a:t>
            </a:r>
            <a:r>
              <a:rPr lang="en-US" sz="2200" b="1" kern="0">
                <a:solidFill>
                  <a:srgbClr val="0000FF"/>
                </a:solidFill>
                <a:latin typeface="Arial" charset="0"/>
              </a:rPr>
              <a:t>hành quy chuẩn kỹ thuật địa phương, quy định cụ thể điều kiện bảo đảm an toàn thực phẩm trong sản xuất, kinh doanh thực phẩm nhỏ lẻ đối với thực phẩm đặc thù trên địa bàn tỉnh</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22. Điều kiện bảo đảm an toàn thực phẩm trong sản xuất, kinh doanh thực phẩm nhỏ lẻ</a:t>
            </a:r>
          </a:p>
        </p:txBody>
      </p:sp>
    </p:spTree>
    <p:extLst>
      <p:ext uri="{BB962C8B-B14F-4D97-AF65-F5344CB8AC3E}">
        <p14:creationId xmlns:p14="http://schemas.microsoft.com/office/powerpoint/2010/main" val="273223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19200"/>
            <a:ext cx="5302447" cy="5499585"/>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Luật </a:t>
            </a:r>
            <a:r>
              <a:rPr lang="en-US" sz="2000" b="1" kern="0">
                <a:solidFill>
                  <a:srgbClr val="0000FF"/>
                </a:solidFill>
                <a:latin typeface="Arial" charset="0"/>
              </a:rPr>
              <a:t>An toàn thực phẩm số </a:t>
            </a:r>
            <a:r>
              <a:rPr lang="en-US" sz="2000" b="1" kern="0">
                <a:solidFill>
                  <a:srgbClr val="FF0000"/>
                </a:solidFill>
                <a:latin typeface="Arial" charset="0"/>
              </a:rPr>
              <a:t>55/2010/QH12</a:t>
            </a:r>
            <a:r>
              <a:rPr lang="en-US" sz="2000" b="1" kern="0">
                <a:solidFill>
                  <a:srgbClr val="0000FF"/>
                </a:solidFill>
                <a:latin typeface="Arial" charset="0"/>
              </a:rPr>
              <a:t> được Quốc </a:t>
            </a:r>
            <a:r>
              <a:rPr lang="en-US" sz="2000" b="1" kern="0" smtClean="0">
                <a:solidFill>
                  <a:srgbClr val="0000FF"/>
                </a:solidFill>
                <a:latin typeface="Arial" charset="0"/>
              </a:rPr>
              <a:t>hội thông </a:t>
            </a:r>
            <a:r>
              <a:rPr lang="en-US" sz="2000" b="1" kern="0">
                <a:solidFill>
                  <a:srgbClr val="0000FF"/>
                </a:solidFill>
                <a:latin typeface="Arial" charset="0"/>
              </a:rPr>
              <a:t>qua ngày </a:t>
            </a:r>
            <a:r>
              <a:rPr lang="en-US" sz="2000" b="1" kern="0" smtClean="0">
                <a:solidFill>
                  <a:srgbClr val="0000FF"/>
                </a:solidFill>
                <a:latin typeface="Arial" charset="0"/>
              </a:rPr>
              <a:t>17/6/2010 </a:t>
            </a:r>
            <a:r>
              <a:rPr lang="en-US" sz="2000" b="1" kern="0">
                <a:solidFill>
                  <a:srgbClr val="0000FF"/>
                </a:solidFill>
                <a:latin typeface="Arial" charset="0"/>
              </a:rPr>
              <a:t>tại kỳ họp thứ </a:t>
            </a:r>
            <a:r>
              <a:rPr lang="en-US" sz="2000" b="1" kern="0" smtClean="0">
                <a:solidFill>
                  <a:srgbClr val="0000FF"/>
                </a:solidFill>
                <a:latin typeface="Arial" charset="0"/>
              </a:rPr>
              <a:t>7.</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a:solidFill>
                  <a:srgbClr val="0000FF"/>
                </a:solidFill>
                <a:latin typeface="Arial" charset="0"/>
              </a:rPr>
              <a:t>Luật có hiệu lực thi hành kể từ ngày </a:t>
            </a:r>
            <a:r>
              <a:rPr lang="en-US" sz="2000" b="1" kern="0">
                <a:solidFill>
                  <a:srgbClr val="FF0000"/>
                </a:solidFill>
                <a:latin typeface="Arial" charset="0"/>
              </a:rPr>
              <a:t>01/7/2011.</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Ngày 15/6/2018, Luật ATTP đ</a:t>
            </a:r>
            <a:r>
              <a:rPr lang="vi-VN" sz="2000" b="1" kern="0" smtClean="0">
                <a:solidFill>
                  <a:srgbClr val="0000FF"/>
                </a:solidFill>
                <a:latin typeface="Arial" charset="0"/>
              </a:rPr>
              <a:t>ượ</a:t>
            </a:r>
            <a:r>
              <a:rPr lang="en-US" sz="2000" b="1" kern="0" smtClean="0">
                <a:solidFill>
                  <a:srgbClr val="0000FF"/>
                </a:solidFill>
                <a:latin typeface="Arial" charset="0"/>
              </a:rPr>
              <a:t>c Quốc hội sửa </a:t>
            </a:r>
            <a:r>
              <a:rPr lang="en-US" sz="2000" b="1" kern="0">
                <a:solidFill>
                  <a:srgbClr val="0000FF"/>
                </a:solidFill>
                <a:latin typeface="Arial" charset="0"/>
              </a:rPr>
              <a:t>đổi, bổ sung </a:t>
            </a:r>
            <a:r>
              <a:rPr lang="en-US" sz="2000" b="1" kern="0" smtClean="0">
                <a:solidFill>
                  <a:srgbClr val="0000FF"/>
                </a:solidFill>
                <a:latin typeface="Arial" charset="0"/>
              </a:rPr>
              <a:t>bởi Luật </a:t>
            </a:r>
            <a:r>
              <a:rPr lang="en-US" sz="2000" b="1" kern="0">
                <a:solidFill>
                  <a:srgbClr val="0000FF"/>
                </a:solidFill>
                <a:latin typeface="Arial" charset="0"/>
              </a:rPr>
              <a:t>số </a:t>
            </a:r>
            <a:r>
              <a:rPr lang="en-US" sz="2000" b="1" kern="0">
                <a:solidFill>
                  <a:srgbClr val="FF0066"/>
                </a:solidFill>
                <a:latin typeface="Arial" charset="0"/>
              </a:rPr>
              <a:t>28/2018/QH14</a:t>
            </a:r>
            <a:r>
              <a:rPr lang="en-US" sz="2000" b="1" kern="0">
                <a:solidFill>
                  <a:srgbClr val="0000FF"/>
                </a:solidFill>
                <a:latin typeface="Arial" charset="0"/>
              </a:rPr>
              <a:t> </a:t>
            </a:r>
            <a:r>
              <a:rPr lang="en-US" sz="2000" b="1" kern="0" smtClean="0">
                <a:solidFill>
                  <a:srgbClr val="0000FF"/>
                </a:solidFill>
                <a:latin typeface="Arial" charset="0"/>
              </a:rPr>
              <a:t>sửa </a:t>
            </a:r>
            <a:r>
              <a:rPr lang="en-US" sz="2000" b="1" kern="0">
                <a:solidFill>
                  <a:srgbClr val="0000FF"/>
                </a:solidFill>
                <a:latin typeface="Arial" charset="0"/>
              </a:rPr>
              <a:t>đổi, bổ sung một số điều của 11 luật có liên quan đến quy hoạch, có hiệu lực kể từ ngày </a:t>
            </a:r>
            <a:r>
              <a:rPr lang="en-US" sz="2000" b="1" kern="0" smtClean="0">
                <a:solidFill>
                  <a:srgbClr val="0000FF"/>
                </a:solidFill>
                <a:latin typeface="Arial" charset="0"/>
              </a:rPr>
              <a:t>01/01/2019.</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nl-NL" sz="2000" b="1" kern="0" smtClean="0">
                <a:solidFill>
                  <a:srgbClr val="0000FF"/>
                </a:solidFill>
                <a:latin typeface="Arial" charset="0"/>
              </a:rPr>
              <a:t>Đến ngày 29/6/2018, Luật ATTP số </a:t>
            </a:r>
            <a:r>
              <a:rPr lang="en-US" sz="2000" b="1" kern="0" smtClean="0">
                <a:solidFill>
                  <a:srgbClr val="FF0000"/>
                </a:solidFill>
                <a:latin typeface="Arial" charset="0"/>
              </a:rPr>
              <a:t>55/2010/QH12 </a:t>
            </a:r>
            <a:r>
              <a:rPr lang="en-US" sz="2000" b="1" kern="0">
                <a:solidFill>
                  <a:srgbClr val="0000FF"/>
                </a:solidFill>
                <a:latin typeface="Arial" charset="0"/>
              </a:rPr>
              <a:t>được </a:t>
            </a:r>
            <a:r>
              <a:rPr lang="nl-NL" sz="2000" b="1" kern="0">
                <a:solidFill>
                  <a:srgbClr val="0000FF"/>
                </a:solidFill>
                <a:latin typeface="Arial" charset="0"/>
              </a:rPr>
              <a:t>Văn phòng Quốc hội hợp nhất </a:t>
            </a:r>
            <a:r>
              <a:rPr lang="nl-NL" sz="2000" b="1" kern="0" smtClean="0">
                <a:solidFill>
                  <a:srgbClr val="0000FF"/>
                </a:solidFill>
                <a:latin typeface="Arial" charset="0"/>
              </a:rPr>
              <a:t>với </a:t>
            </a:r>
            <a:r>
              <a:rPr lang="en-US" sz="2000" b="1" kern="0" smtClean="0">
                <a:solidFill>
                  <a:srgbClr val="0000FF"/>
                </a:solidFill>
                <a:latin typeface="Arial" charset="0"/>
              </a:rPr>
              <a:t>Luật </a:t>
            </a:r>
            <a:r>
              <a:rPr lang="en-US" sz="2000" b="1" kern="0" smtClean="0">
                <a:solidFill>
                  <a:srgbClr val="FF0066"/>
                </a:solidFill>
                <a:latin typeface="Arial" charset="0"/>
              </a:rPr>
              <a:t>28/2018/QH14 </a:t>
            </a:r>
            <a:r>
              <a:rPr lang="nl-NL" sz="2000" b="1" kern="0" smtClean="0">
                <a:solidFill>
                  <a:srgbClr val="0000FF"/>
                </a:solidFill>
                <a:latin typeface="Arial" charset="0"/>
              </a:rPr>
              <a:t>tại Văn bản số </a:t>
            </a:r>
            <a:r>
              <a:rPr lang="en-US" sz="2000" b="1" kern="0" smtClean="0">
                <a:solidFill>
                  <a:srgbClr val="009900"/>
                </a:solidFill>
                <a:latin typeface="Arial" charset="0"/>
              </a:rPr>
              <a:t>02/VBHN-VPQH.</a:t>
            </a:r>
            <a:endParaRPr lang="en-US" sz="2000" b="1" kern="0">
              <a:solidFill>
                <a:srgbClr val="009900"/>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GIỚI THIỆU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LUẬT AN TOÀN THỰC PHẨM NĂM 2010</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28600" y="1305537"/>
            <a:ext cx="3502152" cy="5413248"/>
          </a:xfrm>
          <a:prstGeom prst="rect">
            <a:avLst/>
          </a:prstGeom>
          <a:ln>
            <a:solidFill>
              <a:schemeClr val="tx1"/>
            </a:solidFill>
          </a:ln>
        </p:spPr>
      </p:pic>
    </p:spTree>
    <p:extLst>
      <p:ext uri="{BB962C8B-B14F-4D97-AF65-F5344CB8AC3E}">
        <p14:creationId xmlns:p14="http://schemas.microsoft.com/office/powerpoint/2010/main" val="794033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28. Điều kiện bảo đảm an toàn thực phẩm đối với </a:t>
            </a:r>
            <a:r>
              <a:rPr lang="en-US" sz="1900" b="1" kern="0">
                <a:solidFill>
                  <a:srgbClr val="009900"/>
                </a:solidFill>
                <a:latin typeface="Arial" charset="0"/>
              </a:rPr>
              <a:t>nơi</a:t>
            </a:r>
            <a:r>
              <a:rPr lang="en-US" sz="1900" b="1" kern="0">
                <a:solidFill>
                  <a:srgbClr val="FF0066"/>
                </a:solidFill>
                <a:latin typeface="Arial" charset="0"/>
              </a:rPr>
              <a:t> chế biến, kinh doanh dịch vụ ăn </a:t>
            </a:r>
            <a:r>
              <a:rPr lang="en-US" sz="1900" b="1" kern="0" smtClean="0">
                <a:solidFill>
                  <a:srgbClr val="FF0066"/>
                </a:solidFill>
                <a:latin typeface="Arial" charset="0"/>
              </a:rPr>
              <a:t>uống</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Bếp </a:t>
            </a:r>
            <a:r>
              <a:rPr lang="en-US" sz="1900" b="1" kern="0">
                <a:solidFill>
                  <a:srgbClr val="0000FF"/>
                </a:solidFill>
                <a:latin typeface="Arial" charset="0"/>
              </a:rPr>
              <a:t>ăn được bố trí bảo đảm không nhiễm chéo giữa thực phẩm chưa qua chế biến và thực phẩm đã qua chế </a:t>
            </a:r>
            <a:r>
              <a:rPr lang="en-US" sz="1900" b="1" kern="0" smtClean="0">
                <a:solidFill>
                  <a:srgbClr val="0000FF"/>
                </a:solidFill>
                <a:latin typeface="Arial" charset="0"/>
              </a:rPr>
              <a:t>biến.</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đủ nước đạt quy chuẩn kỹ thuật phục vụ việc chế biến, kinh </a:t>
            </a:r>
            <a:r>
              <a:rPr lang="en-US" sz="1900" b="1" kern="0" smtClean="0">
                <a:solidFill>
                  <a:srgbClr val="0000FF"/>
                </a:solidFill>
                <a:latin typeface="Arial" charset="0"/>
              </a:rPr>
              <a:t>doanh.</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dụng cụ thu gom, chứa đựng rác thải, chất thải bảo đảm vệ </a:t>
            </a:r>
            <a:r>
              <a:rPr lang="en-US" sz="1900" b="1" kern="0" smtClean="0">
                <a:solidFill>
                  <a:srgbClr val="0000FF"/>
                </a:solidFill>
                <a:latin typeface="Arial" charset="0"/>
              </a:rPr>
              <a:t>sinh.</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Cống </a:t>
            </a:r>
            <a:r>
              <a:rPr lang="en-US" sz="1900" b="1" kern="0">
                <a:solidFill>
                  <a:srgbClr val="0000FF"/>
                </a:solidFill>
                <a:latin typeface="Arial" charset="0"/>
              </a:rPr>
              <a:t>rãnh ở khu vực cửa hàng, nhà bếp phải thông thoát, không ứ </a:t>
            </a:r>
            <a:r>
              <a:rPr lang="en-US" sz="1900" b="1" kern="0" smtClean="0">
                <a:solidFill>
                  <a:srgbClr val="0000FF"/>
                </a:solidFill>
                <a:latin typeface="Arial" charset="0"/>
              </a:rPr>
              <a:t>đọng.</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Nhà </a:t>
            </a:r>
            <a:r>
              <a:rPr lang="en-US" sz="1900" b="1" kern="0">
                <a:solidFill>
                  <a:srgbClr val="0000FF"/>
                </a:solidFill>
                <a:latin typeface="Arial" charset="0"/>
              </a:rPr>
              <a:t>ăn phải thoáng, mát, đủ ánh sáng, duy trì chế độ vệ sinh sạch sẽ, có biện pháp để ngăn ngừa côn trùng và động vật gây </a:t>
            </a:r>
            <a:r>
              <a:rPr lang="en-US" sz="1900" b="1" kern="0" smtClean="0">
                <a:solidFill>
                  <a:srgbClr val="0000FF"/>
                </a:solidFill>
                <a:latin typeface="Arial" charset="0"/>
              </a:rPr>
              <a:t>hại.</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thiết bị bảo quản thực phẩm, nhà vệ sinh, rửa tay và thu dọn chất thải, rác thải hàng ngày sạch </a:t>
            </a:r>
            <a:r>
              <a:rPr lang="en-US" sz="1900" b="1" kern="0" smtClean="0">
                <a:solidFill>
                  <a:srgbClr val="0000FF"/>
                </a:solidFill>
                <a:latin typeface="Arial" charset="0"/>
              </a:rPr>
              <a:t>sẽ.</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đứng đầu đơn vị có bếp ăn tập thể có trách nhiệm bảo đảm an toàn thực phẩm.</a:t>
            </a:r>
          </a:p>
          <a:p>
            <a:pPr indent="-457200" algn="just" eaLnBrk="1" hangingPunct="1">
              <a:lnSpc>
                <a:spcPct val="105000"/>
              </a:lnSpc>
              <a:spcBef>
                <a:spcPts val="700"/>
              </a:spcBef>
              <a:spcAft>
                <a:spcPts val="0"/>
              </a:spcAft>
              <a:buClr>
                <a:srgbClr val="FF0000"/>
              </a:buClr>
              <a:buFont typeface="+mj-lt"/>
              <a:buAutoNum type="arabicPeriod"/>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4</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DỊCH VỤ ĂN UỐNG</a:t>
            </a:r>
          </a:p>
        </p:txBody>
      </p:sp>
    </p:spTree>
    <p:extLst>
      <p:ext uri="{BB962C8B-B14F-4D97-AF65-F5344CB8AC3E}">
        <p14:creationId xmlns:p14="http://schemas.microsoft.com/office/powerpoint/2010/main" val="1476237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7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29. Điều kiện bảo đảm an toàn thực phẩm đối với cơ sở chế biến, kinh doanh dịch vụ ăn uống</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dụng cụ, đồ chứa đựng riêng cho thực phẩm sống và thực phẩm </a:t>
            </a:r>
            <a:r>
              <a:rPr lang="en-US" sz="1850" b="1" kern="0" spc="-20" smtClean="0">
                <a:solidFill>
                  <a:srgbClr val="0000FF"/>
                </a:solidFill>
                <a:latin typeface="Arial" charset="0"/>
              </a:rPr>
              <a:t>chín.</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Dụng </a:t>
            </a:r>
            <a:r>
              <a:rPr lang="en-US" sz="1850" b="1" kern="0">
                <a:solidFill>
                  <a:srgbClr val="0000FF"/>
                </a:solidFill>
                <a:latin typeface="Arial" charset="0"/>
              </a:rPr>
              <a:t>cụ nấu nướng, chế biến phải bảo đảm an toàn vệ </a:t>
            </a:r>
            <a:r>
              <a:rPr lang="en-US" sz="1850" b="1" kern="0" smtClean="0">
                <a:solidFill>
                  <a:srgbClr val="0000FF"/>
                </a:solidFill>
                <a:latin typeface="Arial" charset="0"/>
              </a:rPr>
              <a:t>sinh.</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pc="-20" smtClean="0">
                <a:solidFill>
                  <a:srgbClr val="0000FF"/>
                </a:solidFill>
                <a:latin typeface="Arial" charset="0"/>
              </a:rPr>
              <a:t>Dụng </a:t>
            </a:r>
            <a:r>
              <a:rPr lang="en-US" sz="1850" b="1" kern="0" spc="-20">
                <a:solidFill>
                  <a:srgbClr val="0000FF"/>
                </a:solidFill>
                <a:latin typeface="Arial" charset="0"/>
              </a:rPr>
              <a:t>cụ ăn uống phải được làm bằng vật liệu an toàn, rửa sạch, giữ </a:t>
            </a:r>
            <a:r>
              <a:rPr lang="en-US" sz="1850" b="1" kern="0" spc="-20" smtClean="0">
                <a:solidFill>
                  <a:srgbClr val="0000FF"/>
                </a:solidFill>
                <a:latin typeface="Arial" charset="0"/>
              </a:rPr>
              <a:t>khô.</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Tuân </a:t>
            </a:r>
            <a:r>
              <a:rPr lang="en-US" sz="1850" b="1" kern="0">
                <a:solidFill>
                  <a:srgbClr val="0000FF"/>
                </a:solidFill>
                <a:latin typeface="Arial" charset="0"/>
              </a:rPr>
              <a:t>thủ quy định về sức khỏe, kiến thức và thực hành của người trực tiếp sản xuất, kinh doanh thực </a:t>
            </a:r>
            <a:r>
              <a:rPr lang="en-US" sz="1850" b="1" kern="0" smtClean="0">
                <a:solidFill>
                  <a:srgbClr val="0000FF"/>
                </a:solidFill>
                <a:latin typeface="Arial" charset="0"/>
              </a:rPr>
              <a:t>phẩm.</a:t>
            </a:r>
          </a:p>
          <a:p>
            <a:pPr indent="-457200" algn="just" eaLnBrk="1" hangingPunct="1">
              <a:lnSpc>
                <a:spcPct val="107000"/>
              </a:lnSpc>
              <a:spcBef>
                <a:spcPts val="7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30. Điều kiện bảo đảm an toàn thực phẩm trong chế biến và bảo quản thực </a:t>
            </a:r>
            <a:r>
              <a:rPr lang="en-US" sz="1850" b="1" kern="0" smtClean="0">
                <a:solidFill>
                  <a:srgbClr val="FF0066"/>
                </a:solidFill>
                <a:latin typeface="Arial" charset="0"/>
              </a:rPr>
              <a:t>phẩm</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Sử </a:t>
            </a:r>
            <a:r>
              <a:rPr lang="en-US" sz="1850" b="1" kern="0">
                <a:solidFill>
                  <a:srgbClr val="0000FF"/>
                </a:solidFill>
                <a:latin typeface="Arial" charset="0"/>
              </a:rPr>
              <a:t>dụng thực phẩm, nguyên liệu thực phẩm phải rõ nguồn gốc và bảo đảm an toàn, lưu mẫu thức </a:t>
            </a:r>
            <a:r>
              <a:rPr lang="en-US" sz="1850" b="1" kern="0" smtClean="0">
                <a:solidFill>
                  <a:srgbClr val="0000FF"/>
                </a:solidFill>
                <a:latin typeface="Arial" charset="0"/>
              </a:rPr>
              <a:t>ăn.</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Thực </a:t>
            </a:r>
            <a:r>
              <a:rPr lang="en-US" sz="1850" b="1" kern="0">
                <a:solidFill>
                  <a:srgbClr val="0000FF"/>
                </a:solidFill>
                <a:latin typeface="Arial" charset="0"/>
              </a:rPr>
              <a:t>phẩm phải được chế biến bảo đảm an toàn, hợp vệ </a:t>
            </a:r>
            <a:r>
              <a:rPr lang="en-US" sz="1850" b="1" kern="0" smtClean="0">
                <a:solidFill>
                  <a:srgbClr val="0000FF"/>
                </a:solidFill>
                <a:latin typeface="Arial" charset="0"/>
              </a:rPr>
              <a:t>sinh.</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Thực </a:t>
            </a:r>
            <a:r>
              <a:rPr lang="en-US" sz="1850" b="1" kern="0">
                <a:solidFill>
                  <a:srgbClr val="0000FF"/>
                </a:solidFill>
                <a:latin typeface="Arial" charset="0"/>
              </a:rPr>
              <a:t>phẩm bày bán phải để trong tủ kính hoặc thiết bị bảo quản hợp vệ sinh, chống được bụi, mưa, nắng và sự xâm nhập của côn trùng và động vật gây hại; được bày bán trên bàn hoặc giá cao hơn mặt đất</a:t>
            </a:r>
            <a:r>
              <a:rPr lang="en-US" sz="1850" b="1" kern="0" smtClean="0">
                <a:solidFill>
                  <a:srgbClr val="0000FF"/>
                </a:solidFill>
                <a:latin typeface="Arial" charset="0"/>
              </a:rPr>
              <a:t>.</a:t>
            </a:r>
            <a:endParaRPr lang="en-US" sz="185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4</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DỊCH VỤ ĂN UỐNG</a:t>
            </a:r>
          </a:p>
        </p:txBody>
      </p:sp>
    </p:spTree>
    <p:extLst>
      <p:ext uri="{BB962C8B-B14F-4D97-AF65-F5344CB8AC3E}">
        <p14:creationId xmlns:p14="http://schemas.microsoft.com/office/powerpoint/2010/main" val="2602838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31. Điều kiện bảo đảm an toàn thực phẩm đối với nơi bày bán thức ăn đường phố</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Phải </a:t>
            </a:r>
            <a:r>
              <a:rPr lang="en-US" sz="1850" b="1" kern="0" spc="-20">
                <a:solidFill>
                  <a:srgbClr val="0000FF"/>
                </a:solidFill>
                <a:latin typeface="Arial" charset="0"/>
              </a:rPr>
              <a:t>cách biệt nguồn gây độc hại, nguồn gây ô </a:t>
            </a:r>
            <a:r>
              <a:rPr lang="en-US" sz="1850" b="1" kern="0" spc="-20" smtClean="0">
                <a:solidFill>
                  <a:srgbClr val="0000FF"/>
                </a:solidFill>
                <a:latin typeface="Arial" charset="0"/>
              </a:rPr>
              <a:t>nhiễm.</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Phải </a:t>
            </a:r>
            <a:r>
              <a:rPr lang="en-US" sz="1850" b="1" kern="0" spc="-20">
                <a:solidFill>
                  <a:srgbClr val="0000FF"/>
                </a:solidFill>
                <a:latin typeface="Arial" charset="0"/>
              </a:rPr>
              <a:t>được bày bán trên bàn, giá, kệ, phương tiện bảo đảm vệ sinh an toàn thực phẩm, mỹ quan đường </a:t>
            </a:r>
            <a:r>
              <a:rPr lang="en-US" sz="1850" b="1" kern="0" spc="-20" smtClean="0">
                <a:solidFill>
                  <a:srgbClr val="0000FF"/>
                </a:solidFill>
                <a:latin typeface="Arial" charset="0"/>
              </a:rPr>
              <a:t>phố.</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850" b="1" kern="0" spc="-50" smtClean="0">
                <a:solidFill>
                  <a:srgbClr val="FF0066"/>
                </a:solidFill>
                <a:latin typeface="Arial" charset="0"/>
              </a:rPr>
              <a:t>Điều </a:t>
            </a:r>
            <a:r>
              <a:rPr lang="en-US" sz="1850" b="1" kern="0" spc="-50">
                <a:solidFill>
                  <a:srgbClr val="FF0066"/>
                </a:solidFill>
                <a:latin typeface="Arial" charset="0"/>
              </a:rPr>
              <a:t>32. Điều kiện bảo đảm an toàn thực phẩm đối với nguyên liệu, dụng cụ ăn uống, chứa đựng thực phẩm và người kinh doanh thức ăn đường </a:t>
            </a:r>
            <a:r>
              <a:rPr lang="en-US" sz="1850" b="1" kern="0" spc="-50" smtClean="0">
                <a:solidFill>
                  <a:srgbClr val="FF0066"/>
                </a:solidFill>
                <a:latin typeface="Arial" charset="0"/>
              </a:rPr>
              <a:t>phố</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Nguyên liệu để chế biến thức ăn đường phố phải bảo đảm an toàn thực phẩm, có nguồn gốc, xuất xứ rõ ràng.</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Dụng </a:t>
            </a:r>
            <a:r>
              <a:rPr lang="en-US" sz="1850" b="1" kern="0" spc="-20">
                <a:solidFill>
                  <a:srgbClr val="0000FF"/>
                </a:solidFill>
                <a:latin typeface="Arial" charset="0"/>
              </a:rPr>
              <a:t>cụ ăn uống, chứa đựng thực phẩm phải bảo đảm an toàn vệ </a:t>
            </a:r>
            <a:r>
              <a:rPr lang="en-US" sz="1850" b="1" kern="0" spc="-20" smtClean="0">
                <a:solidFill>
                  <a:srgbClr val="0000FF"/>
                </a:solidFill>
                <a:latin typeface="Arial" charset="0"/>
              </a:rPr>
              <a:t>sinh.</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Bao </a:t>
            </a:r>
            <a:r>
              <a:rPr lang="en-US" sz="1850" b="1" kern="0" spc="-20">
                <a:solidFill>
                  <a:srgbClr val="0000FF"/>
                </a:solidFill>
                <a:latin typeface="Arial" charset="0"/>
              </a:rPr>
              <a:t>gói và các vật liệu tiếp xúc trực tiếp với thực phẩm không được gây ô nhiễm và thôi nhiễm vào thực </a:t>
            </a:r>
            <a:r>
              <a:rPr lang="en-US" sz="1850" b="1" kern="0" spc="-2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dụng cụ che nắng, mưa, bụi bẩn, côn trùng và động vật gây </a:t>
            </a:r>
            <a:r>
              <a:rPr lang="en-US" sz="1850" b="1" kern="0" spc="-20" smtClean="0">
                <a:solidFill>
                  <a:srgbClr val="0000FF"/>
                </a:solidFill>
                <a:latin typeface="Arial" charset="0"/>
              </a:rPr>
              <a:t>hại.</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đủ nước đạt quy chuẩn kỹ thuật phục vụ việc chế biến, kinh </a:t>
            </a:r>
            <a:r>
              <a:rPr lang="en-US" sz="1850" b="1" kern="0" spc="-2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Tuân </a:t>
            </a:r>
            <a:r>
              <a:rPr lang="en-US" sz="1850" b="1" kern="0" spc="-20">
                <a:solidFill>
                  <a:srgbClr val="0000FF"/>
                </a:solidFill>
                <a:latin typeface="Arial" charset="0"/>
              </a:rPr>
              <a:t>thủ quy định về sức khỏe, kiến thức và thực hành đối với người trực tiếp sản xuất, kinh doanh thực phẩm</a:t>
            </a:r>
            <a:r>
              <a:rPr lang="en-US" sz="1850" b="1" kern="0" spc="-20" smtClean="0">
                <a:solidFill>
                  <a:srgbClr val="0000FF"/>
                </a:solidFill>
                <a:latin typeface="Arial" charset="0"/>
              </a:rPr>
              <a:t>.</a:t>
            </a:r>
            <a:endParaRPr lang="en-US" sz="185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7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5</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THỨC ĂN ĐƯỜNG PHỐ</a:t>
            </a:r>
          </a:p>
        </p:txBody>
      </p:sp>
    </p:spTree>
    <p:extLst>
      <p:ext uri="{BB962C8B-B14F-4D97-AF65-F5344CB8AC3E}">
        <p14:creationId xmlns:p14="http://schemas.microsoft.com/office/powerpoint/2010/main" val="1188099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23"/>
            <a:ext cx="9144000" cy="6557554"/>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34. Đối tượng, điều kiện cấp, thu hồi Giấy chứng nhận cơ sở đủ điều kiện an toàn thực phẩm</a:t>
            </a:r>
          </a:p>
          <a:p>
            <a:pPr indent="-457200" algn="just" eaLnBrk="1" hangingPunct="1">
              <a:lnSpc>
                <a:spcPct val="107000"/>
              </a:lnSpc>
              <a:spcBef>
                <a:spcPts val="1000"/>
              </a:spcBef>
              <a:spcAft>
                <a:spcPts val="0"/>
              </a:spcAft>
              <a:buClr>
                <a:srgbClr val="FF0000"/>
              </a:buClr>
              <a:buFont typeface="+mj-lt"/>
              <a:buAutoNum type="arabicPeriod"/>
              <a:defRPr/>
            </a:pPr>
            <a:r>
              <a:rPr lang="en-US" sz="2100" b="1" kern="0" spc="-20" smtClean="0">
                <a:solidFill>
                  <a:srgbClr val="0000FF"/>
                </a:solidFill>
                <a:latin typeface="Arial" charset="0"/>
              </a:rPr>
              <a:t>Cơ </a:t>
            </a:r>
            <a:r>
              <a:rPr lang="en-US" sz="2100" b="1" kern="0" spc="-20">
                <a:solidFill>
                  <a:srgbClr val="0000FF"/>
                </a:solidFill>
                <a:latin typeface="Arial" charset="0"/>
              </a:rPr>
              <a:t>sở được cấp Giấy chứng nhận cơ sở đủ điều kiện an toàn thực phẩm khi có đủ các điều kiện sau </a:t>
            </a:r>
            <a:r>
              <a:rPr lang="en-US" sz="2100" b="1" kern="0" spc="-20" smtClean="0">
                <a:solidFill>
                  <a:srgbClr val="0000FF"/>
                </a:solidFill>
                <a:latin typeface="Arial" charset="0"/>
              </a:rPr>
              <a:t>đây:</a:t>
            </a:r>
          </a:p>
          <a:p>
            <a:pPr indent="-457200" algn="just" eaLnBrk="1" hangingPunct="1">
              <a:lnSpc>
                <a:spcPct val="107000"/>
              </a:lnSpc>
              <a:spcBef>
                <a:spcPts val="1000"/>
              </a:spcBef>
              <a:spcAft>
                <a:spcPts val="0"/>
              </a:spcAft>
              <a:buClr>
                <a:srgbClr val="FF0000"/>
              </a:buClr>
              <a:buFont typeface="+mj-lt"/>
              <a:buAutoNum type="alphaLcParenR"/>
              <a:defRPr/>
            </a:pPr>
            <a:r>
              <a:rPr lang="en-US" sz="2100" b="1" kern="0" spc="-20" smtClean="0">
                <a:solidFill>
                  <a:srgbClr val="0000FF"/>
                </a:solidFill>
                <a:latin typeface="Arial" charset="0"/>
              </a:rPr>
              <a:t>Có </a:t>
            </a:r>
            <a:r>
              <a:rPr lang="en-US" sz="2100" b="1" kern="0" spc="-20">
                <a:solidFill>
                  <a:srgbClr val="0000FF"/>
                </a:solidFill>
                <a:latin typeface="Arial" charset="0"/>
              </a:rPr>
              <a:t>đủ điều kiện bảo đảm an toàn thực phẩm phù hợp với từng loại hình sản xuất, kinh doanh thực phẩm theo quy định tại Chương IV của Luật </a:t>
            </a:r>
            <a:r>
              <a:rPr lang="en-US" sz="2100" b="1" kern="0" spc="-20" smtClean="0">
                <a:solidFill>
                  <a:srgbClr val="0000FF"/>
                </a:solidFill>
                <a:latin typeface="Arial" charset="0"/>
              </a:rPr>
              <a:t>này;</a:t>
            </a:r>
          </a:p>
          <a:p>
            <a:pPr indent="-457200" algn="just" eaLnBrk="1" hangingPunct="1">
              <a:lnSpc>
                <a:spcPct val="107000"/>
              </a:lnSpc>
              <a:spcBef>
                <a:spcPts val="1000"/>
              </a:spcBef>
              <a:spcAft>
                <a:spcPts val="0"/>
              </a:spcAft>
              <a:buClr>
                <a:srgbClr val="FF0000"/>
              </a:buClr>
              <a:buFont typeface="+mj-lt"/>
              <a:buAutoNum type="alphaLcParenR"/>
              <a:defRPr/>
            </a:pPr>
            <a:r>
              <a:rPr lang="en-US" sz="2100" b="1" kern="0" spc="-20" smtClean="0">
                <a:solidFill>
                  <a:srgbClr val="0000FF"/>
                </a:solidFill>
                <a:latin typeface="Arial" charset="0"/>
              </a:rPr>
              <a:t>Có </a:t>
            </a:r>
            <a:r>
              <a:rPr lang="en-US" sz="2100" b="1" kern="0" spc="-20">
                <a:solidFill>
                  <a:srgbClr val="0000FF"/>
                </a:solidFill>
                <a:latin typeface="Arial" charset="0"/>
              </a:rPr>
              <a:t>đăng ký ngành, nghề kinh doanh thực phẩm trong Giấy chứng nhận đăng ký kinh </a:t>
            </a:r>
            <a:r>
              <a:rPr lang="en-US" sz="2100" b="1" kern="0" spc="-20" smtClean="0">
                <a:solidFill>
                  <a:srgbClr val="0000FF"/>
                </a:solidFill>
                <a:latin typeface="Arial" charset="0"/>
              </a:rPr>
              <a:t>doanh.</a:t>
            </a:r>
          </a:p>
          <a:p>
            <a:pPr indent="-457200" algn="just" eaLnBrk="1" hangingPunct="1">
              <a:lnSpc>
                <a:spcPct val="107000"/>
              </a:lnSpc>
              <a:spcBef>
                <a:spcPts val="1000"/>
              </a:spcBef>
              <a:spcAft>
                <a:spcPts val="0"/>
              </a:spcAft>
              <a:buClr>
                <a:srgbClr val="FF0000"/>
              </a:buClr>
              <a:buFont typeface="+mj-lt"/>
              <a:buAutoNum type="arabicPeriod" startAt="2"/>
              <a:defRPr/>
            </a:pPr>
            <a:r>
              <a:rPr lang="en-US" sz="2100" b="1" kern="0" spc="-20" smtClean="0">
                <a:solidFill>
                  <a:srgbClr val="0000FF"/>
                </a:solidFill>
                <a:latin typeface="Arial" charset="0"/>
              </a:rPr>
              <a:t>Tổ </a:t>
            </a:r>
            <a:r>
              <a:rPr lang="en-US" sz="2100" b="1" kern="0" spc="-20">
                <a:solidFill>
                  <a:srgbClr val="0000FF"/>
                </a:solidFill>
                <a:latin typeface="Arial" charset="0"/>
              </a:rPr>
              <a:t>chức, cá nhân bị thu hồi Giấy chứng nhận cơ sở đủ điều kiện </a:t>
            </a:r>
            <a:r>
              <a:rPr lang="en-US" sz="2100" b="1" kern="0" spc="-20" smtClean="0">
                <a:solidFill>
                  <a:srgbClr val="0000FF"/>
                </a:solidFill>
                <a:latin typeface="Arial" charset="0"/>
              </a:rPr>
              <a:t>ATTP khi </a:t>
            </a:r>
            <a:r>
              <a:rPr lang="en-US" sz="2100" b="1" kern="0" spc="-20">
                <a:solidFill>
                  <a:srgbClr val="0000FF"/>
                </a:solidFill>
                <a:latin typeface="Arial" charset="0"/>
              </a:rPr>
              <a:t>không đủ điều kiện quy định tại khoản 1 Điều </a:t>
            </a:r>
            <a:r>
              <a:rPr lang="en-US" sz="2100" b="1" kern="0" spc="-20" smtClean="0">
                <a:solidFill>
                  <a:srgbClr val="0000FF"/>
                </a:solidFill>
                <a:latin typeface="Arial" charset="0"/>
              </a:rPr>
              <a:t>này.</a:t>
            </a:r>
          </a:p>
          <a:p>
            <a:pPr indent="-457200" algn="just" eaLnBrk="1" hangingPunct="1">
              <a:lnSpc>
                <a:spcPct val="107000"/>
              </a:lnSpc>
              <a:spcBef>
                <a:spcPts val="1000"/>
              </a:spcBef>
              <a:spcAft>
                <a:spcPts val="0"/>
              </a:spcAft>
              <a:buClr>
                <a:srgbClr val="FF0000"/>
              </a:buClr>
              <a:buFont typeface="+mj-lt"/>
              <a:buAutoNum type="arabicPeriod" startAt="2"/>
              <a:defRPr/>
            </a:pPr>
            <a:r>
              <a:rPr lang="en-US" sz="2100" b="1" kern="0" spc="-20" smtClean="0">
                <a:solidFill>
                  <a:srgbClr val="0000FF"/>
                </a:solidFill>
                <a:latin typeface="Arial" charset="0"/>
              </a:rPr>
              <a:t>Chính </a:t>
            </a:r>
            <a:r>
              <a:rPr lang="en-US" sz="2100" b="1" kern="0" spc="-20">
                <a:solidFill>
                  <a:srgbClr val="0000FF"/>
                </a:solidFill>
                <a:latin typeface="Arial" charset="0"/>
              </a:rPr>
              <a:t>phủ quy định cụ thể đối tượng không thuộc diện cấp Giấy chứng nhận cơ sở đủ điều kiện an toàn thực phẩm</a:t>
            </a:r>
            <a:r>
              <a:rPr lang="en-US" sz="2100" b="1" kern="0" spc="-20" smtClean="0">
                <a:solidFill>
                  <a:srgbClr val="0000FF"/>
                </a:solidFill>
                <a:latin typeface="Arial" charset="0"/>
              </a:rPr>
              <a:t>.</a:t>
            </a:r>
            <a:endParaRPr lang="en-US" sz="21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2330185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35. Thẩm quyền cấp, thu hồi Giấy chứng nhận cơ sở đủ điều kiện an toàn thực phẩm</a:t>
            </a:r>
          </a:p>
          <a:p>
            <a:pPr indent="0" algn="just" eaLnBrk="1" hangingPunct="1">
              <a:lnSpc>
                <a:spcPct val="105000"/>
              </a:lnSpc>
              <a:spcBef>
                <a:spcPts val="600"/>
              </a:spcBef>
              <a:spcAft>
                <a:spcPts val="0"/>
              </a:spcAft>
              <a:buClr>
                <a:srgbClr val="FF0000"/>
              </a:buClr>
              <a:buNone/>
              <a:defRPr/>
            </a:pPr>
            <a:r>
              <a:rPr lang="en-US" sz="1900" b="1" kern="0" spc="-20" smtClean="0">
                <a:solidFill>
                  <a:srgbClr val="0000FF"/>
                </a:solidFill>
                <a:latin typeface="Arial" charset="0"/>
              </a:rPr>
              <a:t>Bộ </a:t>
            </a:r>
            <a:r>
              <a:rPr lang="en-US" sz="1900" b="1" kern="0" spc="-20">
                <a:solidFill>
                  <a:srgbClr val="0000FF"/>
                </a:solidFill>
                <a:latin typeface="Arial" charset="0"/>
              </a:rPr>
              <a:t>trưởng Bộ Y tế, Bộ trưởng Bộ </a:t>
            </a:r>
            <a:r>
              <a:rPr lang="en-US" sz="1900" b="1" kern="0" spc="-20" smtClean="0">
                <a:solidFill>
                  <a:srgbClr val="0000FF"/>
                </a:solidFill>
                <a:latin typeface="Arial" charset="0"/>
              </a:rPr>
              <a:t>NN-PTNT, </a:t>
            </a:r>
            <a:r>
              <a:rPr lang="en-US" sz="1900" b="1" kern="0" spc="-20">
                <a:solidFill>
                  <a:srgbClr val="0000FF"/>
                </a:solidFill>
                <a:latin typeface="Arial" charset="0"/>
              </a:rPr>
              <a:t>Bộ trưởng Bộ Công thương quy định cụ thể thẩm quyền cấp, thu hồi Giấy chứng nhận cơ sở đủ điều kiện </a:t>
            </a:r>
            <a:r>
              <a:rPr lang="en-US" sz="1900" b="1" kern="0" spc="-20" smtClean="0">
                <a:solidFill>
                  <a:srgbClr val="0000FF"/>
                </a:solidFill>
                <a:latin typeface="Arial" charset="0"/>
              </a:rPr>
              <a:t>ATTP thuộc </a:t>
            </a:r>
            <a:r>
              <a:rPr lang="en-US" sz="1900" b="1" kern="0" spc="-20">
                <a:solidFill>
                  <a:srgbClr val="0000FF"/>
                </a:solidFill>
                <a:latin typeface="Arial" charset="0"/>
              </a:rPr>
              <a:t>lĩnh vực được phân công quản lý.</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pc="-20">
                <a:solidFill>
                  <a:srgbClr val="FF0066"/>
                </a:solidFill>
                <a:latin typeface="Arial" charset="0"/>
              </a:rPr>
              <a:t>Điều 36. Hồ sơ, trình tự, thủ tục cấp Giấy chứng nhận cơ sở đủ điều kiện an toàn thực </a:t>
            </a:r>
            <a:r>
              <a:rPr lang="en-US" sz="1900" b="1" kern="0" spc="-2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Đơn </a:t>
            </a:r>
            <a:r>
              <a:rPr lang="en-US" sz="1900" b="1" kern="0" spc="-20">
                <a:solidFill>
                  <a:srgbClr val="0000FF"/>
                </a:solidFill>
                <a:latin typeface="Arial" charset="0"/>
              </a:rPr>
              <a:t>đề nghị cấp Giấy chứng nhận cơ sở đủ điều kiện </a:t>
            </a:r>
            <a:r>
              <a:rPr lang="en-US" sz="1900" b="1" kern="0" spc="-20" smtClean="0">
                <a:solidFill>
                  <a:srgbClr val="0000FF"/>
                </a:solidFill>
                <a:latin typeface="Arial" charset="0"/>
              </a:rPr>
              <a:t>ATTP;</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Bản </a:t>
            </a:r>
            <a:r>
              <a:rPr lang="en-US" sz="1900" b="1" kern="0" spc="-20">
                <a:solidFill>
                  <a:srgbClr val="0000FF"/>
                </a:solidFill>
                <a:latin typeface="Arial" charset="0"/>
              </a:rPr>
              <a:t>sao Giấy chứng nhận đăng ký kinh </a:t>
            </a:r>
            <a:r>
              <a:rPr lang="en-US" sz="1900" b="1" kern="0" spc="-2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Bản </a:t>
            </a:r>
            <a:r>
              <a:rPr lang="en-US" sz="1900" b="1" kern="0" spc="-20">
                <a:solidFill>
                  <a:srgbClr val="0000FF"/>
                </a:solidFill>
                <a:latin typeface="Arial" charset="0"/>
              </a:rPr>
              <a:t>thuyết minh về cơ sở vật chất, trang thiết bị, dụng cụ bảo đảm điều kiện vệ sinh </a:t>
            </a:r>
            <a:r>
              <a:rPr lang="en-US" sz="1900" b="1" kern="0" spc="-20" smtClean="0">
                <a:solidFill>
                  <a:srgbClr val="0000FF"/>
                </a:solidFill>
                <a:latin typeface="Arial" charset="0"/>
              </a:rPr>
              <a:t>ATTP theo </a:t>
            </a:r>
            <a:r>
              <a:rPr lang="en-US" sz="1900" b="1" kern="0" spc="-20">
                <a:solidFill>
                  <a:srgbClr val="0000FF"/>
                </a:solidFill>
                <a:latin typeface="Arial" charset="0"/>
              </a:rPr>
              <a:t>quy định của cơ quan </a:t>
            </a:r>
            <a:r>
              <a:rPr lang="en-US" sz="1900" b="1" kern="0" spc="-20" smtClean="0">
                <a:solidFill>
                  <a:srgbClr val="0000FF"/>
                </a:solidFill>
                <a:latin typeface="Arial" charset="0"/>
              </a:rPr>
              <a:t>QLNN có </a:t>
            </a:r>
            <a:r>
              <a:rPr lang="en-US" sz="1900" b="1" kern="0" spc="-20">
                <a:solidFill>
                  <a:srgbClr val="0000FF"/>
                </a:solidFill>
                <a:latin typeface="Arial" charset="0"/>
              </a:rPr>
              <a:t>thẩm </a:t>
            </a:r>
            <a:r>
              <a:rPr lang="en-US" sz="1900" b="1" kern="0" spc="-20" smtClean="0">
                <a:solidFill>
                  <a:srgbClr val="0000FF"/>
                </a:solidFill>
                <a:latin typeface="Arial" charset="0"/>
              </a:rPr>
              <a:t>quyền;</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Giấy </a:t>
            </a:r>
            <a:r>
              <a:rPr lang="en-US" sz="1900" b="1" kern="0" spc="-20">
                <a:solidFill>
                  <a:srgbClr val="0000FF"/>
                </a:solidFill>
                <a:latin typeface="Arial" charset="0"/>
              </a:rPr>
              <a:t>xác nhận đủ sức khỏe của chủ cơ sở và người trực tiếp sản xuất, kinh doanh thực phẩm do cơ sở y tế cấp huyện trở lên </a:t>
            </a:r>
            <a:r>
              <a:rPr lang="en-US" sz="1900" b="1" kern="0" spc="-20" smtClean="0">
                <a:solidFill>
                  <a:srgbClr val="0000FF"/>
                </a:solidFill>
                <a:latin typeface="Arial" charset="0"/>
              </a:rPr>
              <a:t>cấp;</a:t>
            </a:r>
          </a:p>
          <a:p>
            <a:pPr indent="-457200" algn="just" eaLnBrk="1" hangingPunct="1">
              <a:lnSpc>
                <a:spcPct val="105000"/>
              </a:lnSpc>
              <a:spcBef>
                <a:spcPts val="600"/>
              </a:spcBef>
              <a:spcAft>
                <a:spcPts val="0"/>
              </a:spcAft>
              <a:buClr>
                <a:srgbClr val="FF0000"/>
              </a:buClr>
              <a:buNone/>
              <a:defRPr/>
            </a:pPr>
            <a:r>
              <a:rPr lang="en-US" sz="1900" b="1" kern="0" spc="-20" smtClean="0">
                <a:solidFill>
                  <a:srgbClr val="FF0000"/>
                </a:solidFill>
                <a:latin typeface="Arial" charset="0"/>
              </a:rPr>
              <a:t>đ</a:t>
            </a:r>
            <a:r>
              <a:rPr lang="en-US" sz="1900" b="1" kern="0" spc="-20">
                <a:solidFill>
                  <a:srgbClr val="FF0000"/>
                </a:solidFill>
                <a:latin typeface="Arial" charset="0"/>
              </a:rPr>
              <a:t>)</a:t>
            </a:r>
            <a:r>
              <a:rPr lang="en-US" sz="1900" b="1" kern="0" spc="-20">
                <a:solidFill>
                  <a:srgbClr val="0000FF"/>
                </a:solidFill>
                <a:latin typeface="Arial" charset="0"/>
              </a:rPr>
              <a:t> </a:t>
            </a:r>
            <a:r>
              <a:rPr lang="en-US" sz="1900" b="1" kern="0" spc="-20" smtClean="0">
                <a:solidFill>
                  <a:srgbClr val="0000FF"/>
                </a:solidFill>
                <a:latin typeface="Arial" charset="0"/>
              </a:rPr>
              <a:t> Giấy </a:t>
            </a:r>
            <a:r>
              <a:rPr lang="en-US" sz="1900" b="1" kern="0" spc="-20">
                <a:solidFill>
                  <a:srgbClr val="0000FF"/>
                </a:solidFill>
                <a:latin typeface="Arial" charset="0"/>
              </a:rPr>
              <a:t>xác nhận đã được tập huấn kiến thức về an toàn vệ sinh thực phẩm của chủ cơ sở và của người trực tiếp sản xuất, kinh doanh thực phẩm theo quy định của Bộ trưởng Bộ quản lý ngành</a:t>
            </a:r>
            <a:r>
              <a:rPr lang="en-US"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2859998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37. Thời hạn hiệu lực của Giấy chứng nhận cơ sở đủ điều kiện an toàn thực phẩm</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pc="-20" smtClean="0">
                <a:solidFill>
                  <a:srgbClr val="0000FF"/>
                </a:solidFill>
                <a:latin typeface="Arial" charset="0"/>
              </a:rPr>
              <a:t>Giấy </a:t>
            </a:r>
            <a:r>
              <a:rPr lang="en-US" sz="2200" b="1" kern="0" spc="-20">
                <a:solidFill>
                  <a:srgbClr val="0000FF"/>
                </a:solidFill>
                <a:latin typeface="Arial" charset="0"/>
              </a:rPr>
              <a:t>chứng nhận cơ sở đủ điều kiện an toàn thực phẩm có hiệu lực trong thời gian </a:t>
            </a:r>
            <a:r>
              <a:rPr lang="en-US" sz="2200" b="1" kern="0" spc="-20">
                <a:solidFill>
                  <a:srgbClr val="FF0066"/>
                </a:solidFill>
                <a:latin typeface="Arial" charset="0"/>
              </a:rPr>
              <a:t>03 </a:t>
            </a:r>
            <a:r>
              <a:rPr lang="en-US" sz="2200" b="1" kern="0" spc="-20" smtClean="0">
                <a:solidFill>
                  <a:srgbClr val="FF0066"/>
                </a:solidFill>
                <a:latin typeface="Arial" charset="0"/>
              </a:rPr>
              <a:t>năm</a:t>
            </a:r>
            <a:r>
              <a:rPr lang="en-US" sz="2200" b="1" kern="0" spc="-2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pc="-20" smtClean="0">
                <a:solidFill>
                  <a:srgbClr val="FF0066"/>
                </a:solidFill>
                <a:latin typeface="Arial" charset="0"/>
              </a:rPr>
              <a:t>Trước </a:t>
            </a:r>
            <a:r>
              <a:rPr lang="en-US" sz="2200" b="1" kern="0" spc="-20">
                <a:solidFill>
                  <a:srgbClr val="FF0066"/>
                </a:solidFill>
                <a:latin typeface="Arial" charset="0"/>
              </a:rPr>
              <a:t>06 tháng</a:t>
            </a:r>
            <a:r>
              <a:rPr lang="en-US" sz="2200" b="1" kern="0" spc="-20">
                <a:solidFill>
                  <a:srgbClr val="0000FF"/>
                </a:solidFill>
                <a:latin typeface="Arial" charset="0"/>
              </a:rPr>
              <a:t> tính đến ngày Giấy chứng nhận cơ sở đủ điều kiện an toàn thực phẩm hết hạn, tổ chức, cá nhân sản xuất, kinh doanh thực phẩm phải nộp hồ sơ xin cấp lại Giấy chứng nhận trong trường hợp tiếp tục sản xuất, kinh doanh. Hồ sơ, trình tự, thủ tục cấp lại được thực hiện theo quy định tại Điều 36 của Luật này</a:t>
            </a:r>
            <a:r>
              <a:rPr lang="en-US" sz="2200" b="1" kern="0" spc="-20" smtClean="0">
                <a:solidFill>
                  <a:srgbClr val="0000FF"/>
                </a:solidFill>
                <a:latin typeface="Arial" charset="0"/>
              </a:rPr>
              <a:t>.</a:t>
            </a:r>
            <a:endParaRPr lang="en-US" sz="22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3961618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067"/>
            <a:ext cx="9144000" cy="6129866"/>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43. Quảng cáo thực phẩm</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Việc </a:t>
            </a:r>
            <a:r>
              <a:rPr lang="en-US" sz="1900" b="1" kern="0" spc="-20">
                <a:solidFill>
                  <a:srgbClr val="0000FF"/>
                </a:solidFill>
                <a:latin typeface="Arial" charset="0"/>
              </a:rPr>
              <a:t>quảng cáo thực phẩm do tổ chức, cá nhân sản xuất, kinh doanh thực phẩm hoặc người kinh doanh dịch vụ quảng cáo thực hiện theo quy định của pháp luật về quảng </a:t>
            </a:r>
            <a:r>
              <a:rPr lang="en-US" sz="1900" b="1" kern="0" spc="-20" smtClean="0">
                <a:solidFill>
                  <a:srgbClr val="0000FF"/>
                </a:solidFill>
                <a:latin typeface="Arial" charset="0"/>
              </a:rPr>
              <a:t>cáo.</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Trước </a:t>
            </a:r>
            <a:r>
              <a:rPr lang="en-US" sz="1900" b="1" kern="0" spc="-20">
                <a:solidFill>
                  <a:srgbClr val="0000FF"/>
                </a:solidFill>
                <a:latin typeface="Arial" charset="0"/>
              </a:rPr>
              <a:t>khi đăng ký quảng cáo, tổ chức, cá nhân có thực phẩm cần quảng cáo phải gửi hồ sơ tới cơ quan quản lý nhà nước có thẩm quyền để xác nhận nội dung quảng </a:t>
            </a:r>
            <a:r>
              <a:rPr lang="en-US" sz="1900" b="1" kern="0" spc="-20" smtClean="0">
                <a:solidFill>
                  <a:srgbClr val="0000FF"/>
                </a:solidFill>
                <a:latin typeface="Arial" charset="0"/>
              </a:rPr>
              <a:t>cáo.</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Người </a:t>
            </a:r>
            <a:r>
              <a:rPr lang="en-US" sz="1900" b="1" kern="0" spc="-20">
                <a:solidFill>
                  <a:srgbClr val="0000FF"/>
                </a:solidFill>
                <a:latin typeface="Arial" charset="0"/>
              </a:rPr>
              <a:t>phát hành quảng cáo, người kinh doanh dịch vụ quảng cáo, tổ chức, cá nhân có thực phẩm quảng cáo chỉ được tiến hành quảng cáo khi đã được thẩm định nội dung và chỉ được quảng cáo đúng nội dung đã được xác </a:t>
            </a:r>
            <a:r>
              <a:rPr lang="en-US" sz="1900" b="1" kern="0" spc="-20" smtClean="0">
                <a:solidFill>
                  <a:srgbClr val="0000FF"/>
                </a:solidFill>
                <a:latin typeface="Arial" charset="0"/>
              </a:rPr>
              <a:t>nhận.</a:t>
            </a:r>
          </a:p>
          <a:p>
            <a:pPr indent="0" algn="just" eaLnBrk="1" hangingPunct="1">
              <a:lnSpc>
                <a:spcPct val="110000"/>
              </a:lnSpc>
              <a:spcBef>
                <a:spcPts val="1000"/>
              </a:spcBef>
              <a:spcAft>
                <a:spcPts val="0"/>
              </a:spcAft>
              <a:buClr>
                <a:srgbClr val="FF0000"/>
              </a:buClr>
              <a:buNone/>
              <a:defRPr/>
            </a:pPr>
            <a:r>
              <a:rPr lang="en-US" sz="1900" b="1" kern="0" spc="-20" smtClean="0">
                <a:solidFill>
                  <a:srgbClr val="0000FF"/>
                </a:solidFill>
                <a:latin typeface="Arial" charset="0"/>
              </a:rPr>
              <a:t>Bộ </a:t>
            </a:r>
            <a:r>
              <a:rPr lang="en-US" sz="1900" b="1" kern="0" spc="-20">
                <a:solidFill>
                  <a:srgbClr val="0000FF"/>
                </a:solidFill>
                <a:latin typeface="Arial" charset="0"/>
              </a:rPr>
              <a:t>trưởng Bộ Y tế, Bộ trưởng Bộ </a:t>
            </a:r>
            <a:r>
              <a:rPr lang="en-US" sz="1900" b="1" kern="0" spc="-20" smtClean="0">
                <a:solidFill>
                  <a:srgbClr val="0000FF"/>
                </a:solidFill>
                <a:latin typeface="Arial" charset="0"/>
              </a:rPr>
              <a:t>NN-PTNT, </a:t>
            </a:r>
            <a:r>
              <a:rPr lang="en-US" sz="1900" b="1" kern="0" spc="-20">
                <a:solidFill>
                  <a:srgbClr val="0000FF"/>
                </a:solidFill>
                <a:latin typeface="Arial" charset="0"/>
              </a:rPr>
              <a:t>Bộ trưởng Bộ Công thương quy định cụ thể loại thực phẩm phải đăng ký quảng cáo, thẩm quyền, trình tự, thủ tục xác nhận nội dung quảng cáo thực phẩm thuộc lĩnh vực được phân công quản lý</a:t>
            </a:r>
            <a:r>
              <a:rPr lang="en-US"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a:solidFill>
                  <a:srgbClr val="FF0000"/>
                </a:solidFill>
                <a:latin typeface="Arial" panose="020B0604020202020204" pitchFamily="34" charset="0"/>
                <a:cs typeface="Arial" panose="020B0604020202020204" pitchFamily="34" charset="0"/>
              </a:rPr>
              <a:t>Chương 7</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QUẢNG CÁO, GHI NHÃN THỰC PHẨM</a:t>
            </a:r>
          </a:p>
        </p:txBody>
      </p:sp>
    </p:spTree>
    <p:extLst>
      <p:ext uri="{BB962C8B-B14F-4D97-AF65-F5344CB8AC3E}">
        <p14:creationId xmlns:p14="http://schemas.microsoft.com/office/powerpoint/2010/main" val="330669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CỦA ĐẢNG VỀ AN TOÀN THỰC PHẨM</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ATTP là </a:t>
            </a:r>
            <a:r>
              <a:rPr lang="en-US" sz="2300" b="1" kern="0">
                <a:solidFill>
                  <a:srgbClr val="0000FF"/>
                </a:solidFill>
                <a:latin typeface="Arial" charset="0"/>
              </a:rPr>
              <a:t>một trong những vấn đề mà Đảng, Nhà nước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Việt </a:t>
            </a:r>
            <a:r>
              <a:rPr lang="en-US" sz="2300" b="1" kern="0">
                <a:solidFill>
                  <a:srgbClr val="0000FF"/>
                </a:solidFill>
                <a:latin typeface="Arial" charset="0"/>
              </a:rPr>
              <a:t>Nam từ lâu đã đặc biệt quan tâm và coi đây là một vấn đề có ý nghĩa lớn về </a:t>
            </a:r>
            <a:r>
              <a:rPr lang="en-US" sz="2300" b="1" kern="0" smtClean="0">
                <a:solidFill>
                  <a:srgbClr val="0000FF"/>
                </a:solidFill>
                <a:latin typeface="Arial" charset="0"/>
              </a:rPr>
              <a:t>KT-XH, </a:t>
            </a:r>
            <a:r>
              <a:rPr lang="en-US" sz="2300" b="1" kern="0">
                <a:solidFill>
                  <a:srgbClr val="0000FF"/>
                </a:solidFill>
                <a:latin typeface="Arial" charset="0"/>
              </a:rPr>
              <a:t>về an toàn xã hội, sức khoẻ cộng động, về bảo vệ môi trường và cũng là vấn đề có ảnh hưởng lớn đến tiến trình hội nhập của Việt </a:t>
            </a:r>
            <a:r>
              <a:rPr lang="en-US" sz="23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Một </a:t>
            </a:r>
            <a:r>
              <a:rPr lang="en-US" sz="2300" b="1" kern="0">
                <a:solidFill>
                  <a:srgbClr val="0000FF"/>
                </a:solidFill>
                <a:latin typeface="Arial" charset="0"/>
              </a:rPr>
              <a:t>bộ phận nhân dân chưa hình thành được ý thức và thói quen tự bảo vệ, chăm sóc và nâng cao sức khoẻ. Vệ sinh môi trường, an toàn thực phẩm chưa được kiểm soát chặt </a:t>
            </a:r>
            <a:r>
              <a:rPr lang="en-US" sz="2300" b="1" kern="0" smtClean="0">
                <a:solidFill>
                  <a:srgbClr val="0000FF"/>
                </a:solidFill>
                <a:latin typeface="Arial" charset="0"/>
              </a:rPr>
              <a:t>chẽ.</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Yêu </a:t>
            </a:r>
            <a:r>
              <a:rPr lang="en-US" sz="2300" b="1" kern="0">
                <a:solidFill>
                  <a:srgbClr val="0000FF"/>
                </a:solidFill>
                <a:latin typeface="Arial" charset="0"/>
              </a:rPr>
              <a:t>cầu hội nhập quốc tế trong quản lý </a:t>
            </a:r>
            <a:r>
              <a:rPr lang="en-US" sz="2300" b="1" kern="0" smtClean="0">
                <a:solidFill>
                  <a:srgbClr val="0000FF"/>
                </a:solidFill>
                <a:latin typeface="Arial" charset="0"/>
              </a:rPr>
              <a:t>ATTP. </a:t>
            </a:r>
            <a:r>
              <a:rPr lang="en-AU" sz="2300" b="1" kern="0" smtClean="0">
                <a:solidFill>
                  <a:srgbClr val="0000FF"/>
                </a:solidFill>
                <a:latin typeface="Arial" charset="0"/>
              </a:rPr>
              <a:t>Việt </a:t>
            </a:r>
            <a:r>
              <a:rPr lang="en-AU" sz="2300" b="1" kern="0">
                <a:solidFill>
                  <a:srgbClr val="0000FF"/>
                </a:solidFill>
                <a:latin typeface="Arial" charset="0"/>
              </a:rPr>
              <a:t>Nam cần phải nội luật hóa các quy định của WTO, WHO, FAO, CODEX…về ATTP để có cơ sở pháp lý thực hiện tại </a:t>
            </a:r>
            <a:r>
              <a:rPr lang="en-AU" sz="2300" b="1" kern="0" smtClean="0">
                <a:solidFill>
                  <a:srgbClr val="0000FF"/>
                </a:solidFill>
                <a:latin typeface="Arial" charset="0"/>
              </a:rPr>
              <a:t/>
            </a:r>
            <a:br>
              <a:rPr lang="en-AU" sz="2300" b="1" kern="0" smtClean="0">
                <a:solidFill>
                  <a:srgbClr val="0000FF"/>
                </a:solidFill>
                <a:latin typeface="Arial" charset="0"/>
              </a:rPr>
            </a:br>
            <a:r>
              <a:rPr lang="en-AU" sz="2300" b="1" kern="0" smtClean="0">
                <a:solidFill>
                  <a:srgbClr val="0000FF"/>
                </a:solidFill>
                <a:latin typeface="Arial" charset="0"/>
              </a:rPr>
              <a:t>Việt </a:t>
            </a:r>
            <a:r>
              <a:rPr lang="en-AU" sz="2300" b="1" kern="0">
                <a:solidFill>
                  <a:srgbClr val="0000FF"/>
                </a:solidFill>
                <a:latin typeface="Arial" charset="0"/>
              </a:rPr>
              <a:t>Nam</a:t>
            </a:r>
            <a:r>
              <a:rPr lang="en-AU" sz="2300" b="1" kern="0" smtClean="0">
                <a:solidFill>
                  <a:srgbClr val="0000FF"/>
                </a:solidFill>
                <a:latin typeface="Arial" charset="0"/>
              </a:rPr>
              <a:t>.</a:t>
            </a:r>
            <a:endParaRPr lang="nb-NO" sz="2300" b="1" kern="0">
              <a:solidFill>
                <a:srgbClr val="0000FF"/>
              </a:solidFill>
              <a:latin typeface="Arial" charset="0"/>
            </a:endParaRPr>
          </a:p>
        </p:txBody>
      </p:sp>
    </p:spTree>
    <p:extLst>
      <p:ext uri="{BB962C8B-B14F-4D97-AF65-F5344CB8AC3E}">
        <p14:creationId xmlns:p14="http://schemas.microsoft.com/office/powerpoint/2010/main" val="15181839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q"/>
              <a:defRPr/>
            </a:pPr>
            <a:r>
              <a:rPr lang="pt-BR" sz="1900" b="1" kern="0" smtClean="0">
                <a:solidFill>
                  <a:srgbClr val="009900"/>
                </a:solidFill>
                <a:latin typeface="Arial" charset="0"/>
              </a:rPr>
              <a:t>Mục </a:t>
            </a:r>
            <a:r>
              <a:rPr lang="pt-BR" sz="1900" b="1" kern="0">
                <a:solidFill>
                  <a:srgbClr val="009900"/>
                </a:solidFill>
                <a:latin typeface="Arial" charset="0"/>
              </a:rPr>
              <a:t>3. PHÒNG NGỪA, NGĂN CHẶN VÀ KHẮC PHỤC SỰ CỐ VỀ AN TOÀN THỰC PHẨM</a:t>
            </a:r>
          </a:p>
          <a:p>
            <a:pPr indent="-457200" algn="just" eaLnBrk="1" hangingPunct="1">
              <a:lnSpc>
                <a:spcPct val="106000"/>
              </a:lnSpc>
              <a:spcBef>
                <a:spcPts val="600"/>
              </a:spcBef>
              <a:spcAft>
                <a:spcPts val="0"/>
              </a:spcAft>
              <a:buClr>
                <a:srgbClr val="FF0000"/>
              </a:buClr>
              <a:buFont typeface="Wingdings" pitchFamily="2" charset="2"/>
              <a:buChar char="v"/>
              <a:defRPr/>
            </a:pPr>
            <a:r>
              <a:rPr lang="pt-BR" sz="1900" b="1" kern="0" spc="-20" smtClean="0">
                <a:solidFill>
                  <a:srgbClr val="FF0066"/>
                </a:solidFill>
                <a:latin typeface="Arial" charset="0"/>
              </a:rPr>
              <a:t>Điều </a:t>
            </a:r>
            <a:r>
              <a:rPr lang="pt-BR" sz="1900" b="1" kern="0" spc="-20">
                <a:solidFill>
                  <a:srgbClr val="FF0066"/>
                </a:solidFill>
                <a:latin typeface="Arial" charset="0"/>
              </a:rPr>
              <a:t>52. Phòng ngừa, ngăn chặn sự cố về an toàn thực </a:t>
            </a:r>
            <a:r>
              <a:rPr lang="pt-BR" sz="1900" b="1" kern="0" spc="-20" smtClean="0">
                <a:solidFill>
                  <a:srgbClr val="FF0066"/>
                </a:solidFill>
                <a:latin typeface="Arial" charset="0"/>
              </a:rPr>
              <a:t>phẩm</a:t>
            </a:r>
          </a:p>
          <a:p>
            <a:pPr indent="-457200" algn="just" eaLnBrk="1" hangingPunct="1">
              <a:lnSpc>
                <a:spcPct val="106000"/>
              </a:lnSpc>
              <a:spcBef>
                <a:spcPts val="600"/>
              </a:spcBef>
              <a:spcAft>
                <a:spcPts val="0"/>
              </a:spcAft>
              <a:buClr>
                <a:srgbClr val="FF0000"/>
              </a:buClr>
              <a:buFont typeface="+mj-lt"/>
              <a:buAutoNum type="arabicPeriod"/>
              <a:defRPr/>
            </a:pPr>
            <a:r>
              <a:rPr lang="pt-BR" sz="1900" b="1" kern="0" spc="-20" smtClean="0">
                <a:solidFill>
                  <a:srgbClr val="0000FF"/>
                </a:solidFill>
                <a:latin typeface="Arial" charset="0"/>
              </a:rPr>
              <a:t>Tổ </a:t>
            </a:r>
            <a:r>
              <a:rPr lang="pt-BR" sz="1900" b="1" kern="0" spc="-20">
                <a:solidFill>
                  <a:srgbClr val="0000FF"/>
                </a:solidFill>
                <a:latin typeface="Arial" charset="0"/>
              </a:rPr>
              <a:t>chức, cá nhân phát hiện dấu hiệu liên quan đến sự cố về </a:t>
            </a:r>
            <a:r>
              <a:rPr lang="pt-BR" sz="1900" b="1" kern="0" spc="-20" smtClean="0">
                <a:solidFill>
                  <a:srgbClr val="0000FF"/>
                </a:solidFill>
                <a:latin typeface="Arial" charset="0"/>
              </a:rPr>
              <a:t>ATTP có </a:t>
            </a:r>
            <a:r>
              <a:rPr lang="pt-BR" sz="1900" b="1" kern="0" spc="-20">
                <a:solidFill>
                  <a:srgbClr val="0000FF"/>
                </a:solidFill>
                <a:latin typeface="Arial" charset="0"/>
              </a:rPr>
              <a:t>trách nhiệm thông báo ngay cho cơ sở khám bệnh, chữa bệnh, </a:t>
            </a:r>
            <a:r>
              <a:rPr lang="pt-BR" sz="1900" b="1" kern="0" spc="-20" smtClean="0">
                <a:solidFill>
                  <a:srgbClr val="0000FF"/>
                </a:solidFill>
                <a:latin typeface="Arial" charset="0"/>
              </a:rPr>
              <a:t>UBND địa </a:t>
            </a:r>
            <a:r>
              <a:rPr lang="pt-BR" sz="1900" b="1" kern="0" spc="-20">
                <a:solidFill>
                  <a:srgbClr val="0000FF"/>
                </a:solidFill>
                <a:latin typeface="Arial" charset="0"/>
              </a:rPr>
              <a:t>ph­ương nơi gần nhất hoặc </a:t>
            </a:r>
            <a:r>
              <a:rPr lang="pt-BR" sz="1900" b="1" kern="0" spc="-20" smtClean="0">
                <a:solidFill>
                  <a:srgbClr val="0000FF"/>
                </a:solidFill>
                <a:latin typeface="Arial" charset="0"/>
              </a:rPr>
              <a:t>CQNN có </a:t>
            </a:r>
            <a:r>
              <a:rPr lang="pt-BR" sz="1900" b="1" kern="0" spc="-20">
                <a:solidFill>
                  <a:srgbClr val="0000FF"/>
                </a:solidFill>
                <a:latin typeface="Arial" charset="0"/>
              </a:rPr>
              <a:t>thẩm quyền để có biện pháp ngăn chặn kịp </a:t>
            </a:r>
            <a:r>
              <a:rPr lang="pt-BR" sz="1900" b="1" kern="0" spc="-20" smtClean="0">
                <a:solidFill>
                  <a:srgbClr val="0000FF"/>
                </a:solidFill>
                <a:latin typeface="Arial" charset="0"/>
              </a:rPr>
              <a:t>thời.</a:t>
            </a:r>
          </a:p>
          <a:p>
            <a:pPr indent="-457200" algn="just" eaLnBrk="1" hangingPunct="1">
              <a:lnSpc>
                <a:spcPct val="106000"/>
              </a:lnSpc>
              <a:spcBef>
                <a:spcPts val="600"/>
              </a:spcBef>
              <a:spcAft>
                <a:spcPts val="0"/>
              </a:spcAft>
              <a:buClr>
                <a:srgbClr val="FF0000"/>
              </a:buClr>
              <a:buFont typeface="+mj-lt"/>
              <a:buAutoNum type="arabicPeriod"/>
              <a:defRPr/>
            </a:pPr>
            <a:r>
              <a:rPr lang="pt-BR" sz="1900" b="1" kern="0" spc="-20" smtClean="0">
                <a:solidFill>
                  <a:srgbClr val="0000FF"/>
                </a:solidFill>
                <a:latin typeface="Arial" charset="0"/>
              </a:rPr>
              <a:t>Các </a:t>
            </a:r>
            <a:r>
              <a:rPr lang="pt-BR" sz="1900" b="1" kern="0" spc="-20">
                <a:solidFill>
                  <a:srgbClr val="0000FF"/>
                </a:solidFill>
                <a:latin typeface="Arial" charset="0"/>
              </a:rPr>
              <a:t>biện pháp phòng ngừa, ngăn chặn sự cố về </a:t>
            </a:r>
            <a:r>
              <a:rPr lang="pt-BR" sz="1900" b="1" kern="0" spc="-20" smtClean="0">
                <a:solidFill>
                  <a:srgbClr val="0000FF"/>
                </a:solidFill>
                <a:latin typeface="Arial" charset="0"/>
              </a:rPr>
              <a:t>ATTP bao gồm: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100" smtClean="0">
                <a:solidFill>
                  <a:srgbClr val="0000FF"/>
                </a:solidFill>
                <a:latin typeface="Arial" charset="0"/>
              </a:rPr>
              <a:t>Bảo </a:t>
            </a:r>
            <a:r>
              <a:rPr lang="pt-BR" sz="1900" b="1" kern="0" spc="-100">
                <a:solidFill>
                  <a:srgbClr val="0000FF"/>
                </a:solidFill>
                <a:latin typeface="Arial" charset="0"/>
              </a:rPr>
              <a:t>đảm an toàn trong quá trình sản xuất, kinh doanh và sử dụng thực </a:t>
            </a:r>
            <a:r>
              <a:rPr lang="pt-BR" sz="1900" b="1" kern="0" spc="-10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Giáo </a:t>
            </a:r>
            <a:r>
              <a:rPr lang="pt-BR" sz="1900" b="1" kern="0" spc="-20">
                <a:solidFill>
                  <a:srgbClr val="0000FF"/>
                </a:solidFill>
                <a:latin typeface="Arial" charset="0"/>
              </a:rPr>
              <a:t>dục, tuyên truyền, phổ biến kiến thức và thực hành về </a:t>
            </a:r>
            <a:r>
              <a:rPr lang="pt-BR" sz="1900" b="1" kern="0" spc="-20" smtClean="0">
                <a:solidFill>
                  <a:srgbClr val="0000FF"/>
                </a:solidFill>
                <a:latin typeface="Arial" charset="0"/>
              </a:rPr>
              <a:t>ATTP cho </a:t>
            </a:r>
            <a:r>
              <a:rPr lang="pt-BR" sz="1900" b="1" kern="0" spc="-20">
                <a:solidFill>
                  <a:srgbClr val="0000FF"/>
                </a:solidFill>
                <a:latin typeface="Arial" charset="0"/>
              </a:rPr>
              <a:t>tổ chức, cá nhân sản xuất, kinh doanh và ngư­ời tiêu </a:t>
            </a:r>
            <a:r>
              <a:rPr lang="pt-BR" sz="1900" b="1" kern="0" spc="-20" smtClean="0">
                <a:solidFill>
                  <a:srgbClr val="0000FF"/>
                </a:solidFill>
                <a:latin typeface="Arial" charset="0"/>
              </a:rPr>
              <a:t>dùng;</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Kiểm </a:t>
            </a:r>
            <a:r>
              <a:rPr lang="pt-BR" sz="1900" b="1" kern="0" spc="-20">
                <a:solidFill>
                  <a:srgbClr val="0000FF"/>
                </a:solidFill>
                <a:latin typeface="Arial" charset="0"/>
              </a:rPr>
              <a:t>tra, thanh tra </a:t>
            </a:r>
            <a:r>
              <a:rPr lang="pt-BR" sz="1900" b="1" kern="0" spc="-20" smtClean="0">
                <a:solidFill>
                  <a:srgbClr val="0000FF"/>
                </a:solidFill>
                <a:latin typeface="Arial" charset="0"/>
              </a:rPr>
              <a:t>ATTP trong </a:t>
            </a:r>
            <a:r>
              <a:rPr lang="pt-BR" sz="1900" b="1" kern="0" spc="-20">
                <a:solidFill>
                  <a:srgbClr val="0000FF"/>
                </a:solidFill>
                <a:latin typeface="Arial" charset="0"/>
              </a:rPr>
              <a:t>sản xuất, kinh doanh 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Phân </a:t>
            </a:r>
            <a:r>
              <a:rPr lang="pt-BR" sz="1900" b="1" kern="0" spc="-20">
                <a:solidFill>
                  <a:srgbClr val="0000FF"/>
                </a:solidFill>
                <a:latin typeface="Arial" charset="0"/>
              </a:rPr>
              <a:t>tích nguy cơ ô nhiễm 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None/>
              <a:defRPr/>
            </a:pPr>
            <a:r>
              <a:rPr lang="pt-BR" sz="1900" b="1" kern="0" spc="-20" smtClean="0">
                <a:solidFill>
                  <a:srgbClr val="FF0000"/>
                </a:solidFill>
                <a:latin typeface="Arial" charset="0"/>
              </a:rPr>
              <a:t>đ</a:t>
            </a:r>
            <a:r>
              <a:rPr lang="pt-BR" sz="1900" b="1" kern="0" spc="-20">
                <a:solidFill>
                  <a:srgbClr val="FF0000"/>
                </a:solidFill>
                <a:latin typeface="Arial" charset="0"/>
              </a:rPr>
              <a:t>)</a:t>
            </a:r>
            <a:r>
              <a:rPr lang="pt-BR" sz="1900" b="1" kern="0" spc="-20">
                <a:solidFill>
                  <a:srgbClr val="0000FF"/>
                </a:solidFill>
                <a:latin typeface="Arial" charset="0"/>
              </a:rPr>
              <a:t> </a:t>
            </a:r>
            <a:r>
              <a:rPr lang="pt-BR" sz="1900" b="1" kern="0" spc="-20" smtClean="0">
                <a:solidFill>
                  <a:srgbClr val="0000FF"/>
                </a:solidFill>
                <a:latin typeface="Arial" charset="0"/>
              </a:rPr>
              <a:t>   Điều </a:t>
            </a:r>
            <a:r>
              <a:rPr lang="pt-BR" sz="1900" b="1" kern="0" spc="-20">
                <a:solidFill>
                  <a:srgbClr val="0000FF"/>
                </a:solidFill>
                <a:latin typeface="Arial" charset="0"/>
              </a:rPr>
              <a:t>tra, khảo sát và l­ưu trữ các số liệu về an toàn 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startAt="5"/>
              <a:defRPr/>
            </a:pPr>
            <a:r>
              <a:rPr lang="pt-BR" sz="1900" b="1" kern="0" spc="-20" smtClean="0">
                <a:solidFill>
                  <a:srgbClr val="0000FF"/>
                </a:solidFill>
                <a:latin typeface="Arial" charset="0"/>
              </a:rPr>
              <a:t>L­ưu </a:t>
            </a:r>
            <a:r>
              <a:rPr lang="pt-BR" sz="1900" b="1" kern="0" spc="-20">
                <a:solidFill>
                  <a:srgbClr val="0000FF"/>
                </a:solidFill>
                <a:latin typeface="Arial" charset="0"/>
              </a:rPr>
              <a:t>mẫu thực phẩm</a:t>
            </a:r>
            <a:r>
              <a:rPr lang="pt-BR"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000"/>
              </a:spcBef>
              <a:spcAft>
                <a:spcPts val="0"/>
              </a:spcAft>
              <a:defRPr/>
            </a:pPr>
            <a:r>
              <a:rPr lang="en-US" sz="2000" b="1">
                <a:solidFill>
                  <a:srgbClr val="FF0000"/>
                </a:solidFill>
                <a:latin typeface="Arial" panose="020B0604020202020204" pitchFamily="34" charset="0"/>
                <a:cs typeface="Arial" panose="020B0604020202020204" pitchFamily="34" charset="0"/>
              </a:rPr>
              <a:t>Chương 8</a:t>
            </a:r>
            <a:r>
              <a:rPr lang="en-US" sz="2000" b="1" smtClean="0">
                <a:solidFill>
                  <a:srgbClr val="FF0000"/>
                </a:solidFill>
                <a:latin typeface="Arial" panose="020B0604020202020204" pitchFamily="34" charset="0"/>
                <a:cs typeface="Arial" panose="020B0604020202020204" pitchFamily="34" charset="0"/>
              </a:rPr>
              <a:t>. </a:t>
            </a:r>
            <a:r>
              <a:rPr lang="en-US" sz="2000" b="1">
                <a:solidFill>
                  <a:srgbClr val="FF0000"/>
                </a:solidFill>
                <a:latin typeface="Arial" panose="020B0604020202020204" pitchFamily="34" charset="0"/>
                <a:cs typeface="Arial" panose="020B0604020202020204" pitchFamily="34" charset="0"/>
              </a:rPr>
              <a:t>KIỂM NGHIỆM THỰC PHẨM, PHÂN TÍCH NGUY CƠ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AN TOÀN THỰC PHẨM, PHÒNG NGỪA, NGĂN CHẶN VÀ KHẮC PHỤC SỰ CỐ VỀ AN TOÀN THỰC PHẨM</a:t>
            </a:r>
          </a:p>
        </p:txBody>
      </p:sp>
    </p:spTree>
    <p:extLst>
      <p:ext uri="{BB962C8B-B14F-4D97-AF65-F5344CB8AC3E}">
        <p14:creationId xmlns:p14="http://schemas.microsoft.com/office/powerpoint/2010/main" val="3033236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3999" cy="47244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1200"/>
              </a:spcBef>
              <a:spcAft>
                <a:spcPts val="0"/>
              </a:spcAft>
              <a:buClr>
                <a:srgbClr val="FF0000"/>
              </a:buClr>
              <a:buFont typeface="Wingdings" pitchFamily="2" charset="2"/>
              <a:buChar char="q"/>
              <a:defRPr/>
            </a:pPr>
            <a:r>
              <a:rPr lang="pt-BR" sz="2100" b="1" kern="0" smtClean="0">
                <a:solidFill>
                  <a:srgbClr val="009900"/>
                </a:solidFill>
                <a:latin typeface="Arial" charset="0"/>
              </a:rPr>
              <a:t>Mục </a:t>
            </a:r>
            <a:r>
              <a:rPr lang="pt-BR" sz="2100" b="1" kern="0">
                <a:solidFill>
                  <a:srgbClr val="009900"/>
                </a:solidFill>
                <a:latin typeface="Arial" charset="0"/>
              </a:rPr>
              <a:t>3. PHÒNG NGỪA, NGĂN CHẶN VÀ KHẮC PHỤC SỰ CỐ VỀ AN TOÀN THỰC PHẨM</a:t>
            </a:r>
          </a:p>
          <a:p>
            <a:pPr indent="-457200" algn="just" eaLnBrk="1" hangingPunct="1">
              <a:lnSpc>
                <a:spcPct val="106000"/>
              </a:lnSpc>
              <a:spcBef>
                <a:spcPts val="1200"/>
              </a:spcBef>
              <a:spcAft>
                <a:spcPts val="0"/>
              </a:spcAft>
              <a:buClr>
                <a:srgbClr val="FF0000"/>
              </a:buClr>
              <a:buFont typeface="Wingdings" pitchFamily="2" charset="2"/>
              <a:buChar char="v"/>
              <a:defRPr/>
            </a:pPr>
            <a:r>
              <a:rPr lang="pt-BR" sz="2100" b="1" kern="0" spc="-20" smtClean="0">
                <a:solidFill>
                  <a:srgbClr val="FF0066"/>
                </a:solidFill>
                <a:latin typeface="Arial" charset="0"/>
              </a:rPr>
              <a:t>Điều 52. Phòng ngừa, ngăn chặn sự cố về an toàn thực phẩm</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Ủy </a:t>
            </a:r>
            <a:r>
              <a:rPr lang="pt-BR" sz="2100" b="1" kern="0" spc="-20">
                <a:solidFill>
                  <a:srgbClr val="0000FF"/>
                </a:solidFill>
                <a:latin typeface="Arial" charset="0"/>
              </a:rPr>
              <a:t>ban nhân dân các cấp có trách nhiệm tổ chức thực hiện các biện pháp phòng ngừa, ngăn chặn sự cố về an toàn thực phẩm trong phạm vi địa </a:t>
            </a:r>
            <a:r>
              <a:rPr lang="pt-BR" sz="2100" b="1" kern="0" spc="-20" smtClean="0">
                <a:solidFill>
                  <a:srgbClr val="0000FF"/>
                </a:solidFill>
                <a:latin typeface="Arial" charset="0"/>
              </a:rPr>
              <a:t>phư­ơng.</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Bộ </a:t>
            </a:r>
            <a:r>
              <a:rPr lang="pt-BR" sz="2100" b="1" kern="0" spc="-20">
                <a:solidFill>
                  <a:srgbClr val="0000FF"/>
                </a:solidFill>
                <a:latin typeface="Arial" charset="0"/>
              </a:rPr>
              <a:t>Y tế, Bộ </a:t>
            </a:r>
            <a:r>
              <a:rPr lang="pt-BR" sz="2100" b="1" kern="0" spc="-20" smtClean="0">
                <a:solidFill>
                  <a:srgbClr val="0000FF"/>
                </a:solidFill>
                <a:latin typeface="Arial" charset="0"/>
              </a:rPr>
              <a:t>NN-PTNT, </a:t>
            </a:r>
            <a:r>
              <a:rPr lang="pt-BR" sz="2100" b="1" kern="0" spc="-20">
                <a:solidFill>
                  <a:srgbClr val="0000FF"/>
                </a:solidFill>
                <a:latin typeface="Arial" charset="0"/>
              </a:rPr>
              <a:t>Bộ Công thương tổ chức thực hiện chương trình giám sát, phòng ngừa, ngăn chặn sự cố an toàn thực phẩm; tổ chức thực hiện các biện pháp phòng ngừa, ngăn chặn đối với những sự cố về an toàn thực phẩm ở nước ngoài có nguy cơ ảnh hưởng đến Việt Nam thuộc lĩnh vực được phân công quản </a:t>
            </a:r>
            <a:r>
              <a:rPr lang="pt-BR" sz="2100" b="1" kern="0" spc="-20" smtClean="0">
                <a:solidFill>
                  <a:srgbClr val="0000FF"/>
                </a:solidFill>
                <a:latin typeface="Arial" charset="0"/>
              </a:rPr>
              <a:t>lý.</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Bộ </a:t>
            </a:r>
            <a:r>
              <a:rPr lang="pt-BR" sz="2100" b="1" kern="0" spc="-20">
                <a:solidFill>
                  <a:srgbClr val="0000FF"/>
                </a:solidFill>
                <a:latin typeface="Arial" charset="0"/>
              </a:rPr>
              <a:t>Y tế chủ trì, phối hợp với các bộ, ngành có liên quan xây dựng hệ thống cảnh báo sự cố an toàn thực phẩm.</a:t>
            </a:r>
            <a:endParaRPr lang="en-US" sz="21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000"/>
              </a:spcBef>
              <a:spcAft>
                <a:spcPts val="0"/>
              </a:spcAft>
              <a:defRPr/>
            </a:pPr>
            <a:r>
              <a:rPr lang="en-US" sz="2000" b="1">
                <a:solidFill>
                  <a:srgbClr val="FF0000"/>
                </a:solidFill>
                <a:latin typeface="Arial" panose="020B0604020202020204" pitchFamily="34" charset="0"/>
                <a:cs typeface="Arial" panose="020B0604020202020204" pitchFamily="34" charset="0"/>
              </a:rPr>
              <a:t>Chương 8</a:t>
            </a:r>
            <a:r>
              <a:rPr lang="en-US" sz="2000" b="1" smtClean="0">
                <a:solidFill>
                  <a:srgbClr val="FF0000"/>
                </a:solidFill>
                <a:latin typeface="Arial" panose="020B0604020202020204" pitchFamily="34" charset="0"/>
                <a:cs typeface="Arial" panose="020B0604020202020204" pitchFamily="34" charset="0"/>
              </a:rPr>
              <a:t>. </a:t>
            </a:r>
            <a:r>
              <a:rPr lang="en-US" sz="2000" b="1">
                <a:solidFill>
                  <a:srgbClr val="FF0000"/>
                </a:solidFill>
                <a:latin typeface="Arial" panose="020B0604020202020204" pitchFamily="34" charset="0"/>
                <a:cs typeface="Arial" panose="020B0604020202020204" pitchFamily="34" charset="0"/>
              </a:rPr>
              <a:t>KIỂM NGHIỆM THỰC PHẨM, PHÂN TÍCH NGUY CƠ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AN TOÀN THỰC PHẨM, PHÒNG NGỪA, NGĂN CHẶN VÀ KHẮC PHỤC SỰ CỐ VỀ AN TOÀN THỰC PHẨM</a:t>
            </a:r>
          </a:p>
        </p:txBody>
      </p:sp>
    </p:spTree>
    <p:extLst>
      <p:ext uri="{BB962C8B-B14F-4D97-AF65-F5344CB8AC3E}">
        <p14:creationId xmlns:p14="http://schemas.microsoft.com/office/powerpoint/2010/main" val="2364971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297"/>
            <a:ext cx="9144000" cy="5427406"/>
          </a:xfrm>
          <a:prstGeom prst="rect">
            <a:avLst/>
          </a:prstGeom>
        </p:spPr>
      </p:pic>
    </p:spTree>
    <p:extLst>
      <p:ext uri="{BB962C8B-B14F-4D97-AF65-F5344CB8AC3E}">
        <p14:creationId xmlns:p14="http://schemas.microsoft.com/office/powerpoint/2010/main" val="3809314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startAt="2"/>
              <a:defRPr/>
            </a:pPr>
            <a:r>
              <a:rPr lang="pt-BR" sz="1800" b="1" kern="0" smtClean="0">
                <a:solidFill>
                  <a:srgbClr val="0000FF"/>
                </a:solidFill>
                <a:latin typeface="Arial" charset="0"/>
              </a:rPr>
              <a:t>Các </a:t>
            </a:r>
            <a:r>
              <a:rPr lang="pt-BR" sz="1800" b="1" kern="0">
                <a:solidFill>
                  <a:srgbClr val="0000FF"/>
                </a:solidFill>
                <a:latin typeface="Arial" charset="0"/>
              </a:rPr>
              <a:t>biện pháp khắc phục sự cố về </a:t>
            </a:r>
            <a:r>
              <a:rPr lang="pt-BR" sz="1800" b="1" kern="0" smtClean="0">
                <a:solidFill>
                  <a:srgbClr val="0000FF"/>
                </a:solidFill>
                <a:latin typeface="Arial" charset="0"/>
              </a:rPr>
              <a:t>ATTP </a:t>
            </a:r>
            <a:r>
              <a:rPr lang="pt-BR" sz="1800" b="1" kern="0">
                <a:solidFill>
                  <a:srgbClr val="0000FF"/>
                </a:solidFill>
                <a:latin typeface="Arial" charset="0"/>
              </a:rPr>
              <a:t>bao </a:t>
            </a:r>
            <a:r>
              <a:rPr lang="pt-BR" sz="1800" b="1" kern="0" smtClean="0">
                <a:solidFill>
                  <a:srgbClr val="0000FF"/>
                </a:solidFill>
                <a:latin typeface="Arial" charset="0"/>
              </a:rPr>
              <a:t>gồm:</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Phát </a:t>
            </a:r>
            <a:r>
              <a:rPr lang="pt-BR" sz="1800" b="1" kern="0">
                <a:solidFill>
                  <a:srgbClr val="0000FF"/>
                </a:solidFill>
                <a:latin typeface="Arial" charset="0"/>
              </a:rPr>
              <a:t>hiện, cấp cứu, điều trị kịp thời cho ngư­ời bị ngộ độc thực phẩm, bệnh truyền qua thực phẩm hoặc các tình huống khác phát sinh từ thực phẩm gây hại đến sức khỏe, tính mạng con </a:t>
            </a:r>
            <a:r>
              <a:rPr lang="pt-BR" sz="18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Điều </a:t>
            </a:r>
            <a:r>
              <a:rPr lang="pt-BR" sz="1800" b="1" kern="0">
                <a:solidFill>
                  <a:srgbClr val="0000FF"/>
                </a:solidFill>
                <a:latin typeface="Arial" charset="0"/>
              </a:rPr>
              <a:t>tra vụ ngộ độc thực phẩm, xác định nguyên nhân gây ngộ độc, bệnh truyền qua thực phẩm và truy xuất nguồn gốc thực phẩm gây ngộ độc, truyền </a:t>
            </a:r>
            <a:r>
              <a:rPr lang="pt-BR" sz="1800" b="1" kern="0" smtClean="0">
                <a:solidFill>
                  <a:srgbClr val="0000FF"/>
                </a:solidFill>
                <a:latin typeface="Arial" charset="0"/>
              </a:rPr>
              <a:t>bệnh;</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Đình </a:t>
            </a:r>
            <a:r>
              <a:rPr lang="pt-BR" sz="1800" b="1" kern="0">
                <a:solidFill>
                  <a:srgbClr val="0000FF"/>
                </a:solidFill>
                <a:latin typeface="Arial" charset="0"/>
              </a:rPr>
              <a:t>chỉ sản xuất, kinh doanh; thu hồi và xử lý thực phẩm gây ngộ độc, truyền bệnh đang l­ưu thông trên thị </a:t>
            </a:r>
            <a:r>
              <a:rPr lang="pt-BR" sz="1800" b="1" kern="0" smtClean="0">
                <a:solidFill>
                  <a:srgbClr val="0000FF"/>
                </a:solidFill>
                <a:latin typeface="Arial" charset="0"/>
              </a:rPr>
              <a:t>trường;</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Thông </a:t>
            </a:r>
            <a:r>
              <a:rPr lang="pt-BR" sz="1800" b="1" kern="0">
                <a:solidFill>
                  <a:srgbClr val="0000FF"/>
                </a:solidFill>
                <a:latin typeface="Arial" charset="0"/>
              </a:rPr>
              <a:t>báo ngộ độc thực phẩm và bệnh truyền qua thực phẩm cho các tổ chức, cá nhân có liên </a:t>
            </a:r>
            <a:r>
              <a:rPr lang="pt-BR" sz="1800" b="1" kern="0" smtClean="0">
                <a:solidFill>
                  <a:srgbClr val="0000FF"/>
                </a:solidFill>
                <a:latin typeface="Arial" charset="0"/>
              </a:rPr>
              <a:t>quan;</a:t>
            </a:r>
          </a:p>
          <a:p>
            <a:pPr indent="-457200" algn="just" eaLnBrk="1" hangingPunct="1">
              <a:spcBef>
                <a:spcPts val="600"/>
              </a:spcBef>
              <a:spcAft>
                <a:spcPts val="0"/>
              </a:spcAft>
              <a:buClr>
                <a:srgbClr val="FF0000"/>
              </a:buClr>
              <a:buNone/>
              <a:defRPr/>
            </a:pPr>
            <a:r>
              <a:rPr lang="pt-BR" sz="1800" b="1" kern="0" smtClean="0">
                <a:solidFill>
                  <a:srgbClr val="FF0000"/>
                </a:solidFill>
                <a:latin typeface="Arial" charset="0"/>
              </a:rPr>
              <a:t>đ</a:t>
            </a:r>
            <a:r>
              <a:rPr lang="pt-BR" sz="1800" b="1" kern="0">
                <a:solidFill>
                  <a:srgbClr val="FF0000"/>
                </a:solidFill>
                <a:latin typeface="Arial" charset="0"/>
              </a:rPr>
              <a:t>)</a:t>
            </a:r>
            <a:r>
              <a:rPr lang="pt-BR" sz="1800" b="1" kern="0">
                <a:solidFill>
                  <a:srgbClr val="0000FF"/>
                </a:solidFill>
                <a:latin typeface="Arial" charset="0"/>
              </a:rPr>
              <a:t> </a:t>
            </a:r>
            <a:r>
              <a:rPr lang="pt-BR" sz="1800" b="1" kern="0" smtClean="0">
                <a:solidFill>
                  <a:srgbClr val="0000FF"/>
                </a:solidFill>
                <a:latin typeface="Arial" charset="0"/>
              </a:rPr>
              <a:t> Thực </a:t>
            </a:r>
            <a:r>
              <a:rPr lang="pt-BR" sz="1800" b="1" kern="0">
                <a:solidFill>
                  <a:srgbClr val="0000FF"/>
                </a:solidFill>
                <a:latin typeface="Arial" charset="0"/>
              </a:rPr>
              <a:t>hiện các biện pháp phòng ngừa nguy cơ gây ngộ độc thực phẩm, bệnh truyền qua thực </a:t>
            </a:r>
            <a:r>
              <a:rPr lang="pt-BR"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rabicPeriod" startAt="3"/>
              <a:defRPr/>
            </a:pPr>
            <a:r>
              <a:rPr lang="pt-BR" sz="1800" b="1" kern="0" smtClean="0">
                <a:solidFill>
                  <a:srgbClr val="0000FF"/>
                </a:solidFill>
                <a:latin typeface="Arial" charset="0"/>
              </a:rPr>
              <a:t>UBND các </a:t>
            </a:r>
            <a:r>
              <a:rPr lang="pt-BR" sz="1800" b="1" kern="0">
                <a:solidFill>
                  <a:srgbClr val="0000FF"/>
                </a:solidFill>
                <a:latin typeface="Arial" charset="0"/>
              </a:rPr>
              <a:t>cấp có trách nhiệm tổ chức thực hiện các biện pháp khắc phục sự cố về </a:t>
            </a:r>
            <a:r>
              <a:rPr lang="pt-BR" sz="1800" b="1" kern="0" smtClean="0">
                <a:solidFill>
                  <a:srgbClr val="0000FF"/>
                </a:solidFill>
                <a:latin typeface="Arial" charset="0"/>
              </a:rPr>
              <a:t>ATTP trong </a:t>
            </a:r>
            <a:r>
              <a:rPr lang="pt-BR" sz="1800" b="1" kern="0">
                <a:solidFill>
                  <a:srgbClr val="0000FF"/>
                </a:solidFill>
                <a:latin typeface="Arial" charset="0"/>
              </a:rPr>
              <a:t>phạm vi địa </a:t>
            </a:r>
            <a:r>
              <a:rPr lang="pt-BR" sz="1800" b="1" kern="0" smtClean="0">
                <a:solidFill>
                  <a:srgbClr val="0000FF"/>
                </a:solidFill>
                <a:latin typeface="Arial" charset="0"/>
              </a:rPr>
              <a:t>ph­ương.</a:t>
            </a:r>
          </a:p>
          <a:p>
            <a:pPr indent="-457200" algn="just" eaLnBrk="1" hangingPunct="1">
              <a:spcBef>
                <a:spcPts val="600"/>
              </a:spcBef>
              <a:spcAft>
                <a:spcPts val="0"/>
              </a:spcAft>
              <a:buClr>
                <a:srgbClr val="FF0000"/>
              </a:buClr>
              <a:buFont typeface="+mj-lt"/>
              <a:buAutoNum type="arabicPeriod" startAt="5"/>
              <a:defRPr/>
            </a:pPr>
            <a:r>
              <a:rPr lang="pt-BR" sz="1800" b="1" kern="0" smtClean="0">
                <a:solidFill>
                  <a:srgbClr val="0000FF"/>
                </a:solidFill>
                <a:latin typeface="Arial" charset="0"/>
              </a:rPr>
              <a:t>Tổ </a:t>
            </a:r>
            <a:r>
              <a:rPr lang="pt-BR" sz="1800" b="1" kern="0">
                <a:solidFill>
                  <a:srgbClr val="0000FF"/>
                </a:solidFill>
                <a:latin typeface="Arial" charset="0"/>
              </a:rPr>
              <a:t>chức, cá nhân cung cấp thực phẩm mà gây ngộ độc phải chịu toàn bộ chi phí điều trị cho người bị ngộ độc và bồi thường thiệt hại theo quy định của pháp luật về dân sự</a:t>
            </a:r>
            <a:r>
              <a:rPr lang="pt-BR" sz="1800" b="1" kern="0" smtClean="0">
                <a:solidFill>
                  <a:srgbClr val="0000FF"/>
                </a:solidFill>
                <a:latin typeface="Arial" charset="0"/>
              </a:rPr>
              <a:t>.</a:t>
            </a:r>
            <a:endParaRPr lang="en-US" sz="18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algn="ctr"/>
            <a:r>
              <a:rPr lang="pt-BR" sz="2400" b="1" smtClean="0">
                <a:solidFill>
                  <a:srgbClr val="FF0000"/>
                </a:solidFill>
                <a:latin typeface="Arial" panose="020B0604020202020204" pitchFamily="34" charset="0"/>
                <a:cs typeface="Arial" panose="020B0604020202020204" pitchFamily="34" charset="0"/>
              </a:rPr>
              <a:t>Điều </a:t>
            </a:r>
            <a:r>
              <a:rPr lang="pt-BR" sz="2400" b="1">
                <a:solidFill>
                  <a:srgbClr val="FF0000"/>
                </a:solidFill>
                <a:latin typeface="Arial" panose="020B0604020202020204" pitchFamily="34" charset="0"/>
                <a:cs typeface="Arial" panose="020B0604020202020204" pitchFamily="34" charset="0"/>
              </a:rPr>
              <a:t>53. Khắc phục sự cố về an toàn thực phẩm</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245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57. Nội dung thông tin, giáo dục, truyền thông về </a:t>
            </a:r>
            <a:r>
              <a:rPr lang="en-US" sz="1800" b="1" kern="0" smtClean="0">
                <a:solidFill>
                  <a:srgbClr val="FF0066"/>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Thông </a:t>
            </a:r>
            <a:r>
              <a:rPr lang="en-US" sz="1800" b="1" kern="0">
                <a:solidFill>
                  <a:srgbClr val="0000FF"/>
                </a:solidFill>
                <a:latin typeface="Arial" charset="0"/>
              </a:rPr>
              <a:t>tin, tuyên truyền, phổ biến kiến thức, pháp luật 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Nguyên </a:t>
            </a:r>
            <a:r>
              <a:rPr lang="en-US" sz="1800" b="1" kern="0">
                <a:solidFill>
                  <a:srgbClr val="0000FF"/>
                </a:solidFill>
                <a:latin typeface="Arial" charset="0"/>
              </a:rPr>
              <a:t>nhân, cách nhận biết nguy cơ gây ngộ độc thực phẩm, bệnh truyền qua thực phẩm và các biện pháp phòng, chống sự cố 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Thông </a:t>
            </a:r>
            <a:r>
              <a:rPr lang="en-US" sz="1800" b="1" kern="0">
                <a:solidFill>
                  <a:srgbClr val="0000FF"/>
                </a:solidFill>
                <a:latin typeface="Arial" charset="0"/>
              </a:rPr>
              <a:t>tin về các điển hình sản xuất, kinh doanh thực phẩm bảo đảm an toàn; việc thu hồi thực phẩm không bảo đảm an toàn, xử lý đối với cơ sở vi phạm nghiêm trọng pháp luật 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58. Đối t­ượng tiếp cận thông tin, giáo dục, truyền thông về </a:t>
            </a:r>
            <a:r>
              <a:rPr lang="en-US" sz="1800" b="1" kern="0" smtClean="0">
                <a:solidFill>
                  <a:srgbClr val="FF0066"/>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Tổ chức, cá nhân được quyền tiếp cận thông tin, giáo dục, truyền thông về 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Ưu </a:t>
            </a:r>
            <a:r>
              <a:rPr lang="en-US" sz="1800" b="1" kern="0">
                <a:solidFill>
                  <a:srgbClr val="0000FF"/>
                </a:solidFill>
                <a:latin typeface="Arial" charset="0"/>
              </a:rPr>
              <a:t>tiên tiếp cận thông tin, giáo dục, truyền thông về </a:t>
            </a:r>
            <a:r>
              <a:rPr lang="en-US" sz="1800" b="1" kern="0" smtClean="0">
                <a:solidFill>
                  <a:srgbClr val="0000FF"/>
                </a:solidFill>
                <a:latin typeface="Arial" charset="0"/>
              </a:rPr>
              <a:t>ATTP </a:t>
            </a:r>
            <a:r>
              <a:rPr lang="en-US" sz="1800" b="1" kern="0">
                <a:solidFill>
                  <a:srgbClr val="0000FF"/>
                </a:solidFill>
                <a:latin typeface="Arial" charset="0"/>
              </a:rPr>
              <a:t>cho các đối tượng sau </a:t>
            </a:r>
            <a:r>
              <a:rPr lang="en-US" sz="18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tiêu dùng thực </a:t>
            </a:r>
            <a:r>
              <a:rPr lang="en-US"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quản lý, điều hành các cơ sở sản xuất, kinh doanh thực phẩm; người trực tiếp sản xuất, kinh doanh thực </a:t>
            </a:r>
            <a:r>
              <a:rPr lang="en-US"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Tổ </a:t>
            </a:r>
            <a:r>
              <a:rPr lang="en-US" sz="1800" b="1" kern="0">
                <a:solidFill>
                  <a:srgbClr val="0000FF"/>
                </a:solidFill>
                <a:latin typeface="Arial" charset="0"/>
              </a:rPr>
              <a:t>chức, cá nhân </a:t>
            </a:r>
            <a:r>
              <a:rPr lang="en-US" sz="1800" b="1" kern="0" smtClean="0">
                <a:solidFill>
                  <a:srgbClr val="0000FF"/>
                </a:solidFill>
                <a:latin typeface="Arial" charset="0"/>
              </a:rPr>
              <a:t>SX, KD </a:t>
            </a:r>
            <a:r>
              <a:rPr lang="en-US" sz="1800" b="1" kern="0">
                <a:solidFill>
                  <a:srgbClr val="0000FF"/>
                </a:solidFill>
                <a:latin typeface="Arial" charset="0"/>
              </a:rPr>
              <a:t>thực phẩm tươi sống, </a:t>
            </a:r>
            <a:r>
              <a:rPr lang="en-US" sz="1800" b="1" kern="0" smtClean="0">
                <a:solidFill>
                  <a:srgbClr val="0000FF"/>
                </a:solidFill>
                <a:latin typeface="Arial" charset="0"/>
              </a:rPr>
              <a:t>SX, KD </a:t>
            </a:r>
            <a:r>
              <a:rPr lang="en-US" sz="1800" b="1" kern="0">
                <a:solidFill>
                  <a:srgbClr val="0000FF"/>
                </a:solidFill>
                <a:latin typeface="Arial" charset="0"/>
              </a:rPr>
              <a:t>thực phẩm nhỏ lẻ; người dân khu vực có điều kiện </a:t>
            </a:r>
            <a:r>
              <a:rPr lang="en-US" sz="1800" b="1" kern="0" smtClean="0">
                <a:solidFill>
                  <a:srgbClr val="0000FF"/>
                </a:solidFill>
                <a:latin typeface="Arial" charset="0"/>
              </a:rPr>
              <a:t>KT-XH </a:t>
            </a:r>
            <a:r>
              <a:rPr lang="en-US" sz="1800" b="1" kern="0">
                <a:solidFill>
                  <a:srgbClr val="0000FF"/>
                </a:solidFill>
                <a:latin typeface="Arial" charset="0"/>
              </a:rPr>
              <a:t>đặc biệt khó khăn</a:t>
            </a:r>
            <a:r>
              <a:rPr lang="en-US" sz="1800" b="1" kern="0" smtClean="0">
                <a:solidFill>
                  <a:srgbClr val="0000FF"/>
                </a:solidFill>
                <a:latin typeface="Arial" charset="0"/>
              </a:rPr>
              <a:t>.</a:t>
            </a:r>
            <a:endParaRPr lang="en-US" sz="18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spcBef>
                <a:spcPts val="600"/>
              </a:spcBef>
              <a:spcAft>
                <a:spcPts val="0"/>
              </a:spcAft>
              <a:defRPr/>
            </a:pPr>
            <a:r>
              <a:rPr lang="pt-BR" sz="2200" b="1" smtClean="0">
                <a:solidFill>
                  <a:srgbClr val="FF0000"/>
                </a:solidFill>
                <a:latin typeface="Arial" panose="020B0604020202020204" pitchFamily="34" charset="0"/>
                <a:cs typeface="Arial" panose="020B0604020202020204" pitchFamily="34" charset="0"/>
              </a:rPr>
              <a:t>Chương 9. </a:t>
            </a:r>
            <a:r>
              <a:rPr lang="pt-BR" sz="2200" b="1">
                <a:solidFill>
                  <a:srgbClr val="FF0000"/>
                </a:solidFill>
                <a:latin typeface="Arial" panose="020B0604020202020204" pitchFamily="34" charset="0"/>
                <a:cs typeface="Arial" panose="020B0604020202020204" pitchFamily="34" charset="0"/>
              </a:rPr>
              <a:t>THÔNG TIN, GIÁO DỤC, TRUYỀN THÔNG </a:t>
            </a:r>
            <a:r>
              <a:rPr lang="pt-BR" sz="2200" b="1" smtClean="0">
                <a:solidFill>
                  <a:srgbClr val="FF0000"/>
                </a:solidFill>
                <a:latin typeface="Arial" panose="020B0604020202020204" pitchFamily="34" charset="0"/>
                <a:cs typeface="Arial" panose="020B0604020202020204" pitchFamily="34" charset="0"/>
              </a:rPr>
              <a:t/>
            </a:r>
            <a:br>
              <a:rPr lang="pt-BR" sz="2200" b="1" smtClean="0">
                <a:solidFill>
                  <a:srgbClr val="FF0000"/>
                </a:solidFill>
                <a:latin typeface="Arial" panose="020B0604020202020204" pitchFamily="34" charset="0"/>
                <a:cs typeface="Arial" panose="020B0604020202020204" pitchFamily="34" charset="0"/>
              </a:rPr>
            </a:br>
            <a:r>
              <a:rPr lang="pt-BR" sz="2200" b="1" smtClean="0">
                <a:solidFill>
                  <a:srgbClr val="FF0000"/>
                </a:solidFill>
                <a:latin typeface="Arial" panose="020B0604020202020204" pitchFamily="34" charset="0"/>
                <a:cs typeface="Arial" panose="020B0604020202020204" pitchFamily="34" charset="0"/>
              </a:rPr>
              <a:t>VỀ </a:t>
            </a:r>
            <a:r>
              <a:rPr lang="pt-BR" sz="22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2326776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Thực </a:t>
            </a:r>
            <a:r>
              <a:rPr lang="en-US" sz="2200" b="1" kern="0">
                <a:solidFill>
                  <a:srgbClr val="0000FF"/>
                </a:solidFill>
                <a:latin typeface="Arial" charset="0"/>
              </a:rPr>
              <a:t>hiện thông qua các cơ quan nhà nước có thẩm quyền về an toàn thực </a:t>
            </a:r>
            <a:r>
              <a:rPr lang="en-US" sz="22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các phương tiện thông tin đại </a:t>
            </a:r>
            <a:r>
              <a:rPr lang="en-US" sz="2200" b="1" kern="0" smtClean="0">
                <a:solidFill>
                  <a:srgbClr val="0000FF"/>
                </a:solidFill>
                <a:latin typeface="Arial" charset="0"/>
              </a:rPr>
              <a:t>chúng.</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9900"/>
                </a:solidFill>
                <a:latin typeface="Arial" charset="0"/>
              </a:rPr>
              <a:t>Lồng </a:t>
            </a:r>
            <a:r>
              <a:rPr lang="en-US" sz="2200" b="1" kern="0">
                <a:solidFill>
                  <a:srgbClr val="009900"/>
                </a:solidFill>
                <a:latin typeface="Arial" charset="0"/>
              </a:rPr>
              <a:t>ghép trong việc giảng dạy, học tập tại các cơ sở giáo dục thuộc hệ thống giáo dục quốc </a:t>
            </a:r>
            <a:r>
              <a:rPr lang="en-US" sz="2200" b="1" kern="0" smtClean="0">
                <a:solidFill>
                  <a:srgbClr val="009900"/>
                </a:solidFill>
                <a:latin typeface="Arial" charset="0"/>
              </a:rPr>
              <a:t>dân.</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hoạt động văn hóa, sinh hoạt cộng đồng, sinh hoạt của các đoàn thể, tổ chức xã hội và các loại hình văn hóa quần chúng </a:t>
            </a:r>
            <a:r>
              <a:rPr lang="en-US" sz="22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điểm hỏi đáp về an toàn thực phẩm tại các Bộ quản lý ngành</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59. Hình thức thông tin, giáo dục, truyền thông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4072350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60. Trách nhiệm trong thông tin, giáo dục, truyền thông về an toàn thực phẩm</a:t>
            </a:r>
          </a:p>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0000FF"/>
                </a:solidFill>
                <a:latin typeface="Arial" charset="0"/>
              </a:rPr>
              <a:t>Bộ </a:t>
            </a:r>
            <a:r>
              <a:rPr lang="en-US" sz="2200" b="1" kern="0">
                <a:solidFill>
                  <a:srgbClr val="0000FF"/>
                </a:solidFill>
                <a:latin typeface="Arial" charset="0"/>
              </a:rPr>
              <a:t>trưởng Bộ Giáo dục và Đào tạo có trách nhiệm chủ trì, phối hợp với Bộ trưởng Bộ Y tế, Bộ trưởng Bộ quản lý ngành và Thủ trưởng cơ quan ngang bộ có liên quan xây dựng nội dung giáo dục an toàn thực phẩm kết hợp với các nội dung giáo dục khác</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59. Hình thức thông tin, giáo dục, truyền thông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41508623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
            <a:ext cx="9144000" cy="630936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q"/>
              <a:defRPr/>
            </a:pPr>
            <a:r>
              <a:rPr lang="en-US" sz="2100" b="1" kern="0" smtClean="0">
                <a:solidFill>
                  <a:srgbClr val="009900"/>
                </a:solidFill>
                <a:latin typeface="Arial" charset="0"/>
              </a:rPr>
              <a:t>Mục </a:t>
            </a:r>
            <a:r>
              <a:rPr lang="en-US" sz="2100" b="1" kern="0">
                <a:solidFill>
                  <a:srgbClr val="009900"/>
                </a:solidFill>
                <a:latin typeface="Arial" charset="0"/>
              </a:rPr>
              <a:t>1. TRÁCH NHIỆM QUẢN LÝ NHÀ NƯỚC VỀ AN TOÀN THỰC PHẨM</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61. Trách nhiệm quản lý nhà nước về an toàn thực </a:t>
            </a:r>
            <a:r>
              <a:rPr lang="en-US" sz="2100" b="1" kern="0" smtClean="0">
                <a:solidFill>
                  <a:srgbClr val="FF0066"/>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Chính </a:t>
            </a:r>
            <a:r>
              <a:rPr lang="en-US" sz="2100" b="1" kern="0">
                <a:solidFill>
                  <a:srgbClr val="0000FF"/>
                </a:solidFill>
                <a:latin typeface="Arial" charset="0"/>
              </a:rPr>
              <a:t>phủ thống nhất quản lý nhà nước về an toàn 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Bộ </a:t>
            </a:r>
            <a:r>
              <a:rPr lang="en-US" sz="2100" b="1" kern="0">
                <a:solidFill>
                  <a:srgbClr val="0000FF"/>
                </a:solidFill>
                <a:latin typeface="Arial" charset="0"/>
              </a:rPr>
              <a:t>Y tế chịu trách nhiệm trước Chính phủ thực hiện quản lý nhà nước về an toàn 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Các </a:t>
            </a:r>
            <a:r>
              <a:rPr lang="en-US" sz="2100" b="1" kern="0">
                <a:solidFill>
                  <a:srgbClr val="0000FF"/>
                </a:solidFill>
                <a:latin typeface="Arial" charset="0"/>
              </a:rPr>
              <a:t>bộ, cơ quan ngang bộ trong phạm vi nhiệm vụ, quyền hạn của mình có trách nhiệm phối hợp với Bộ Y tế thực hiện quản lý nhà nước về an toàn 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Ủy </a:t>
            </a:r>
            <a:r>
              <a:rPr lang="en-US" sz="2100" b="1" kern="0">
                <a:solidFill>
                  <a:srgbClr val="0000FF"/>
                </a:solidFill>
                <a:latin typeface="Arial" charset="0"/>
              </a:rPr>
              <a:t>ban nhân dân các cấp thực hiện quản lý nhà nước về an toàn thực phẩm trong phạm vi địa phương</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Chương 10. </a:t>
            </a:r>
            <a:r>
              <a:rPr lang="en-US" sz="2400" b="1">
                <a:solidFill>
                  <a:srgbClr val="FF0000"/>
                </a:solidFill>
                <a:latin typeface="Arial" panose="020B0604020202020204" pitchFamily="34" charset="0"/>
                <a:cs typeface="Arial" panose="020B0604020202020204" pitchFamily="34" charset="0"/>
              </a:rPr>
              <a:t>QUẢN LÝ NHÀ NƯỚC VỀ AN TOÀN THỰC PHẨM</a:t>
            </a:r>
          </a:p>
        </p:txBody>
      </p:sp>
    </p:spTree>
    <p:extLst>
      <p:ext uri="{BB962C8B-B14F-4D97-AF65-F5344CB8AC3E}">
        <p14:creationId xmlns:p14="http://schemas.microsoft.com/office/powerpoint/2010/main" val="378665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9900"/>
                </a:solidFill>
                <a:latin typeface="Arial" panose="020B0604020202020204" pitchFamily="34" charset="0"/>
                <a:cs typeface="Arial" panose="020B0604020202020204" pitchFamily="34" charset="0"/>
              </a:rPr>
              <a:t>(11 chương, 72 điều)</a:t>
            </a:r>
            <a:endParaRPr lang="en-US" sz="2600" b="1">
              <a:solidFill>
                <a:srgbClr val="0099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Chương I. NHỮNG QUY ĐỊNH CHUNG</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II. QUYỀN VÀ NGHĨA VỤ CỦA TỔ CHỨC, CÁ NHÂN TRONG BẢO ĐẢM AN TOÀN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III. ĐIỀU KIỆN BẢO ĐẢM AN TOÀN ĐỐI VỚI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IV. ĐIỀU KIỆN BẢO ĐẢM ATTP TRONG SẢN XUẤT, KINH DOANH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 CHỨNG NHẬN CƠ SỞ ĐỦ ĐIỀU KIỆN ATTP TRONG SẢN XUẤT, KINH DOANH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 NHẬP KHẨU VÀ XUẤT KHẨU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VII. QUẢNG CÁO, GHI NHÃN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VIII. KIỂM NGHIỆM THỰC PHẨM, PHÂN TÍCH NGUY CƠ ĐỐI VỚI ATTP, PHÒNG NGỪA, NGĂN CHẶN VÀ KHẮC PHỤC SỰ CỐ VỀ ATTP</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IX. THÔNG TIN, GIÁO DỤC, TRUYỀN THÔNG VỀ ATTP</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X. QUẢN LÝ NHÀ NƯỚC VỀ AN TOÀN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XI. ĐIỀU KHOẢN THI HÀNH</a:t>
            </a:r>
            <a:endParaRPr lang="en-US" sz="1800" b="1" kern="0">
              <a:solidFill>
                <a:srgbClr val="0000FF"/>
              </a:solidFill>
              <a:latin typeface="Arial" charset="0"/>
            </a:endParaRPr>
          </a:p>
        </p:txBody>
      </p:sp>
    </p:spTree>
    <p:extLst>
      <p:ext uri="{BB962C8B-B14F-4D97-AF65-F5344CB8AC3E}">
        <p14:creationId xmlns:p14="http://schemas.microsoft.com/office/powerpoint/2010/main" val="25009910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94"/>
            <a:ext cx="9144002" cy="6860988"/>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36" y="2732809"/>
            <a:ext cx="2826327" cy="13923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652" y="3080424"/>
            <a:ext cx="2520696" cy="15971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11198"/>
            <a:ext cx="8686800" cy="4654602"/>
          </a:xfrm>
          <a:prstGeom prst="rect">
            <a:avLst/>
          </a:prstGeom>
        </p:spPr>
      </p:pic>
      <p:sp>
        <p:nvSpPr>
          <p:cNvPr id="14" name="Rectangle 10"/>
          <p:cNvSpPr>
            <a:spLocks noChangeArrowheads="1"/>
          </p:cNvSpPr>
          <p:nvPr/>
        </p:nvSpPr>
        <p:spPr bwMode="auto">
          <a:xfrm>
            <a:off x="762000" y="57912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2000" smtClean="0">
                <a:ln w="18415" cmpd="sng">
                  <a:noFill/>
                  <a:prstDash val="solid"/>
                </a:ln>
                <a:solidFill>
                  <a:schemeClr val="bg1"/>
                </a:solidFill>
                <a:effectLst/>
                <a:latin typeface="Arial" panose="020B0604020202020204" pitchFamily="34" charset="0"/>
                <a:cs typeface="Arial" panose="020B0604020202020204" pitchFamily="34" charset="0"/>
              </a:rPr>
              <a:t>Chủ đề: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“Nói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không với thực phẩm giả, thực phẩm kém chất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lượng.</a:t>
            </a:r>
            <a:b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b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Bảo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vệ quyền lợi người tiêu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dùng”</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15" name="Rectangle 10"/>
          <p:cNvSpPr>
            <a:spLocks noChangeArrowheads="1"/>
          </p:cNvSpPr>
          <p:nvPr/>
        </p:nvSpPr>
        <p:spPr bwMode="auto">
          <a:xfrm>
            <a:off x="762000" y="254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Tháng hành động vì an toàn thực phẩm năm 2019</a:t>
            </a:r>
            <a:b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b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từ ngày 15/4 đến 15/5/2019 trên toàn quốc.</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0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lnSpc>
                <a:spcPct val="110000"/>
              </a:lnSpc>
              <a:spcBef>
                <a:spcPts val="200"/>
              </a:spcBef>
            </a:pPr>
            <a:r>
              <a:rPr lang="en-US" sz="2400" b="1" smtClean="0">
                <a:solidFill>
                  <a:srgbClr val="FF0000"/>
                </a:solidFill>
                <a:latin typeface="Arial" panose="020B0604020202020204" pitchFamily="34" charset="0"/>
                <a:cs typeface="Arial" panose="020B0604020202020204" pitchFamily="34" charset="0"/>
              </a:rPr>
              <a:t>CHƯƠNG 1. NHỮNG QUY ĐỊNH CHUNG</a:t>
            </a:r>
            <a:endParaRPr lang="en-US" sz="24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a:t>
            </a:r>
            <a:r>
              <a:rPr lang="en-US" sz="2200" b="1" kern="0" smtClean="0">
                <a:solidFill>
                  <a:srgbClr val="FF0066"/>
                </a:solidFill>
                <a:latin typeface="Arial" charset="0"/>
              </a:rPr>
              <a:t>chỉnh: </a:t>
            </a:r>
            <a:r>
              <a:rPr lang="en-US" sz="2200" b="1" kern="0" smtClean="0">
                <a:solidFill>
                  <a:srgbClr val="0000FF"/>
                </a:solidFill>
                <a:latin typeface="Arial" charset="0"/>
              </a:rPr>
              <a:t>Luật </a:t>
            </a:r>
            <a:r>
              <a:rPr lang="en-US" sz="2200" b="1" kern="0">
                <a:solidFill>
                  <a:srgbClr val="0000FF"/>
                </a:solidFill>
                <a:latin typeface="Arial" charset="0"/>
              </a:rPr>
              <a:t>này quy định về quyền và nghĩa vụ của tổ chức, cá nhân </a:t>
            </a:r>
            <a:r>
              <a:rPr lang="en-US" sz="2200" b="1" kern="0" smtClean="0">
                <a:solidFill>
                  <a:srgbClr val="0000FF"/>
                </a:solidFill>
                <a:latin typeface="Arial" charset="0"/>
              </a:rPr>
              <a:t>trong</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bảo </a:t>
            </a:r>
            <a:r>
              <a:rPr lang="en-US" sz="2200" b="1" kern="0">
                <a:solidFill>
                  <a:srgbClr val="0000FF"/>
                </a:solidFill>
                <a:latin typeface="Arial" charset="0"/>
              </a:rPr>
              <a:t>đảm an toàn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điều </a:t>
            </a:r>
            <a:r>
              <a:rPr lang="en-US" sz="2200" b="1" kern="0">
                <a:solidFill>
                  <a:srgbClr val="0000FF"/>
                </a:solidFill>
                <a:latin typeface="Arial" charset="0"/>
              </a:rPr>
              <a:t>kiện bảo đảm an toàn đối với thực phẩm, sản xuất, kinh doanh thực phẩm và nhập khẩu, xuất khẩu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quảng </a:t>
            </a:r>
            <a:r>
              <a:rPr lang="en-US" sz="2200" b="1" kern="0">
                <a:solidFill>
                  <a:srgbClr val="0000FF"/>
                </a:solidFill>
                <a:latin typeface="Arial" charset="0"/>
              </a:rPr>
              <a:t>cáo, ghi nhãn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kiểm </a:t>
            </a:r>
            <a:r>
              <a:rPr lang="en-US" sz="2200" b="1" kern="0">
                <a:solidFill>
                  <a:srgbClr val="0000FF"/>
                </a:solidFill>
                <a:latin typeface="Arial" charset="0"/>
              </a:rPr>
              <a:t>nghiệm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phân </a:t>
            </a:r>
            <a:r>
              <a:rPr lang="en-US" sz="2200" b="1" kern="0">
                <a:solidFill>
                  <a:srgbClr val="0000FF"/>
                </a:solidFill>
                <a:latin typeface="Arial" charset="0"/>
              </a:rPr>
              <a:t>tích nguy cơ đối với an toàn 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phòng </a:t>
            </a:r>
            <a:r>
              <a:rPr lang="en-US" sz="2200" b="1" kern="0">
                <a:solidFill>
                  <a:srgbClr val="0000FF"/>
                </a:solidFill>
                <a:latin typeface="Arial" charset="0"/>
              </a:rPr>
              <a:t>ngừa, ngăn chặn và khắc phục sự cố về </a:t>
            </a:r>
            <a:r>
              <a:rPr lang="en-US" sz="2200" b="1" kern="0" smtClean="0">
                <a:solidFill>
                  <a:srgbClr val="0000FF"/>
                </a:solidFill>
                <a:latin typeface="Arial" charset="0"/>
              </a:rPr>
              <a:t>ATTP;</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thông </a:t>
            </a:r>
            <a:r>
              <a:rPr lang="en-US" sz="2200" b="1" kern="0">
                <a:solidFill>
                  <a:srgbClr val="0000FF"/>
                </a:solidFill>
                <a:latin typeface="Arial" charset="0"/>
              </a:rPr>
              <a:t>tin, giáo dục, truyền thông về an toàn thực phẩm</a:t>
            </a:r>
            <a:r>
              <a:rPr lang="en-US" sz="2200" b="1" kern="0" smtClean="0">
                <a:solidFill>
                  <a:srgbClr val="0000FF"/>
                </a:solidFill>
                <a:latin typeface="Arial" charset="0"/>
              </a:rPr>
              <a:t>;</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trách </a:t>
            </a:r>
            <a:r>
              <a:rPr lang="en-US" sz="2200" b="1" kern="0">
                <a:solidFill>
                  <a:srgbClr val="0000FF"/>
                </a:solidFill>
                <a:latin typeface="Arial" charset="0"/>
              </a:rPr>
              <a:t>nhiệm quản lý nhà nước về an toàn thực 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An </a:t>
            </a:r>
            <a:r>
              <a:rPr lang="en-US" sz="2200" b="1" kern="0">
                <a:solidFill>
                  <a:srgbClr val="FF0066"/>
                </a:solidFill>
                <a:latin typeface="Arial" charset="0"/>
              </a:rPr>
              <a:t>toàn thực phẩm </a:t>
            </a:r>
            <a:r>
              <a:rPr lang="en-US" sz="2200" b="1" kern="0">
                <a:solidFill>
                  <a:srgbClr val="0000FF"/>
                </a:solidFill>
                <a:latin typeface="Arial" charset="0"/>
              </a:rPr>
              <a:t>là việc bảo đảm để thực phẩm không gây hại đến sức khỏe, tính mạng con </a:t>
            </a:r>
            <a:r>
              <a:rPr lang="en-US" sz="2200" b="1" kern="0" smtClean="0">
                <a:solidFill>
                  <a:srgbClr val="0000FF"/>
                </a:solidFill>
                <a:latin typeface="Arial" charset="0"/>
              </a:rPr>
              <a:t>người.</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Bệnh </a:t>
            </a:r>
            <a:r>
              <a:rPr lang="en-US" sz="2200" b="1" kern="0">
                <a:solidFill>
                  <a:srgbClr val="FF0066"/>
                </a:solidFill>
                <a:latin typeface="Arial" charset="0"/>
              </a:rPr>
              <a:t>truyền qua thực phẩm </a:t>
            </a:r>
            <a:r>
              <a:rPr lang="en-US" sz="2200" b="1" kern="0">
                <a:solidFill>
                  <a:srgbClr val="0000FF"/>
                </a:solidFill>
                <a:latin typeface="Arial" charset="0"/>
              </a:rPr>
              <a:t>là bệnh do ăn, uống thực phẩm bị nhiễm tác nhân gây </a:t>
            </a:r>
            <a:r>
              <a:rPr lang="en-US" sz="2200" b="1" kern="0" smtClean="0">
                <a:solidFill>
                  <a:srgbClr val="0000FF"/>
                </a:solidFill>
                <a:latin typeface="Arial" charset="0"/>
              </a:rPr>
              <a:t>bệnh.</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Chất </a:t>
            </a:r>
            <a:r>
              <a:rPr lang="en-US" sz="2200" b="1" kern="0">
                <a:solidFill>
                  <a:srgbClr val="FF0066"/>
                </a:solidFill>
                <a:latin typeface="Arial" charset="0"/>
              </a:rPr>
              <a:t>hỗ trợ chế biến thực phẩm </a:t>
            </a:r>
            <a:r>
              <a:rPr lang="en-US" sz="2200" b="1" kern="0">
                <a:solidFill>
                  <a:srgbClr val="0000FF"/>
                </a:solidFill>
                <a:latin typeface="Arial" charset="0"/>
              </a:rPr>
              <a:t>là chất được chủ định sử dụng trong quá trình chế biến nguyên liệu thực phẩm hay các thành phần của thực phẩm nhằm thực hiện mục đích công nghệ, có thể được tách ra hoặc còn lại trong thực </a:t>
            </a:r>
            <a:r>
              <a:rPr lang="en-US" sz="22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Chế </a:t>
            </a:r>
            <a:r>
              <a:rPr lang="en-US" sz="2200" b="1" kern="0">
                <a:solidFill>
                  <a:srgbClr val="FF0066"/>
                </a:solidFill>
                <a:latin typeface="Arial" charset="0"/>
              </a:rPr>
              <a:t>biến thực phẩm </a:t>
            </a:r>
            <a:r>
              <a:rPr lang="en-US" sz="2200" b="1" kern="0">
                <a:solidFill>
                  <a:srgbClr val="0000FF"/>
                </a:solidFill>
                <a:latin typeface="Arial" charset="0"/>
              </a:rPr>
              <a:t>là quá trình xử lý thực phẩm đã qua sơ chế hoặc thực phẩm tươi sống theo phương pháp công nghiệp hoặc thủ công để tạo thành nguyên liệu thực phẩm hoặc sản phẩm thực 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70831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Cơ </a:t>
            </a:r>
            <a:r>
              <a:rPr lang="en-US" sz="1900" b="1" kern="0">
                <a:solidFill>
                  <a:srgbClr val="FF0066"/>
                </a:solidFill>
                <a:latin typeface="Arial" charset="0"/>
              </a:rPr>
              <a:t>sở kinh doanh dịch vụ ăn uống </a:t>
            </a:r>
            <a:r>
              <a:rPr lang="en-US" sz="1900" b="1" kern="0">
                <a:solidFill>
                  <a:srgbClr val="0000FF"/>
                </a:solidFill>
                <a:latin typeface="Arial" charset="0"/>
              </a:rPr>
              <a:t>là cơ sở chế biến thức ăn bao gồm cửa hàng, quầy hàng kinh doanh thức ăn ngay, thực phẩm chín, nhà hàng ăn uống, cơ sở chế biến suất ăn sẵn, căng-tin và bếp ăn tập </a:t>
            </a:r>
            <a:r>
              <a:rPr lang="en-US" sz="1900" b="1" kern="0" smtClean="0">
                <a:solidFill>
                  <a:srgbClr val="0000FF"/>
                </a:solidFill>
                <a:latin typeface="Arial" charset="0"/>
              </a:rPr>
              <a:t>thể.</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Điều </a:t>
            </a:r>
            <a:r>
              <a:rPr lang="en-US" sz="1900" b="1" kern="0">
                <a:solidFill>
                  <a:srgbClr val="FF0066"/>
                </a:solidFill>
                <a:latin typeface="Arial" charset="0"/>
              </a:rPr>
              <a:t>kiện bảo đảm </a:t>
            </a:r>
            <a:r>
              <a:rPr lang="en-US" sz="1900" b="1" kern="0" smtClean="0">
                <a:solidFill>
                  <a:srgbClr val="FF0066"/>
                </a:solidFill>
                <a:latin typeface="Arial" charset="0"/>
              </a:rPr>
              <a:t>ATTP </a:t>
            </a:r>
            <a:r>
              <a:rPr lang="en-US" sz="1900" b="1" kern="0">
                <a:solidFill>
                  <a:srgbClr val="0000FF"/>
                </a:solidFill>
                <a:latin typeface="Arial" charset="0"/>
              </a:rPr>
              <a:t>là những quy chuẩn kỹ thuật và những quy định khác đối với thực phẩm, cơ sở sản xuất, kinh doanh thực phẩm và hoạt động sản xuất, kinh doanh thực phẩm do cơ quan </a:t>
            </a:r>
            <a:r>
              <a:rPr lang="en-US" sz="1900" b="1" kern="0" smtClean="0">
                <a:solidFill>
                  <a:srgbClr val="0000FF"/>
                </a:solidFill>
                <a:latin typeface="Arial" charset="0"/>
              </a:rPr>
              <a:t>QLNN </a:t>
            </a:r>
            <a:r>
              <a:rPr lang="en-US" sz="1900" b="1" kern="0">
                <a:solidFill>
                  <a:srgbClr val="0000FF"/>
                </a:solidFill>
                <a:latin typeface="Arial" charset="0"/>
              </a:rPr>
              <a:t>có thẩm quyền ban hành nhằm mục đích bảo đảm thực phẩm an toàn đối với sức khỏe, tính mạng 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Kiểm </a:t>
            </a:r>
            <a:r>
              <a:rPr lang="en-US" sz="1900" b="1" kern="0">
                <a:solidFill>
                  <a:srgbClr val="FF0066"/>
                </a:solidFill>
                <a:latin typeface="Arial" charset="0"/>
              </a:rPr>
              <a:t>nghiệm thực phẩm </a:t>
            </a:r>
            <a:r>
              <a:rPr lang="en-US" sz="1900" b="1" kern="0">
                <a:solidFill>
                  <a:srgbClr val="0000FF"/>
                </a:solidFill>
                <a:latin typeface="Arial" charset="0"/>
              </a:rPr>
              <a:t>là việc thực hiện một hoặc các hoạt động thử nghiệm, đánh giá sự phù hợp với quy chuẩn kỹ thuật và tiêu chuẩn tương ứng đối với thực phẩm, phụ gia thực phẩm, chất hỗ trợ chế biến thực phẩm, chất bổ sung vào thực phẩm, bao gói, dụng cụ, vật liệu chứa đựng 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Kinh </a:t>
            </a:r>
            <a:r>
              <a:rPr lang="en-US" sz="1900" b="1" kern="0">
                <a:solidFill>
                  <a:srgbClr val="FF0066"/>
                </a:solidFill>
                <a:latin typeface="Arial" charset="0"/>
              </a:rPr>
              <a:t>doanh thực phẩm </a:t>
            </a:r>
            <a:r>
              <a:rPr lang="en-US" sz="1900" b="1" kern="0">
                <a:solidFill>
                  <a:srgbClr val="0000FF"/>
                </a:solidFill>
                <a:latin typeface="Arial" charset="0"/>
              </a:rPr>
              <a:t>là việc thực hiện một, một số hoặc tất cả các hoạt động giới thiệu, dịch vụ bảo quản, dịch vụ vận chuyển hoặc buôn bán thực phẩm</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32453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19937</TotalTime>
  <Words>7865</Words>
  <Application>Microsoft Office PowerPoint</Application>
  <PresentationFormat>On-screen Show (4:3)</PresentationFormat>
  <Paragraphs>316</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Profile</vt:lpstr>
      <vt:lpstr>PowerPoint Presentation</vt:lpstr>
      <vt:lpstr>Một vài số liệu thống kê về an toàn thực phẩm</vt:lpstr>
      <vt:lpstr>Một vài số liệu thống kê về an toàn thực phẩm</vt:lpstr>
      <vt:lpstr>GIỚI THIỆU  LUẬT AN TOÀN THỰC PHẨM NĂM 2010</vt:lpstr>
      <vt:lpstr>QUAN ĐIỂM CỦA ĐẢNG VỀ AN TOÀN THỰC PHẨM</vt:lpstr>
      <vt:lpstr>BỐ CỤC CỦA LUẬT (11 chương, 72 điều)</vt:lpstr>
      <vt:lpstr>CHƯƠNG 1. NHỮNG QUY ĐỊNH CHUNG</vt:lpstr>
      <vt:lpstr>Điều 2. Giải thích từ ngữ</vt:lpstr>
      <vt:lpstr>Điều 2. Giải thích từ ngữ</vt:lpstr>
      <vt:lpstr>Điều 2. Giải thích từ ngữ</vt:lpstr>
      <vt:lpstr>Điều 2. Giải thích từ ngữ</vt:lpstr>
      <vt:lpstr>Điều 2. Giải thích từ ngữ</vt:lpstr>
      <vt:lpstr>Điều 2. Giải thích từ ngữ</vt:lpstr>
      <vt:lpstr>Điều 5. Những hành vi bị cấm</vt:lpstr>
      <vt:lpstr>PowerPoint Presentation</vt:lpstr>
      <vt:lpstr>Điều 5. Những hành vi bị cấm</vt:lpstr>
      <vt:lpstr>Điều 5. Những hành vi bị cấm</vt:lpstr>
      <vt:lpstr>Điều 6. Xử lý vi phạm pháp luật về an toàn thực phẩm</vt:lpstr>
      <vt:lpstr>PowerPoint Presentation</vt:lpstr>
      <vt:lpstr>CHƯƠNG 2. QUYỀN VÀ NGHĨA VỤ CỦA TỔ CHỨC, CÁ NHÂN TRONG BẢO ĐẢM AN TOÀN THỰC PHẨM</vt:lpstr>
      <vt:lpstr>Điều 8. Quyền và nghĩa vụ của tổ chức, cá nhân  kinh doanh thực phẩm</vt:lpstr>
      <vt:lpstr>PowerPoint Presentation</vt:lpstr>
      <vt:lpstr>Điều 9. Quyền và nghĩa vụ của người tiêu dùng thực phẩm</vt:lpstr>
      <vt:lpstr>Điều 9. Quyền và nghĩa vụ của người tiêu dùng thực phẩm</vt:lpstr>
      <vt:lpstr>PowerPoint Presentation</vt:lpstr>
      <vt:lpstr>PowerPoint Presentation</vt:lpstr>
      <vt:lpstr>PowerPoint Presentation</vt:lpstr>
      <vt:lpstr>CHƯƠNG 3. ĐIỀU KIỆN BẢO ĐẢM AN TOÀN ĐỐI VỚI THỰC PHẨM</vt:lpstr>
      <vt:lpstr>Điều 11. Điều kiện bảo đảm an toàn đối với  thực phẩm tươi sống</vt:lpstr>
      <vt:lpstr>Điều 13. Điều kiện bảo đảm an toàn đối với thực phẩm  tăng cường vi chất dinh dưỡng</vt:lpstr>
      <vt:lpstr>Điều 15. Điều kiện bảo đảm an toàn đối với thực phẩm  biến đổi gen</vt:lpstr>
      <vt:lpstr>Điều 17. Điều kiện bảo đảm an toàn đối với phụ gia thực phẩm và chất hỗ trợ chế biến thực phẩm</vt:lpstr>
      <vt:lpstr>Điều 18. Điều kiện bảo đảm an toàn đối với dụng cụ, vật liệu bao gói, chứa đựng thực phẩm</vt:lpstr>
      <vt:lpstr>CHƯƠNG 4. ĐIỀU KIỆN BẢO ĐẢM AN TOÀN THỰC PHẨM TRONG SẢN XUẤT, KINH DOANH THỰC PHẨM</vt:lpstr>
      <vt:lpstr>PowerPoint Presentation</vt:lpstr>
      <vt:lpstr>MỤC 1. ĐIỀU KIỆN CHUNG VỀ BẢO ĐẢM AN TOÀN THỰC PHẨM TRONG SẢN XUẤT, KINH DOANH THỰC PHẨM</vt:lpstr>
      <vt:lpstr>PowerPoint Presentation</vt:lpstr>
      <vt:lpstr>Điều 22. Điều kiện bảo đảm an toàn thực phẩm trong sản xuất, kinh doanh thực phẩm nhỏ lẻ</vt:lpstr>
      <vt:lpstr>Điều 22. Điều kiện bảo đảm an toàn thực phẩm trong sản xuất, kinh doanh thực phẩm nhỏ lẻ</vt:lpstr>
      <vt:lpstr>MỤC 4. ĐIỀU KIỆN BẢO ĐẢM AN TOÀN THỰC PHẨM TRONG KINH DOANH DỊCH VỤ ĂN UỐNG</vt:lpstr>
      <vt:lpstr>MỤC 4. ĐIỀU KIỆN BẢO ĐẢM AN TOÀN THỰC PHẨM TRONG KINH DOANH DỊCH VỤ ĂN UỐNG</vt:lpstr>
      <vt:lpstr>PowerPoint Presentation</vt:lpstr>
      <vt:lpstr>MỤC 5. ĐIỀU KIỆN BẢO ĐẢM AN TOÀN THỰC PHẨM TRONG KINH DOANH THỨC ĂN ĐƯỜNG PHỐ</vt:lpstr>
      <vt:lpstr>PowerPoint Presentation</vt:lpstr>
      <vt:lpstr>Chương 5. CHỨNG NHẬN CƠ SỞ ĐỦ ĐIỀU KIỆN AN TOÀN THỰC PHẨM TRONG SẢN XUẤT, KINH DOANH THỰC PHẨM</vt:lpstr>
      <vt:lpstr>Chương 5. CHỨNG NHẬN CƠ SỞ ĐỦ ĐIỀU KIỆN AN TOÀN THỰC PHẨM TRONG SẢN XUẤT, KINH DOANH THỰC PHẨM</vt:lpstr>
      <vt:lpstr>Chương 5. CHỨNG NHẬN CƠ SỞ ĐỦ ĐIỀU KIỆN AN TOÀN THỰC PHẨM TRONG SẢN XUẤT, KINH DOANH THỰC PHẨM</vt:lpstr>
      <vt:lpstr>PowerPoint Presentation</vt:lpstr>
      <vt:lpstr>Chương 7. QUẢNG CÁO, GHI NHÃN THỰC PHẨM</vt:lpstr>
      <vt:lpstr>Chương 8. KIỂM NGHIỆM THỰC PHẨM, PHÂN TÍCH NGUY CƠ  ĐỐI VỚI AN TOÀN THỰC PHẨM, PHÒNG NGỪA, NGĂN CHẶN VÀ KHẮC PHỤC SỰ CỐ VỀ AN TOÀN THỰC PHẨM</vt:lpstr>
      <vt:lpstr>PowerPoint Presentation</vt:lpstr>
      <vt:lpstr>Chương 8. KIỂM NGHIỆM THỰC PHẨM, PHÂN TÍCH NGUY CƠ  ĐỐI VỚI AN TOÀN THỰC PHẨM, PHÒNG NGỪA, NGĂN CHẶN VÀ KHẮC PHỤC SỰ CỐ VỀ AN TOÀN THỰC PHẨM</vt:lpstr>
      <vt:lpstr>PowerPoint Presentation</vt:lpstr>
      <vt:lpstr>Điều 53. Khắc phục sự cố về an toàn thực phẩm</vt:lpstr>
      <vt:lpstr>Chương 9. THÔNG TIN, GIÁO DỤC, TRUYỀN THÔNG  VỀ AN TOÀN THỰC PHẨM</vt:lpstr>
      <vt:lpstr>Điều 59. Hình thức thông tin, giáo dục, truyền thông  về an toàn thực phẩm</vt:lpstr>
      <vt:lpstr>Điều 59. Hình thức thông tin, giáo dục, truyền thông  về an toàn thực phẩm</vt:lpstr>
      <vt:lpstr>PowerPoint Presentation</vt:lpstr>
      <vt:lpstr>Chương 10. QUẢN LÝ NHÀ NƯỚC VỀ AN TOÀN THỰC PHẨM</vt:lpstr>
      <vt:lpstr>PowerPoint Presentation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ACB</cp:lastModifiedBy>
  <cp:revision>1977</cp:revision>
  <cp:lastPrinted>2014-02-10T09:51:06Z</cp:lastPrinted>
  <dcterms:created xsi:type="dcterms:W3CDTF">2006-08-23T15:52:09Z</dcterms:created>
  <dcterms:modified xsi:type="dcterms:W3CDTF">2019-04-02T08:16:14Z</dcterms:modified>
</cp:coreProperties>
</file>