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822" r:id="rId2"/>
    <p:sldId id="1556" r:id="rId3"/>
    <p:sldId id="1589" r:id="rId4"/>
    <p:sldId id="1660" r:id="rId5"/>
    <p:sldId id="1590" r:id="rId6"/>
    <p:sldId id="1559" r:id="rId7"/>
    <p:sldId id="1614" r:id="rId8"/>
    <p:sldId id="1615" r:id="rId9"/>
    <p:sldId id="1616" r:id="rId10"/>
    <p:sldId id="1562" r:id="rId11"/>
    <p:sldId id="1459" r:id="rId12"/>
    <p:sldId id="1619" r:id="rId13"/>
    <p:sldId id="1617" r:id="rId14"/>
    <p:sldId id="1618" r:id="rId15"/>
    <p:sldId id="1563" r:id="rId16"/>
    <p:sldId id="1620" r:id="rId17"/>
    <p:sldId id="1621" r:id="rId18"/>
    <p:sldId id="1417" r:id="rId19"/>
    <p:sldId id="1622" r:id="rId20"/>
    <p:sldId id="1625" r:id="rId21"/>
    <p:sldId id="1624" r:id="rId22"/>
    <p:sldId id="1623" r:id="rId23"/>
    <p:sldId id="1627" r:id="rId24"/>
    <p:sldId id="1626" r:id="rId25"/>
    <p:sldId id="1419" r:id="rId26"/>
    <p:sldId id="1628" r:id="rId27"/>
    <p:sldId id="1629" r:id="rId28"/>
    <p:sldId id="1630" r:id="rId29"/>
    <p:sldId id="1469" r:id="rId30"/>
    <p:sldId id="1586" r:id="rId31"/>
    <p:sldId id="1631" r:id="rId32"/>
    <p:sldId id="1632" r:id="rId33"/>
    <p:sldId id="1633" r:id="rId34"/>
    <p:sldId id="1634" r:id="rId35"/>
    <p:sldId id="1635" r:id="rId36"/>
    <p:sldId id="1636" r:id="rId37"/>
    <p:sldId id="1654" r:id="rId38"/>
    <p:sldId id="1651" r:id="rId39"/>
    <p:sldId id="1652" r:id="rId40"/>
    <p:sldId id="1662" r:id="rId41"/>
    <p:sldId id="1653" r:id="rId42"/>
    <p:sldId id="1655" r:id="rId43"/>
    <p:sldId id="1656" r:id="rId44"/>
    <p:sldId id="1661" r:id="rId45"/>
    <p:sldId id="1637" r:id="rId46"/>
    <p:sldId id="1638" r:id="rId47"/>
    <p:sldId id="1639" r:id="rId48"/>
    <p:sldId id="1640" r:id="rId49"/>
    <p:sldId id="1641" r:id="rId50"/>
    <p:sldId id="1665" r:id="rId51"/>
    <p:sldId id="1568" r:id="rId52"/>
    <p:sldId id="1642" r:id="rId53"/>
    <p:sldId id="1643" r:id="rId54"/>
    <p:sldId id="1644" r:id="rId55"/>
    <p:sldId id="1645" r:id="rId56"/>
    <p:sldId id="1646" r:id="rId57"/>
    <p:sldId id="1647" r:id="rId58"/>
    <p:sldId id="1648" r:id="rId59"/>
    <p:sldId id="1649" r:id="rId60"/>
    <p:sldId id="1666" r:id="rId61"/>
    <p:sldId id="1667" r:id="rId62"/>
    <p:sldId id="1650" r:id="rId63"/>
    <p:sldId id="1657" r:id="rId64"/>
    <p:sldId id="1658" r:id="rId65"/>
    <p:sldId id="1024" r:id="rId6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CC3300"/>
    <a:srgbClr val="009900"/>
    <a:srgbClr val="FFFF00"/>
    <a:srgbClr val="0000FF"/>
    <a:srgbClr val="FF9900"/>
    <a:srgbClr val="008000"/>
    <a:srgbClr val="000066"/>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5" d="100"/>
          <a:sy n="75" d="100"/>
        </p:scale>
        <p:origin x="-1134"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3/4/2019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afebiz.vn/khaisilk.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143000"/>
            <a:ext cx="9140825" cy="5334000"/>
          </a:xfrm>
          <a:prstGeom prst="rect">
            <a:avLst/>
          </a:prstGeom>
        </p:spPr>
      </p:pic>
      <p:pic>
        <p:nvPicPr>
          <p:cNvPr id="3076" name="Picture 2" descr="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307974" y="2286000"/>
            <a:ext cx="8531226"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alt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LUẬT </a:t>
            </a:r>
            <a: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BẢO </a:t>
            </a: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VỆ </a:t>
            </a:r>
            <a: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
            </a:r>
            <a:b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br>
            <a: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QUYỀN </a:t>
            </a:r>
            <a:r>
              <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LỢI NGƯỜI TIÊU </a:t>
            </a:r>
            <a:r>
              <a:rPr lang="en-US"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DÙNG NĂM 2010</a:t>
            </a:r>
            <a:endParaRPr lang="en-US"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13"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9900"/>
                </a:solidFill>
                <a:latin typeface="Arial" panose="020B0604020202020204" pitchFamily="34" charset="0"/>
                <a:cs typeface="Arial" panose="020B0604020202020204" pitchFamily="34" charset="0"/>
              </a:rPr>
              <a:t>(06 chương, 51 điều)</a:t>
            </a:r>
            <a:endParaRPr lang="en-US" sz="2600" b="1">
              <a:solidFill>
                <a:srgbClr val="0099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1. NHỮNG </a:t>
            </a:r>
            <a:r>
              <a:rPr lang="en-US" sz="2200" b="1" kern="0">
                <a:solidFill>
                  <a:srgbClr val="FF0066"/>
                </a:solidFill>
                <a:latin typeface="Arial" charset="0"/>
              </a:rPr>
              <a:t>QUY ĐỊNH </a:t>
            </a:r>
            <a:r>
              <a:rPr lang="en-US" sz="2200" b="1" kern="0" smtClean="0">
                <a:solidFill>
                  <a:srgbClr val="FF0066"/>
                </a:solidFill>
                <a:latin typeface="Arial" charset="0"/>
              </a:rPr>
              <a:t>CHUNG</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2. TRÁCH </a:t>
            </a:r>
            <a:r>
              <a:rPr lang="en-US" sz="2200" b="1" kern="0">
                <a:solidFill>
                  <a:srgbClr val="FF0066"/>
                </a:solidFill>
                <a:latin typeface="Arial" charset="0"/>
              </a:rPr>
              <a:t>NHIỆM CỦA TỔ CHỨC, CÁ NHÂN KINH DOANH HÀNG HÓA, DỊCH VỤ ĐỐI VỚI NGƯỜI TIÊU </a:t>
            </a:r>
            <a:r>
              <a:rPr lang="en-US" sz="2200" b="1" kern="0" smtClean="0">
                <a:solidFill>
                  <a:srgbClr val="FF0066"/>
                </a:solidFill>
                <a:latin typeface="Arial" charset="0"/>
              </a:rPr>
              <a:t>DÙNG</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a:t>
            </a:r>
            <a:r>
              <a:rPr lang="en-US" sz="2200" b="1" kern="0">
                <a:solidFill>
                  <a:srgbClr val="0000FF"/>
                </a:solidFill>
                <a:latin typeface="Arial" charset="0"/>
              </a:rPr>
              <a:t>3</a:t>
            </a:r>
            <a:r>
              <a:rPr lang="en-US" sz="2200" b="1" kern="0" smtClean="0">
                <a:solidFill>
                  <a:srgbClr val="0000FF"/>
                </a:solidFill>
                <a:latin typeface="Arial" charset="0"/>
              </a:rPr>
              <a:t>. TRÁCH </a:t>
            </a:r>
            <a:r>
              <a:rPr lang="en-US" sz="2200" b="1" kern="0">
                <a:solidFill>
                  <a:srgbClr val="0000FF"/>
                </a:solidFill>
                <a:latin typeface="Arial" charset="0"/>
              </a:rPr>
              <a:t>NHIỆM CỦA TỔ CHỨC XÃ HỘI TRONG VIỆC THAM GIA BẢO VỆ QUYỀN LỢI NGƯỜI TIÊU </a:t>
            </a:r>
            <a:r>
              <a:rPr lang="en-US" sz="2200" b="1" kern="0" smtClean="0">
                <a:solidFill>
                  <a:srgbClr val="0000FF"/>
                </a:solidFill>
                <a:latin typeface="Arial" charset="0"/>
              </a:rPr>
              <a:t>DÙNG</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a:t>
            </a:r>
            <a:r>
              <a:rPr lang="en-US" sz="2200" b="1" kern="0">
                <a:solidFill>
                  <a:srgbClr val="FF0066"/>
                </a:solidFill>
                <a:latin typeface="Arial" charset="0"/>
              </a:rPr>
              <a:t>4</a:t>
            </a:r>
            <a:r>
              <a:rPr lang="en-US" sz="2200" b="1" kern="0" smtClean="0">
                <a:solidFill>
                  <a:srgbClr val="FF0066"/>
                </a:solidFill>
                <a:latin typeface="Arial" charset="0"/>
              </a:rPr>
              <a:t>. GIẢI </a:t>
            </a:r>
            <a:r>
              <a:rPr lang="en-US" sz="2200" b="1" kern="0">
                <a:solidFill>
                  <a:srgbClr val="FF0066"/>
                </a:solidFill>
                <a:latin typeface="Arial" charset="0"/>
              </a:rPr>
              <a:t>QUYẾT TRANH CHẤP GIỮA NGƯỜI TIÊU DÙNG VÀ TỔ CHỨC, CÁ NHÂN KINH DOANH HÀNG HÓA, DỊCH </a:t>
            </a:r>
            <a:r>
              <a:rPr lang="en-US" sz="2200" b="1" kern="0" smtClean="0">
                <a:solidFill>
                  <a:srgbClr val="FF0066"/>
                </a:solidFill>
                <a:latin typeface="Arial" charset="0"/>
              </a:rPr>
              <a:t>VỤ</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a:t>
            </a:r>
            <a:r>
              <a:rPr lang="en-US" sz="2200" b="1" kern="0">
                <a:solidFill>
                  <a:srgbClr val="0000FF"/>
                </a:solidFill>
                <a:latin typeface="Arial" charset="0"/>
              </a:rPr>
              <a:t>5</a:t>
            </a:r>
            <a:r>
              <a:rPr lang="en-US" sz="2200" b="1" kern="0" smtClean="0">
                <a:solidFill>
                  <a:srgbClr val="0000FF"/>
                </a:solidFill>
                <a:latin typeface="Arial" charset="0"/>
              </a:rPr>
              <a:t>. TRÁCH </a:t>
            </a:r>
            <a:r>
              <a:rPr lang="en-US" sz="2200" b="1" kern="0">
                <a:solidFill>
                  <a:srgbClr val="0000FF"/>
                </a:solidFill>
                <a:latin typeface="Arial" charset="0"/>
              </a:rPr>
              <a:t>NHIỆM QUẢN LÝ NHÀ NƯỚC VỀ BẢO VỆ QUYỀN LỢI NGƯỜI TIÊU </a:t>
            </a:r>
            <a:r>
              <a:rPr lang="en-US" sz="2200" b="1" kern="0" smtClean="0">
                <a:solidFill>
                  <a:srgbClr val="0000FF"/>
                </a:solidFill>
                <a:latin typeface="Arial" charset="0"/>
              </a:rPr>
              <a:t>DÙNG</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a:t>
            </a:r>
            <a:r>
              <a:rPr lang="en-US" sz="2200" b="1" kern="0">
                <a:solidFill>
                  <a:srgbClr val="0000FF"/>
                </a:solidFill>
                <a:latin typeface="Arial" charset="0"/>
              </a:rPr>
              <a:t>6</a:t>
            </a:r>
            <a:r>
              <a:rPr lang="en-US" sz="2200" b="1" kern="0" smtClean="0">
                <a:solidFill>
                  <a:srgbClr val="0000FF"/>
                </a:solidFill>
                <a:latin typeface="Arial" charset="0"/>
              </a:rPr>
              <a:t>. ĐIỀU </a:t>
            </a:r>
            <a:r>
              <a:rPr lang="en-US" sz="2200" b="1" kern="0">
                <a:solidFill>
                  <a:srgbClr val="0000FF"/>
                </a:solidFill>
                <a:latin typeface="Arial" charset="0"/>
              </a:rPr>
              <a:t>KHOẢN THI </a:t>
            </a:r>
            <a:r>
              <a:rPr lang="en-US" sz="2200" b="1" kern="0" smtClean="0">
                <a:solidFill>
                  <a:srgbClr val="0000FF"/>
                </a:solidFill>
                <a:latin typeface="Arial" charset="0"/>
              </a:rPr>
              <a:t>HÀNH</a:t>
            </a:r>
            <a:endParaRPr lang="en-US" sz="2200" b="1" kern="0">
              <a:solidFill>
                <a:srgbClr val="0000FF"/>
              </a:solidFill>
              <a:latin typeface="Arial" charset="0"/>
            </a:endParaRPr>
          </a:p>
        </p:txBody>
      </p:sp>
    </p:spTree>
    <p:extLst>
      <p:ext uri="{BB962C8B-B14F-4D97-AF65-F5344CB8AC3E}">
        <p14:creationId xmlns:p14="http://schemas.microsoft.com/office/powerpoint/2010/main" val="2500991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lnSpc>
                <a:spcPct val="110000"/>
              </a:lnSpc>
              <a:spcBef>
                <a:spcPts val="200"/>
              </a:spcBef>
            </a:pPr>
            <a:r>
              <a:rPr lang="en-US" sz="2400" b="1" smtClean="0">
                <a:solidFill>
                  <a:srgbClr val="FF0000"/>
                </a:solidFill>
                <a:latin typeface="Arial" panose="020B0604020202020204" pitchFamily="34" charset="0"/>
                <a:cs typeface="Arial" panose="020B0604020202020204" pitchFamily="34" charset="0"/>
              </a:rPr>
              <a:t>CHƯƠNG 1. NHỮNG QUY ĐỊNH CHUNG</a:t>
            </a:r>
            <a:endParaRPr lang="en-US" sz="24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 Phạm vi điều </a:t>
            </a:r>
            <a:r>
              <a:rPr lang="en-US" sz="2300" b="1" kern="0" smtClean="0">
                <a:solidFill>
                  <a:srgbClr val="FF0066"/>
                </a:solidFill>
                <a:latin typeface="Arial" charset="0"/>
              </a:rPr>
              <a:t>chỉnh: </a:t>
            </a:r>
            <a:r>
              <a:rPr lang="en-US" sz="2300" b="1" kern="0" smtClean="0">
                <a:solidFill>
                  <a:srgbClr val="0000FF"/>
                </a:solidFill>
                <a:latin typeface="Arial" charset="0"/>
              </a:rPr>
              <a:t>Luật </a:t>
            </a:r>
            <a:r>
              <a:rPr lang="en-US" sz="2300" b="1" kern="0">
                <a:solidFill>
                  <a:srgbClr val="0000FF"/>
                </a:solidFill>
                <a:latin typeface="Arial" charset="0"/>
              </a:rPr>
              <a:t>này quy định về quyền và nghĩa vụ của người tiêu dùng; trách nhiệm của tổ chức, cá nhân kinh doanh hàng hóa, dịch vụ đối với người tiêu dùng; trách nhiệm của tổ chức xã hội trong việc tham gia bảo vệ quyền lợi người tiêu dùng; giải quyết tranh chấp giữa người tiêu dùng và tổ chức, cá nhân kinh doanh hàng hóa, dịch vụ; trách nhiệm quản lý nhà nước về bảo vệ quyền lợi người tiêu </a:t>
            </a:r>
            <a:r>
              <a:rPr lang="en-US" sz="2300" b="1" kern="0" smtClean="0">
                <a:solidFill>
                  <a:srgbClr val="0000FF"/>
                </a:solidFill>
                <a:latin typeface="Arial" charset="0"/>
              </a:rPr>
              <a:t>dùng.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2. Đối tượng áp </a:t>
            </a:r>
            <a:r>
              <a:rPr lang="en-US" sz="2300" b="1" kern="0" smtClean="0">
                <a:solidFill>
                  <a:srgbClr val="FF0066"/>
                </a:solidFill>
                <a:latin typeface="Arial" charset="0"/>
              </a:rPr>
              <a:t>dụng: </a:t>
            </a:r>
            <a:r>
              <a:rPr lang="en-US" sz="2300" b="1" kern="0" smtClean="0">
                <a:solidFill>
                  <a:srgbClr val="0000FF"/>
                </a:solidFill>
                <a:latin typeface="Arial" charset="0"/>
              </a:rPr>
              <a:t>Luật </a:t>
            </a:r>
            <a:r>
              <a:rPr lang="en-US" sz="2300" b="1" kern="0">
                <a:solidFill>
                  <a:srgbClr val="0000FF"/>
                </a:solidFill>
                <a:latin typeface="Arial" charset="0"/>
              </a:rPr>
              <a:t>này áp dụng đối với người tiêu dùng; tổ chức, cá nhân kinh doanh hàng hóa, dịch vụ; cơ quan, tổ chức, cá nhân có liên quan đến hoạt động bảo vệ quyền lợi người tiêu dùng trên lãnh thổ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Việt </a:t>
            </a:r>
            <a:r>
              <a:rPr lang="en-US" sz="2300" b="1" kern="0">
                <a:solidFill>
                  <a:srgbClr val="0000FF"/>
                </a:solidFill>
                <a:latin typeface="Arial" charset="0"/>
              </a:rPr>
              <a:t>Nam</a:t>
            </a:r>
            <a:r>
              <a:rPr lang="en-US" sz="2300" b="1" kern="0" smtClean="0">
                <a:solidFill>
                  <a:srgbClr val="0000FF"/>
                </a:solidFill>
                <a:latin typeface="Arial" charset="0"/>
              </a:rPr>
              <a:t>.</a:t>
            </a:r>
            <a:endParaRPr lang="nb-NO" sz="23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 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Người </a:t>
            </a:r>
            <a:r>
              <a:rPr lang="en-US" sz="2300" b="1" kern="0">
                <a:solidFill>
                  <a:srgbClr val="FF0066"/>
                </a:solidFill>
                <a:latin typeface="Arial" charset="0"/>
              </a:rPr>
              <a:t>tiêu dùng </a:t>
            </a:r>
            <a:r>
              <a:rPr lang="en-US" sz="2300" b="1" kern="0">
                <a:solidFill>
                  <a:srgbClr val="0000FF"/>
                </a:solidFill>
                <a:latin typeface="Arial" charset="0"/>
              </a:rPr>
              <a:t>là người mua, sử dụng hàng hóa, dịch vụ cho mục đích </a:t>
            </a:r>
            <a:r>
              <a:rPr lang="en-US" sz="2300" b="1" kern="0">
                <a:solidFill>
                  <a:srgbClr val="009900"/>
                </a:solidFill>
                <a:latin typeface="Arial" charset="0"/>
              </a:rPr>
              <a:t>tiêu dùng, sinh hoạt</a:t>
            </a:r>
            <a:r>
              <a:rPr lang="en-US" sz="2300" b="1" kern="0">
                <a:solidFill>
                  <a:srgbClr val="0000FF"/>
                </a:solidFill>
                <a:latin typeface="Arial" charset="0"/>
              </a:rPr>
              <a:t> của cá nhân, gia đình, tổ </a:t>
            </a:r>
            <a:r>
              <a:rPr lang="en-US" sz="2300" b="1" kern="0" smtClean="0">
                <a:solidFill>
                  <a:srgbClr val="0000FF"/>
                </a:solidFill>
                <a:latin typeface="Arial" charset="0"/>
              </a:rPr>
              <a:t>chức </a:t>
            </a:r>
            <a:r>
              <a:rPr lang="en-US" sz="2300" b="1" kern="0" smtClean="0">
                <a:solidFill>
                  <a:srgbClr val="0000FF"/>
                </a:solidFill>
                <a:latin typeface="Arial" charset="0"/>
                <a:sym typeface="Wingdings" pitchFamily="2" charset="2"/>
              </a:rPr>
              <a:t> N</a:t>
            </a:r>
            <a:r>
              <a:rPr lang="vi-VN" sz="2300" b="1" kern="0" smtClean="0">
                <a:solidFill>
                  <a:srgbClr val="0000FF"/>
                </a:solidFill>
                <a:latin typeface="Arial" charset="0"/>
              </a:rPr>
              <a:t>gười </a:t>
            </a:r>
            <a:r>
              <a:rPr lang="vi-VN" sz="2300" b="1" kern="0">
                <a:solidFill>
                  <a:srgbClr val="0000FF"/>
                </a:solidFill>
                <a:latin typeface="Arial" charset="0"/>
              </a:rPr>
              <a:t>cuối cùng sử </a:t>
            </a:r>
            <a:r>
              <a:rPr lang="vi-VN" sz="2300" b="1" kern="0" smtClean="0">
                <a:solidFill>
                  <a:srgbClr val="0000FF"/>
                </a:solidFill>
                <a:latin typeface="Arial" charset="0"/>
              </a:rPr>
              <a:t>dụng</a:t>
            </a:r>
            <a:r>
              <a:rPr lang="en-US" sz="2300" b="1" kern="0" smtClean="0">
                <a:solidFill>
                  <a:srgbClr val="0000FF"/>
                </a:solidFill>
                <a:latin typeface="Arial" charset="0"/>
              </a:rPr>
              <a:t>, </a:t>
            </a:r>
            <a:r>
              <a:rPr lang="vi-VN" sz="2300" b="1" kern="0" smtClean="0">
                <a:solidFill>
                  <a:srgbClr val="0000FF"/>
                </a:solidFill>
                <a:latin typeface="Arial" charset="0"/>
              </a:rPr>
              <a:t>như </a:t>
            </a:r>
            <a:r>
              <a:rPr lang="vi-VN" sz="2300" b="1" kern="0">
                <a:solidFill>
                  <a:srgbClr val="0000FF"/>
                </a:solidFill>
                <a:latin typeface="Arial" charset="0"/>
              </a:rPr>
              <a:t>là người tiêu dùng cuối cùng. </a:t>
            </a:r>
            <a:r>
              <a:rPr lang="en-US" sz="2300" b="1" kern="0" smtClean="0">
                <a:solidFill>
                  <a:srgbClr val="0000FF"/>
                </a:solidFill>
                <a:latin typeface="Arial" charset="0"/>
              </a:rPr>
              <a:t>VD: N</a:t>
            </a:r>
            <a:r>
              <a:rPr lang="vi-VN" sz="2300" b="1" kern="0" smtClean="0">
                <a:solidFill>
                  <a:srgbClr val="0000FF"/>
                </a:solidFill>
                <a:latin typeface="Arial" charset="0"/>
              </a:rPr>
              <a:t>gười </a:t>
            </a:r>
            <a:r>
              <a:rPr lang="vi-VN" sz="2300" b="1" kern="0">
                <a:solidFill>
                  <a:srgbClr val="0000FF"/>
                </a:solidFill>
                <a:latin typeface="Arial" charset="0"/>
              </a:rPr>
              <a:t>mẹ mua sữa bột cho đứa </a:t>
            </a:r>
            <a:r>
              <a:rPr lang="vi-VN" sz="2300" b="1" kern="0" smtClean="0">
                <a:solidFill>
                  <a:srgbClr val="0000FF"/>
                </a:solidFill>
                <a:latin typeface="Arial" charset="0"/>
              </a:rPr>
              <a:t>trẻ.</a:t>
            </a:r>
            <a:endParaRPr lang="en-US" sz="23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Tổ </a:t>
            </a:r>
            <a:r>
              <a:rPr lang="en-US" sz="2300" b="1" kern="0">
                <a:solidFill>
                  <a:srgbClr val="FF0066"/>
                </a:solidFill>
                <a:latin typeface="Arial" charset="0"/>
              </a:rPr>
              <a:t>chức, cá nhân kinh doanh hàng hóa, dịch vụ </a:t>
            </a:r>
            <a:r>
              <a:rPr lang="en-US" sz="2300" b="1" kern="0">
                <a:solidFill>
                  <a:srgbClr val="0000FF"/>
                </a:solidFill>
                <a:latin typeface="Arial" charset="0"/>
              </a:rPr>
              <a:t>là tổ chức, cá nhân thực hiện một, một số hoặc tất cả các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công </a:t>
            </a:r>
            <a:r>
              <a:rPr lang="en-US" sz="2300" b="1" kern="0">
                <a:solidFill>
                  <a:srgbClr val="0000FF"/>
                </a:solidFill>
                <a:latin typeface="Arial" charset="0"/>
              </a:rPr>
              <a:t>đoạn của quá trình đầu tư, từ sản xuất đến tiêu thụ hàng hóa hoặc cung ứng dịch vụ trên thị trường nhằm </a:t>
            </a:r>
            <a:r>
              <a:rPr lang="en-US" sz="2300" b="1" kern="0">
                <a:solidFill>
                  <a:srgbClr val="009900"/>
                </a:solidFill>
                <a:latin typeface="Arial" charset="0"/>
              </a:rPr>
              <a:t>mục đích sinh lợi</a:t>
            </a:r>
            <a:r>
              <a:rPr lang="en-US" sz="2300" b="1" kern="0">
                <a:solidFill>
                  <a:srgbClr val="0000FF"/>
                </a:solidFill>
                <a:latin typeface="Arial" charset="0"/>
              </a:rPr>
              <a:t>, bao </a:t>
            </a:r>
            <a:r>
              <a:rPr lang="en-US" sz="2300" b="1" kern="0" smtClean="0">
                <a:solidFill>
                  <a:srgbClr val="0000FF"/>
                </a:solidFill>
                <a:latin typeface="Arial" charset="0"/>
              </a:rPr>
              <a:t>gồm:</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9900"/>
                </a:solidFill>
                <a:latin typeface="Arial" charset="0"/>
              </a:rPr>
              <a:t>Thương </a:t>
            </a:r>
            <a:r>
              <a:rPr lang="en-US" sz="2300" b="1" kern="0">
                <a:solidFill>
                  <a:srgbClr val="009900"/>
                </a:solidFill>
                <a:latin typeface="Arial" charset="0"/>
              </a:rPr>
              <a:t>nhân </a:t>
            </a:r>
            <a:r>
              <a:rPr lang="en-US" sz="2300" b="1" kern="0">
                <a:solidFill>
                  <a:srgbClr val="0000FF"/>
                </a:solidFill>
                <a:latin typeface="Arial" charset="0"/>
              </a:rPr>
              <a:t>theo quy định của Luật thương </a:t>
            </a:r>
            <a:r>
              <a:rPr lang="en-US" sz="2300" b="1" kern="0" smtClean="0">
                <a:solidFill>
                  <a:srgbClr val="0000FF"/>
                </a:solidFill>
                <a:latin typeface="Arial" charset="0"/>
              </a:rPr>
              <a:t>mại;</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9900"/>
                </a:solidFill>
                <a:latin typeface="Arial" charset="0"/>
              </a:rPr>
              <a:t>Cá </a:t>
            </a:r>
            <a:r>
              <a:rPr lang="en-US" sz="2300" b="1" kern="0">
                <a:solidFill>
                  <a:srgbClr val="009900"/>
                </a:solidFill>
                <a:latin typeface="Arial" charset="0"/>
              </a:rPr>
              <a:t>nhân hoạt động thương mại </a:t>
            </a:r>
            <a:r>
              <a:rPr lang="en-US" sz="2300" b="1" kern="0">
                <a:solidFill>
                  <a:srgbClr val="0000FF"/>
                </a:solidFill>
                <a:latin typeface="Arial" charset="0"/>
              </a:rPr>
              <a:t>độc lập, thường xuyên, không phải đăng ký kinh doanh</a:t>
            </a:r>
            <a:r>
              <a:rPr lang="en-US" sz="2300" b="1" kern="0" smtClean="0">
                <a:solidFill>
                  <a:srgbClr val="0000FF"/>
                </a:solidFill>
                <a:latin typeface="Arial" charset="0"/>
              </a:rPr>
              <a:t>.</a:t>
            </a:r>
            <a:endParaRPr lang="nb-NO" sz="2300" b="1" kern="0">
              <a:solidFill>
                <a:srgbClr val="0000FF"/>
              </a:solidFill>
              <a:latin typeface="Arial" charset="0"/>
            </a:endParaRPr>
          </a:p>
        </p:txBody>
      </p:sp>
    </p:spTree>
    <p:extLst>
      <p:ext uri="{BB962C8B-B14F-4D97-AF65-F5344CB8AC3E}">
        <p14:creationId xmlns:p14="http://schemas.microsoft.com/office/powerpoint/2010/main" val="708315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 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3"/>
              <a:defRPr/>
            </a:pPr>
            <a:r>
              <a:rPr lang="en-US" sz="2200" b="1" kern="0" smtClean="0">
                <a:solidFill>
                  <a:srgbClr val="FF0066"/>
                </a:solidFill>
                <a:latin typeface="Arial" charset="0"/>
              </a:rPr>
              <a:t>Hàng </a:t>
            </a:r>
            <a:r>
              <a:rPr lang="en-US" sz="2200" b="1" kern="0">
                <a:solidFill>
                  <a:srgbClr val="FF0066"/>
                </a:solidFill>
                <a:latin typeface="Arial" charset="0"/>
              </a:rPr>
              <a:t>hóa có khuyết tật </a:t>
            </a:r>
            <a:r>
              <a:rPr lang="en-US" sz="2200" b="1" kern="0">
                <a:solidFill>
                  <a:srgbClr val="0000FF"/>
                </a:solidFill>
                <a:latin typeface="Arial" charset="0"/>
              </a:rPr>
              <a:t>là hàng hóa không bảo đảm an toàn cho người tiêu dùng, có khả năng gây thiệt hại cho tính mạng, sức khỏe, tài sản của người tiêu dùng, kể cả trường hợp hàng hóa đó được sản xuất theo đúng tiêu chuẩn hoặc quy chuẩn kỹ thuật hiện hành nhưng chưa phát hiện được khuyết tật tại thời điểm hàng hóa được cung cấp cho người tiêu dùng, bao </a:t>
            </a:r>
            <a:r>
              <a:rPr lang="en-US" sz="2200" b="1" kern="0" smtClean="0">
                <a:solidFill>
                  <a:srgbClr val="0000FF"/>
                </a:solidFill>
                <a:latin typeface="Arial" charset="0"/>
              </a:rPr>
              <a:t>gồm:</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Hàng </a:t>
            </a:r>
            <a:r>
              <a:rPr lang="en-US" sz="2200" b="1" kern="0">
                <a:solidFill>
                  <a:srgbClr val="0000FF"/>
                </a:solidFill>
                <a:latin typeface="Arial" charset="0"/>
              </a:rPr>
              <a:t>hóa sản xuất hàng loạt có khuyết tật phát sinh từ thiết kế kỹ </a:t>
            </a:r>
            <a:r>
              <a:rPr lang="en-US" sz="2200" b="1" kern="0" smtClean="0">
                <a:solidFill>
                  <a:srgbClr val="0000FF"/>
                </a:solidFill>
                <a:latin typeface="Arial" charset="0"/>
              </a:rPr>
              <a:t>thuật;</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Hàng </a:t>
            </a:r>
            <a:r>
              <a:rPr lang="en-US" sz="2200" b="1" kern="0">
                <a:solidFill>
                  <a:srgbClr val="0000FF"/>
                </a:solidFill>
                <a:latin typeface="Arial" charset="0"/>
              </a:rPr>
              <a:t>hóa đơn lẻ có khuyết tật phát sinh từ quá trình sản xuất, chế biến, vận chuyển, lưu </a:t>
            </a:r>
            <a:r>
              <a:rPr lang="en-US" sz="2200" b="1" kern="0" smtClean="0">
                <a:solidFill>
                  <a:srgbClr val="0000FF"/>
                </a:solidFill>
                <a:latin typeface="Arial" charset="0"/>
              </a:rPr>
              <a:t>giữ;</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Hàng </a:t>
            </a:r>
            <a:r>
              <a:rPr lang="en-US" sz="2200" b="1" kern="0">
                <a:solidFill>
                  <a:srgbClr val="0000FF"/>
                </a:solidFill>
                <a:latin typeface="Arial" charset="0"/>
              </a:rPr>
              <a:t>hóa tiềm ẩn nguy cơ gây mất an toàn trong quá trình sử dụng nhưng không có hướng dẫn, cảnh báo đầy đủ cho người tiêu dùng</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2892766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 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FF0066"/>
                </a:solidFill>
                <a:latin typeface="Arial" charset="0"/>
              </a:rPr>
              <a:t>Quấy </a:t>
            </a:r>
            <a:r>
              <a:rPr lang="en-US" sz="2100" b="1" kern="0">
                <a:solidFill>
                  <a:srgbClr val="FF0066"/>
                </a:solidFill>
                <a:latin typeface="Arial" charset="0"/>
              </a:rPr>
              <a:t>rối người tiêu dùng </a:t>
            </a:r>
            <a:r>
              <a:rPr lang="en-US" sz="2100" b="1" kern="0">
                <a:solidFill>
                  <a:srgbClr val="0000FF"/>
                </a:solidFill>
                <a:latin typeface="Arial" charset="0"/>
              </a:rPr>
              <a:t>là hành vi tiếp xúc trực tiếp hoặc gián tiếp với người tiêu dùng để giới thiệu về hàng hóa, dịch vụ, tổ chức, cá nhân kinh doanh hàng hóa, dịch vụ hoặc đề nghị giao kết hợp đồng trái với ý muốn của người tiêu dùng, gây cản trở, ảnh hưởng đến công việc, sinh hoạt bình thường của người tiêu </a:t>
            </a:r>
            <a:r>
              <a:rPr lang="en-US" sz="2100" b="1" kern="0" smtClean="0">
                <a:solidFill>
                  <a:srgbClr val="0000FF"/>
                </a:solidFill>
                <a:latin typeface="Arial" charset="0"/>
              </a:rPr>
              <a:t>dùng.</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FF0066"/>
                </a:solidFill>
                <a:latin typeface="Arial" charset="0"/>
              </a:rPr>
              <a:t>Hợp </a:t>
            </a:r>
            <a:r>
              <a:rPr lang="en-US" sz="2100" b="1" kern="0">
                <a:solidFill>
                  <a:srgbClr val="FF0066"/>
                </a:solidFill>
                <a:latin typeface="Arial" charset="0"/>
              </a:rPr>
              <a:t>đồng theo mẫu </a:t>
            </a:r>
            <a:r>
              <a:rPr lang="en-US" sz="2100" b="1" kern="0">
                <a:solidFill>
                  <a:srgbClr val="0000FF"/>
                </a:solidFill>
                <a:latin typeface="Arial" charset="0"/>
              </a:rPr>
              <a:t>là hợp đồng do tổ chức, cá nhân kinh doanh hàng hóa, dịch vụ soạn thảo để giao dịch với </a:t>
            </a:r>
            <a:r>
              <a:rPr lang="en-US" sz="2100" b="1" kern="0" smtClean="0">
                <a:solidFill>
                  <a:srgbClr val="0000FF"/>
                </a:solidFill>
                <a:latin typeface="Arial" charset="0"/>
              </a:rPr>
              <a:t>NTD.</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FF0066"/>
                </a:solidFill>
                <a:latin typeface="Arial" charset="0"/>
              </a:rPr>
              <a:t>Điều </a:t>
            </a:r>
            <a:r>
              <a:rPr lang="en-US" sz="2100" b="1" kern="0">
                <a:solidFill>
                  <a:srgbClr val="FF0066"/>
                </a:solidFill>
                <a:latin typeface="Arial" charset="0"/>
              </a:rPr>
              <a:t>kiện giao dịch chung </a:t>
            </a:r>
            <a:r>
              <a:rPr lang="en-US" sz="2100" b="1" kern="0">
                <a:solidFill>
                  <a:srgbClr val="0000FF"/>
                </a:solidFill>
                <a:latin typeface="Arial" charset="0"/>
              </a:rPr>
              <a:t>là những quy định, quy tắc bán hàng, cung ứng dịch vụ do tổ chức, cá nhân kinh doanh hàng hóa, dịch vụ công bố và áp dụng đối với người tiêu </a:t>
            </a:r>
            <a:r>
              <a:rPr lang="en-US" sz="2100" b="1" kern="0" smtClean="0">
                <a:solidFill>
                  <a:srgbClr val="0000FF"/>
                </a:solidFill>
                <a:latin typeface="Arial" charset="0"/>
              </a:rPr>
              <a:t>dùng.</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FF0066"/>
                </a:solidFill>
                <a:latin typeface="Arial" charset="0"/>
              </a:rPr>
              <a:t>Hòa </a:t>
            </a:r>
            <a:r>
              <a:rPr lang="en-US" sz="2100" b="1" kern="0">
                <a:solidFill>
                  <a:srgbClr val="FF0066"/>
                </a:solidFill>
                <a:latin typeface="Arial" charset="0"/>
              </a:rPr>
              <a:t>giải </a:t>
            </a:r>
            <a:r>
              <a:rPr lang="en-US" sz="2100" b="1" kern="0">
                <a:solidFill>
                  <a:srgbClr val="0000FF"/>
                </a:solidFill>
                <a:latin typeface="Arial" charset="0"/>
              </a:rPr>
              <a:t>là việc giải quyết tranh chấp giữa người tiêu dùng và tổ chức, cá nhân kinh doanh hàng hóa, dịch vụ thông qua bên thứ ba</a:t>
            </a:r>
            <a:r>
              <a:rPr lang="en-US"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162178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009900"/>
                </a:solidFill>
                <a:latin typeface="Arial" charset="0"/>
              </a:rPr>
              <a:t>Thương </a:t>
            </a:r>
            <a:r>
              <a:rPr lang="en-US" sz="2800" b="1">
                <a:solidFill>
                  <a:srgbClr val="009900"/>
                </a:solidFill>
                <a:latin typeface="Arial" charset="0"/>
              </a:rPr>
              <a:t>nhân, </a:t>
            </a:r>
            <a:r>
              <a:rPr lang="vi-VN" sz="2800" b="1" smtClean="0">
                <a:solidFill>
                  <a:srgbClr val="009900"/>
                </a:solidFill>
                <a:latin typeface="Arial" charset="0"/>
              </a:rPr>
              <a:t>doanh </a:t>
            </a:r>
            <a:r>
              <a:rPr lang="vi-VN" sz="2800" b="1">
                <a:solidFill>
                  <a:srgbClr val="009900"/>
                </a:solidFill>
                <a:latin typeface="Arial" charset="0"/>
              </a:rPr>
              <a:t>nghiệp </a:t>
            </a:r>
            <a:r>
              <a:rPr lang="en-US" sz="2800" b="1" smtClean="0">
                <a:solidFill>
                  <a:srgbClr val="009900"/>
                </a:solidFill>
                <a:latin typeface="Arial" charset="0"/>
              </a:rPr>
              <a:t/>
            </a:r>
            <a:br>
              <a:rPr lang="en-US" sz="2800" b="1" smtClean="0">
                <a:solidFill>
                  <a:srgbClr val="009900"/>
                </a:solidFill>
                <a:latin typeface="Arial" charset="0"/>
              </a:rPr>
            </a:br>
            <a:r>
              <a:rPr lang="vi-VN" sz="2800" b="1" smtClean="0">
                <a:solidFill>
                  <a:srgbClr val="009900"/>
                </a:solidFill>
                <a:latin typeface="Arial" charset="0"/>
              </a:rPr>
              <a:t>và </a:t>
            </a:r>
            <a:r>
              <a:rPr lang="vi-VN" sz="2800" b="1">
                <a:solidFill>
                  <a:srgbClr val="009900"/>
                </a:solidFill>
                <a:latin typeface="Arial" charset="0"/>
              </a:rPr>
              <a:t>chủ thể kinh </a:t>
            </a:r>
            <a:r>
              <a:rPr lang="vi-VN" sz="2800" b="1" smtClean="0">
                <a:solidFill>
                  <a:srgbClr val="009900"/>
                </a:solidFill>
                <a:latin typeface="Arial" charset="0"/>
              </a:rPr>
              <a:t>doanh</a:t>
            </a:r>
            <a:endParaRPr lang="en-US" sz="2800" b="1">
              <a:solidFill>
                <a:srgbClr val="009900"/>
              </a:solidFill>
              <a:latin typeface="Arial"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250" b="1" kern="0" smtClean="0">
                <a:solidFill>
                  <a:srgbClr val="FF0066"/>
                </a:solidFill>
                <a:latin typeface="Arial" charset="0"/>
              </a:rPr>
              <a:t>Luật </a:t>
            </a:r>
            <a:r>
              <a:rPr lang="vi-VN" sz="2250" b="1" kern="0">
                <a:solidFill>
                  <a:srgbClr val="FF0066"/>
                </a:solidFill>
                <a:latin typeface="Arial" charset="0"/>
              </a:rPr>
              <a:t>Thương mại 2005:</a:t>
            </a:r>
            <a:r>
              <a:rPr lang="vi-VN" sz="2250" b="1" kern="0">
                <a:solidFill>
                  <a:srgbClr val="0000FF"/>
                </a:solidFill>
                <a:latin typeface="Arial" charset="0"/>
              </a:rPr>
              <a:t> “</a:t>
            </a:r>
            <a:r>
              <a:rPr lang="vi-VN" sz="2250" b="1" kern="0">
                <a:solidFill>
                  <a:srgbClr val="009900"/>
                </a:solidFill>
                <a:latin typeface="Arial" charset="0"/>
              </a:rPr>
              <a:t>Thương nhân </a:t>
            </a:r>
            <a:r>
              <a:rPr lang="vi-VN" sz="2250" b="1" kern="0">
                <a:solidFill>
                  <a:srgbClr val="0000FF"/>
                </a:solidFill>
                <a:latin typeface="Arial" charset="0"/>
              </a:rPr>
              <a:t>bao gồm tổ chức kinh tế được thành lập hợp pháp, cá nhân hoạt động thương mại một cách độc lập, thường xuyên và </a:t>
            </a:r>
            <a:r>
              <a:rPr lang="vi-VN" sz="2250" b="1" kern="0">
                <a:solidFill>
                  <a:srgbClr val="009900"/>
                </a:solidFill>
                <a:latin typeface="Arial" charset="0"/>
              </a:rPr>
              <a:t>có đăng kí kinh doanh</a:t>
            </a:r>
            <a:r>
              <a:rPr lang="vi-VN" sz="2250" b="1" kern="0">
                <a:solidFill>
                  <a:srgbClr val="0000FF"/>
                </a:solidFill>
                <a:latin typeface="Arial" charset="0"/>
              </a:rPr>
              <a:t>”.</a:t>
            </a:r>
            <a:endParaRPr lang="en-US" sz="225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en-US" sz="2250" b="1" kern="0" smtClean="0">
                <a:solidFill>
                  <a:srgbClr val="FF0066"/>
                </a:solidFill>
                <a:latin typeface="Arial" charset="0"/>
              </a:rPr>
              <a:t>Luật Doanh nghiệp 2014: </a:t>
            </a:r>
            <a:r>
              <a:rPr lang="en-US" sz="2250" b="1" kern="0" smtClean="0">
                <a:solidFill>
                  <a:srgbClr val="0000FF"/>
                </a:solidFill>
                <a:latin typeface="Arial" charset="0"/>
              </a:rPr>
              <a:t>“</a:t>
            </a:r>
            <a:r>
              <a:rPr lang="vi-VN" sz="2250" b="1" kern="0" smtClean="0">
                <a:solidFill>
                  <a:srgbClr val="009900"/>
                </a:solidFill>
                <a:latin typeface="Arial" charset="0"/>
              </a:rPr>
              <a:t>Doanh </a:t>
            </a:r>
            <a:r>
              <a:rPr lang="vi-VN" sz="2250" b="1" kern="0">
                <a:solidFill>
                  <a:srgbClr val="009900"/>
                </a:solidFill>
                <a:latin typeface="Arial" charset="0"/>
              </a:rPr>
              <a:t>nghiệp </a:t>
            </a:r>
            <a:r>
              <a:rPr lang="vi-VN" sz="2250" b="1" kern="0">
                <a:solidFill>
                  <a:srgbClr val="0000FF"/>
                </a:solidFill>
                <a:latin typeface="Arial" charset="0"/>
              </a:rPr>
              <a:t>là tổ chức có tên riêng, có tài sản, có trụ sở giao dịch, được đăng ký thành lập theo quy định của pháp luật nhằm </a:t>
            </a:r>
            <a:r>
              <a:rPr lang="vi-VN" sz="2250" b="1" kern="0">
                <a:solidFill>
                  <a:srgbClr val="009900"/>
                </a:solidFill>
                <a:latin typeface="Arial" charset="0"/>
              </a:rPr>
              <a:t>mục đích kinh </a:t>
            </a:r>
            <a:r>
              <a:rPr lang="vi-VN" sz="2250" b="1" kern="0" smtClean="0">
                <a:solidFill>
                  <a:srgbClr val="009900"/>
                </a:solidFill>
                <a:latin typeface="Arial" charset="0"/>
              </a:rPr>
              <a:t>doanh</a:t>
            </a:r>
            <a:r>
              <a:rPr lang="vi-VN" sz="2250" b="1" kern="0" smtClean="0">
                <a:solidFill>
                  <a:srgbClr val="0000FF"/>
                </a:solidFill>
                <a:latin typeface="Arial" charset="0"/>
              </a:rPr>
              <a:t>.</a:t>
            </a:r>
            <a:endParaRPr lang="en-US" sz="225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250" b="1" kern="0" smtClean="0">
                <a:solidFill>
                  <a:srgbClr val="009900"/>
                </a:solidFill>
                <a:latin typeface="Arial" charset="0"/>
              </a:rPr>
              <a:t>“</a:t>
            </a:r>
            <a:r>
              <a:rPr lang="en-US" sz="2250" b="1" kern="0" smtClean="0">
                <a:solidFill>
                  <a:srgbClr val="009900"/>
                </a:solidFill>
                <a:latin typeface="Arial" charset="0"/>
              </a:rPr>
              <a:t>C</a:t>
            </a:r>
            <a:r>
              <a:rPr lang="vi-VN" sz="2250" b="1" kern="0" smtClean="0">
                <a:solidFill>
                  <a:srgbClr val="009900"/>
                </a:solidFill>
                <a:latin typeface="Arial" charset="0"/>
              </a:rPr>
              <a:t>hủ </a:t>
            </a:r>
            <a:r>
              <a:rPr lang="vi-VN" sz="2250" b="1" kern="0">
                <a:solidFill>
                  <a:srgbClr val="009900"/>
                </a:solidFill>
                <a:latin typeface="Arial" charset="0"/>
              </a:rPr>
              <a:t>thể </a:t>
            </a:r>
            <a:r>
              <a:rPr lang="en-US" sz="2250" b="1" kern="0" smtClean="0">
                <a:solidFill>
                  <a:srgbClr val="009900"/>
                </a:solidFill>
                <a:latin typeface="Arial" charset="0"/>
              </a:rPr>
              <a:t>kinh doanh</a:t>
            </a:r>
            <a:r>
              <a:rPr lang="vi-VN" sz="2250" b="1" kern="0" smtClean="0">
                <a:solidFill>
                  <a:srgbClr val="009900"/>
                </a:solidFill>
                <a:latin typeface="Arial" charset="0"/>
              </a:rPr>
              <a:t>” </a:t>
            </a:r>
            <a:r>
              <a:rPr lang="vi-VN" sz="2250" b="1" kern="0">
                <a:solidFill>
                  <a:srgbClr val="0000FF"/>
                </a:solidFill>
                <a:latin typeface="Arial" charset="0"/>
              </a:rPr>
              <a:t>thì không được quy định cụ thể trong các văn bản pháp luật. Nhưng xuất phát từ khái niệm về hành vi kinh doanh thì chủ thể của hành vi kinh doanh hiểu theo nghĩa thực tế và pháp lý là những pháp nhân hay thể nhân thực hiện trên thực tế những hành vi kinh doanh.</a:t>
            </a:r>
            <a:endParaRPr lang="nb-NO" sz="2250" b="1" kern="0">
              <a:solidFill>
                <a:srgbClr val="0000FF"/>
              </a:solidFill>
              <a:latin typeface="Arial" charset="0"/>
            </a:endParaRPr>
          </a:p>
        </p:txBody>
      </p:sp>
    </p:spTree>
    <p:extLst>
      <p:ext uri="{BB962C8B-B14F-4D97-AF65-F5344CB8AC3E}">
        <p14:creationId xmlns:p14="http://schemas.microsoft.com/office/powerpoint/2010/main" val="138784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009900"/>
                </a:solidFill>
                <a:latin typeface="Arial" charset="0"/>
              </a:rPr>
              <a:t>Thương </a:t>
            </a:r>
            <a:r>
              <a:rPr lang="en-US" sz="2800" b="1">
                <a:solidFill>
                  <a:srgbClr val="009900"/>
                </a:solidFill>
                <a:latin typeface="Arial" charset="0"/>
              </a:rPr>
              <a:t>nhân, </a:t>
            </a:r>
            <a:r>
              <a:rPr lang="vi-VN" sz="2800" b="1" smtClean="0">
                <a:solidFill>
                  <a:srgbClr val="009900"/>
                </a:solidFill>
                <a:latin typeface="Arial" charset="0"/>
              </a:rPr>
              <a:t>doanh </a:t>
            </a:r>
            <a:r>
              <a:rPr lang="vi-VN" sz="2800" b="1">
                <a:solidFill>
                  <a:srgbClr val="009900"/>
                </a:solidFill>
                <a:latin typeface="Arial" charset="0"/>
              </a:rPr>
              <a:t>nghiệp </a:t>
            </a:r>
            <a:r>
              <a:rPr lang="en-US" sz="2800" b="1" smtClean="0">
                <a:solidFill>
                  <a:srgbClr val="009900"/>
                </a:solidFill>
                <a:latin typeface="Arial" charset="0"/>
              </a:rPr>
              <a:t/>
            </a:r>
            <a:br>
              <a:rPr lang="en-US" sz="2800" b="1" smtClean="0">
                <a:solidFill>
                  <a:srgbClr val="009900"/>
                </a:solidFill>
                <a:latin typeface="Arial" charset="0"/>
              </a:rPr>
            </a:br>
            <a:r>
              <a:rPr lang="vi-VN" sz="2800" b="1" smtClean="0">
                <a:solidFill>
                  <a:srgbClr val="009900"/>
                </a:solidFill>
                <a:latin typeface="Arial" charset="0"/>
              </a:rPr>
              <a:t>và </a:t>
            </a:r>
            <a:r>
              <a:rPr lang="vi-VN" sz="2800" b="1">
                <a:solidFill>
                  <a:srgbClr val="009900"/>
                </a:solidFill>
                <a:latin typeface="Arial" charset="0"/>
              </a:rPr>
              <a:t>chủ thể kinh </a:t>
            </a:r>
            <a:r>
              <a:rPr lang="vi-VN" sz="2800" b="1" smtClean="0">
                <a:solidFill>
                  <a:srgbClr val="009900"/>
                </a:solidFill>
                <a:latin typeface="Arial" charset="0"/>
              </a:rPr>
              <a:t>doanh</a:t>
            </a:r>
            <a:endParaRPr lang="en-US" sz="2800" b="1">
              <a:solidFill>
                <a:srgbClr val="009900"/>
              </a:solidFill>
              <a:latin typeface="Arial"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vi-VN" sz="2250" b="1" kern="0" smtClean="0">
                <a:solidFill>
                  <a:srgbClr val="FF0066"/>
                </a:solidFill>
                <a:latin typeface="Arial" charset="0"/>
              </a:rPr>
              <a:t>Mọi </a:t>
            </a:r>
            <a:r>
              <a:rPr lang="vi-VN" sz="2250" b="1" kern="0">
                <a:solidFill>
                  <a:srgbClr val="FF0066"/>
                </a:solidFill>
                <a:latin typeface="Arial" charset="0"/>
              </a:rPr>
              <a:t>doanh nghiệp đều là thương nhân </a:t>
            </a:r>
            <a:r>
              <a:rPr lang="vi-VN" sz="2250" b="1" kern="0">
                <a:solidFill>
                  <a:srgbClr val="0000FF"/>
                </a:solidFill>
                <a:latin typeface="Arial" charset="0"/>
              </a:rPr>
              <a:t>vì đều có đăng kí kinh doanh. </a:t>
            </a:r>
            <a:r>
              <a:rPr lang="vi-VN" sz="2250" b="1" kern="0">
                <a:solidFill>
                  <a:srgbClr val="009900"/>
                </a:solidFill>
                <a:latin typeface="Arial" charset="0"/>
              </a:rPr>
              <a:t>Còn thương nhân thì chưa chắc đã là doanh nghiệp.</a:t>
            </a:r>
            <a:r>
              <a:rPr lang="vi-VN" sz="2250" b="1" kern="0">
                <a:solidFill>
                  <a:srgbClr val="0000FF"/>
                </a:solidFill>
                <a:latin typeface="Arial" charset="0"/>
              </a:rPr>
              <a:t> Một số thương nhân không phải là doanh nghiệp như hộ kinh doanh, hợp tác </a:t>
            </a:r>
            <a:r>
              <a:rPr lang="vi-VN" sz="2250" b="1" kern="0" smtClean="0">
                <a:solidFill>
                  <a:srgbClr val="0000FF"/>
                </a:solidFill>
                <a:latin typeface="Arial" charset="0"/>
              </a:rPr>
              <a:t>xã.</a:t>
            </a:r>
            <a:endParaRPr lang="en-US" sz="225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Ø"/>
              <a:defRPr/>
            </a:pPr>
            <a:r>
              <a:rPr lang="vi-VN" sz="2250" b="1" kern="0" smtClean="0">
                <a:solidFill>
                  <a:srgbClr val="FF0066"/>
                </a:solidFill>
                <a:latin typeface="Arial" charset="0"/>
              </a:rPr>
              <a:t>Mọi </a:t>
            </a:r>
            <a:r>
              <a:rPr lang="vi-VN" sz="2250" b="1" kern="0">
                <a:solidFill>
                  <a:srgbClr val="FF0066"/>
                </a:solidFill>
                <a:latin typeface="Arial" charset="0"/>
              </a:rPr>
              <a:t>thương nhân đều là chủ thể kinh doanh</a:t>
            </a:r>
            <a:r>
              <a:rPr lang="vi-VN" sz="2250" b="1" kern="0">
                <a:solidFill>
                  <a:srgbClr val="0000FF"/>
                </a:solidFill>
                <a:latin typeface="Arial" charset="0"/>
              </a:rPr>
              <a:t>. </a:t>
            </a:r>
            <a:r>
              <a:rPr lang="vi-VN" sz="2250" b="1" kern="0">
                <a:solidFill>
                  <a:srgbClr val="009900"/>
                </a:solidFill>
                <a:latin typeface="Arial" charset="0"/>
              </a:rPr>
              <a:t>Còn chủ thể kinh doanh thì chưa chắc đã là thương nhân</a:t>
            </a:r>
            <a:r>
              <a:rPr lang="vi-VN" sz="2250" b="1" kern="0">
                <a:solidFill>
                  <a:srgbClr val="0000FF"/>
                </a:solidFill>
                <a:latin typeface="Arial" charset="0"/>
              </a:rPr>
              <a:t>. Vì thương nhân là những chủ thể tiến hành kinh doanh nhưng có đăng kí kinh doanh, còn có những </a:t>
            </a:r>
            <a:r>
              <a:rPr lang="vi-VN" sz="2250" b="1" kern="0">
                <a:solidFill>
                  <a:srgbClr val="FF0066"/>
                </a:solidFill>
                <a:latin typeface="Arial" charset="0"/>
              </a:rPr>
              <a:t>chủ thể tiến hành hoạt động kinh doanh thường xuyên nhưng không có đăng kinh doanh</a:t>
            </a:r>
            <a:r>
              <a:rPr lang="vi-VN" sz="2250" b="1" kern="0">
                <a:solidFill>
                  <a:srgbClr val="0000FF"/>
                </a:solidFill>
                <a:latin typeface="Arial" charset="0"/>
              </a:rPr>
              <a:t> </a:t>
            </a:r>
            <a:r>
              <a:rPr lang="vi-VN" sz="2250" b="1" kern="0" smtClean="0">
                <a:solidFill>
                  <a:srgbClr val="0000FF"/>
                </a:solidFill>
                <a:latin typeface="Arial" charset="0"/>
              </a:rPr>
              <a:t>chẳng </a:t>
            </a:r>
            <a:r>
              <a:rPr lang="vi-VN" sz="2250" b="1" kern="0">
                <a:solidFill>
                  <a:srgbClr val="0000FF"/>
                </a:solidFill>
                <a:latin typeface="Arial" charset="0"/>
              </a:rPr>
              <a:t>hạn như </a:t>
            </a:r>
            <a:r>
              <a:rPr lang="vi-VN" sz="2250" b="1" kern="0">
                <a:solidFill>
                  <a:srgbClr val="009900"/>
                </a:solidFill>
                <a:latin typeface="Arial" charset="0"/>
              </a:rPr>
              <a:t>người bán rau, bán hàng rong, </a:t>
            </a:r>
            <a:r>
              <a:rPr lang="en-US" sz="2250" b="1" kern="0" smtClean="0">
                <a:solidFill>
                  <a:srgbClr val="009900"/>
                </a:solidFill>
                <a:latin typeface="Arial" charset="0"/>
              </a:rPr>
              <a:t>bán bán vặt, </a:t>
            </a:r>
            <a:r>
              <a:rPr lang="vi-VN" sz="2250" b="1" kern="0" smtClean="0">
                <a:solidFill>
                  <a:srgbClr val="009900"/>
                </a:solidFill>
                <a:latin typeface="Arial" charset="0"/>
              </a:rPr>
              <a:t>quà vặt</a:t>
            </a:r>
            <a:r>
              <a:rPr lang="en-US" sz="2250" b="1" kern="0" smtClean="0">
                <a:solidFill>
                  <a:srgbClr val="009900"/>
                </a:solidFill>
                <a:latin typeface="Arial" charset="0"/>
              </a:rPr>
              <a:t>, buôn chuyến, đánh giày, bán vé số, sửa xe, rửa xe, trông giữ xe, cắt tóc, vẽ tranh, chụp ảnh</a:t>
            </a:r>
            <a:r>
              <a:rPr lang="vi-VN" sz="2250" b="1" kern="0" smtClean="0">
                <a:solidFill>
                  <a:srgbClr val="0000FF"/>
                </a:solidFill>
                <a:latin typeface="Arial" charset="0"/>
              </a:rPr>
              <a:t>… </a:t>
            </a:r>
            <a:r>
              <a:rPr lang="vi-VN" sz="2250" b="1" kern="0">
                <a:solidFill>
                  <a:srgbClr val="0000FF"/>
                </a:solidFill>
                <a:latin typeface="Arial" charset="0"/>
              </a:rPr>
              <a:t>không phải là thương nhân nhưng vẫn được coi là chủ thể kinh doanh</a:t>
            </a:r>
            <a:r>
              <a:rPr lang="vi-VN" sz="2250" b="1" kern="0" smtClean="0">
                <a:solidFill>
                  <a:srgbClr val="0000FF"/>
                </a:solidFill>
                <a:latin typeface="Arial" charset="0"/>
              </a:rPr>
              <a:t>.</a:t>
            </a:r>
            <a:endParaRPr lang="nb-NO" sz="2250" b="1" kern="0">
              <a:solidFill>
                <a:srgbClr val="0000FF"/>
              </a:solidFill>
              <a:latin typeface="Arial" charset="0"/>
            </a:endParaRPr>
          </a:p>
        </p:txBody>
      </p:sp>
    </p:spTree>
    <p:extLst>
      <p:ext uri="{BB962C8B-B14F-4D97-AF65-F5344CB8AC3E}">
        <p14:creationId xmlns:p14="http://schemas.microsoft.com/office/powerpoint/2010/main" val="1341333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1066800"/>
          </a:xfrm>
        </p:spPr>
        <p:txBody>
          <a:bodyPr anchor="ctr"/>
          <a:lstStyle/>
          <a:p>
            <a:pPr algn="ctr">
              <a:lnSpc>
                <a:spcPct val="105000"/>
              </a:lnSpc>
              <a:spcBef>
                <a:spcPts val="0"/>
              </a:spcBef>
            </a:pPr>
            <a:r>
              <a:rPr lang="en-US" sz="2200" b="1" smtClean="0">
                <a:solidFill>
                  <a:srgbClr val="FF0066"/>
                </a:solidFill>
                <a:latin typeface="Arial" charset="0"/>
              </a:rPr>
              <a:t>Nghị định số 39/2007/NĐ-CP ngày </a:t>
            </a:r>
            <a:r>
              <a:rPr lang="vi-VN" sz="2200" b="1" smtClean="0">
                <a:solidFill>
                  <a:srgbClr val="FF0066"/>
                </a:solidFill>
                <a:latin typeface="Arial" charset="0"/>
              </a:rPr>
              <a:t>16</a:t>
            </a:r>
            <a:r>
              <a:rPr lang="en-US" sz="2200" b="1" smtClean="0">
                <a:solidFill>
                  <a:srgbClr val="FF0066"/>
                </a:solidFill>
                <a:latin typeface="Arial" charset="0"/>
              </a:rPr>
              <a:t>/</a:t>
            </a:r>
            <a:r>
              <a:rPr lang="vi-VN" sz="2200" b="1" smtClean="0">
                <a:solidFill>
                  <a:srgbClr val="FF0066"/>
                </a:solidFill>
                <a:latin typeface="Arial" charset="0"/>
              </a:rPr>
              <a:t>3</a:t>
            </a:r>
            <a:r>
              <a:rPr lang="en-US" sz="2200" b="1" smtClean="0">
                <a:solidFill>
                  <a:srgbClr val="FF0066"/>
                </a:solidFill>
                <a:latin typeface="Arial" charset="0"/>
              </a:rPr>
              <a:t>/</a:t>
            </a:r>
            <a:r>
              <a:rPr lang="vi-VN" sz="2200" b="1" smtClean="0">
                <a:solidFill>
                  <a:srgbClr val="FF0066"/>
                </a:solidFill>
                <a:latin typeface="Arial" charset="0"/>
              </a:rPr>
              <a:t>2007</a:t>
            </a:r>
            <a:r>
              <a:rPr lang="en-US" sz="2200" b="1" smtClean="0">
                <a:solidFill>
                  <a:srgbClr val="FF0066"/>
                </a:solidFill>
                <a:latin typeface="Arial" charset="0"/>
              </a:rPr>
              <a:t>:</a:t>
            </a:r>
            <a:br>
              <a:rPr lang="en-US" sz="2200" b="1" smtClean="0">
                <a:solidFill>
                  <a:srgbClr val="FF0066"/>
                </a:solidFill>
                <a:latin typeface="Arial" charset="0"/>
              </a:rPr>
            </a:br>
            <a:r>
              <a:rPr lang="en-US" sz="2200" b="1" smtClean="0">
                <a:solidFill>
                  <a:srgbClr val="009900"/>
                </a:solidFill>
                <a:latin typeface="Arial" charset="0"/>
              </a:rPr>
              <a:t>Cá </a:t>
            </a:r>
            <a:r>
              <a:rPr lang="en-US" sz="2200" b="1">
                <a:solidFill>
                  <a:srgbClr val="009900"/>
                </a:solidFill>
                <a:latin typeface="Arial" charset="0"/>
              </a:rPr>
              <a:t>nhân hoạt động thương mại độc lập, </a:t>
            </a:r>
            <a:r>
              <a:rPr lang="en-US" sz="2200" b="1" smtClean="0">
                <a:solidFill>
                  <a:srgbClr val="009900"/>
                </a:solidFill>
                <a:latin typeface="Arial" charset="0"/>
              </a:rPr>
              <a:t>thường </a:t>
            </a:r>
            <a:r>
              <a:rPr lang="en-US" sz="2200" b="1">
                <a:solidFill>
                  <a:srgbClr val="009900"/>
                </a:solidFill>
                <a:latin typeface="Arial" charset="0"/>
              </a:rPr>
              <a:t>xuyên, </a:t>
            </a:r>
            <a:r>
              <a:rPr lang="en-US" sz="2200" b="1" smtClean="0">
                <a:solidFill>
                  <a:srgbClr val="009900"/>
                </a:solidFill>
                <a:latin typeface="Arial" charset="0"/>
              </a:rPr>
              <a:t/>
            </a:r>
            <a:br>
              <a:rPr lang="en-US" sz="2200" b="1" smtClean="0">
                <a:solidFill>
                  <a:srgbClr val="009900"/>
                </a:solidFill>
                <a:latin typeface="Arial" charset="0"/>
              </a:rPr>
            </a:br>
            <a:r>
              <a:rPr lang="en-US" sz="2200" b="1" smtClean="0">
                <a:solidFill>
                  <a:srgbClr val="009900"/>
                </a:solidFill>
                <a:latin typeface="Arial" charset="0"/>
              </a:rPr>
              <a:t>không </a:t>
            </a:r>
            <a:r>
              <a:rPr lang="en-US" sz="2200" b="1">
                <a:solidFill>
                  <a:srgbClr val="009900"/>
                </a:solidFill>
                <a:latin typeface="Arial" charset="0"/>
              </a:rPr>
              <a:t>phải đăng ký kinh doanh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Wingdings" pitchFamily="2" charset="2"/>
              <a:buChar char="Ø"/>
              <a:defRPr/>
            </a:pPr>
            <a:r>
              <a:rPr lang="vi-VN" sz="2200" b="1" kern="0" smtClean="0">
                <a:solidFill>
                  <a:srgbClr val="0000FF"/>
                </a:solidFill>
                <a:latin typeface="Arial" charset="0"/>
              </a:rPr>
              <a:t>Như </a:t>
            </a:r>
            <a:r>
              <a:rPr lang="vi-VN" sz="2200" b="1" kern="0">
                <a:solidFill>
                  <a:srgbClr val="0000FF"/>
                </a:solidFill>
                <a:latin typeface="Arial" charset="0"/>
              </a:rPr>
              <a:t>vậy, về bản chất, buôn bán hàng rong là một hoạt động mua bán hàng hóa, có đặc điểm nổi bật là không có địa điểm kinh doanh cố định. Nhưng hoạt động mua bán hàng rong vẫn đáp ứng được đầy đủ các đặc điểm của hoạt động thương mại nói chung và hoạt động mua bán hàng hóa nói </a:t>
            </a:r>
            <a:r>
              <a:rPr lang="vi-VN" sz="2200" b="1" kern="0" smtClean="0">
                <a:solidFill>
                  <a:srgbClr val="0000FF"/>
                </a:solidFill>
                <a:latin typeface="Arial" charset="0"/>
              </a:rPr>
              <a:t>riêng</a:t>
            </a:r>
            <a:r>
              <a:rPr lang="en-US" sz="2200" b="1" kern="0" smtClean="0">
                <a:solidFill>
                  <a:srgbClr val="0000FF"/>
                </a:solidFill>
                <a:latin typeface="Arial" charset="0"/>
              </a:rPr>
              <a:t> </a:t>
            </a:r>
            <a:r>
              <a:rPr lang="vi-VN" sz="2200" b="1" kern="0" smtClean="0">
                <a:solidFill>
                  <a:srgbClr val="0000FF"/>
                </a:solidFill>
                <a:latin typeface="Arial" charset="0"/>
              </a:rPr>
              <a:t>có </a:t>
            </a:r>
            <a:r>
              <a:rPr lang="vi-VN" sz="2200" b="1" kern="0">
                <a:solidFill>
                  <a:srgbClr val="0000FF"/>
                </a:solidFill>
                <a:latin typeface="Arial" charset="0"/>
              </a:rPr>
              <a:t>tính chất nghề nghiệp</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Wingdings" pitchFamily="2" charset="2"/>
              <a:buChar char="Ø"/>
              <a:defRPr/>
            </a:pPr>
            <a:r>
              <a:rPr lang="vi-VN" sz="2200" b="1" kern="0" smtClean="0">
                <a:solidFill>
                  <a:srgbClr val="0000FF"/>
                </a:solidFill>
                <a:latin typeface="Arial" charset="0"/>
              </a:rPr>
              <a:t>Việc </a:t>
            </a:r>
            <a:r>
              <a:rPr lang="vi-VN" sz="2200" b="1" kern="0">
                <a:solidFill>
                  <a:srgbClr val="0000FF"/>
                </a:solidFill>
                <a:latin typeface="Arial" charset="0"/>
              </a:rPr>
              <a:t>mua bán hàng hóa thực hiện thông qua hợp đồng mua bán hàng hóa, thông thường hợp đồng mua bán hàng hóa đối với hoạt động buôn bán hàng rong là hợp đồng được thể hiện bằng lời nói hoặc hành vi cụ thể của người bán và người </a:t>
            </a:r>
            <a:r>
              <a:rPr lang="vi-VN" sz="2200" b="1" kern="0" smtClean="0">
                <a:solidFill>
                  <a:srgbClr val="0000FF"/>
                </a:solidFill>
                <a:latin typeface="Arial" charset="0"/>
              </a:rPr>
              <a:t>mua.</a:t>
            </a:r>
            <a:endParaRPr lang="en-US" sz="22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Wingdings" pitchFamily="2" charset="2"/>
              <a:buChar char="Ø"/>
              <a:defRPr/>
            </a:pPr>
            <a:r>
              <a:rPr lang="vi-VN" sz="2200" b="1" kern="0" smtClean="0">
                <a:solidFill>
                  <a:srgbClr val="FF0066"/>
                </a:solidFill>
                <a:latin typeface="Arial" charset="0"/>
              </a:rPr>
              <a:t>Tóm </a:t>
            </a:r>
            <a:r>
              <a:rPr lang="vi-VN" sz="2200" b="1" kern="0">
                <a:solidFill>
                  <a:srgbClr val="FF0066"/>
                </a:solidFill>
                <a:latin typeface="Arial" charset="0"/>
              </a:rPr>
              <a:t>lại: </a:t>
            </a:r>
            <a:r>
              <a:rPr lang="en-US" sz="2200" b="1" kern="0" smtClean="0">
                <a:solidFill>
                  <a:srgbClr val="0000FF"/>
                </a:solidFill>
                <a:latin typeface="Arial" charset="0"/>
              </a:rPr>
              <a:t>T</a:t>
            </a:r>
            <a:r>
              <a:rPr lang="vi-VN" sz="2200" b="1" kern="0" smtClean="0">
                <a:solidFill>
                  <a:srgbClr val="0000FF"/>
                </a:solidFill>
                <a:latin typeface="Arial" charset="0"/>
              </a:rPr>
              <a:t>hông </a:t>
            </a:r>
            <a:r>
              <a:rPr lang="vi-VN" sz="2200" b="1" kern="0">
                <a:solidFill>
                  <a:srgbClr val="0000FF"/>
                </a:solidFill>
                <a:latin typeface="Arial" charset="0"/>
              </a:rPr>
              <a:t>qua những đánh giá trên có thể nhận xét hoạt động mua bán hàng rong là một hoạt động mua bán hàng hóa nên nó là một </a:t>
            </a:r>
            <a:r>
              <a:rPr lang="vi-VN" sz="2200" b="1" kern="0">
                <a:solidFill>
                  <a:srgbClr val="009900"/>
                </a:solidFill>
                <a:latin typeface="Arial" charset="0"/>
              </a:rPr>
              <a:t>hoạt động thương mại</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973340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6. Bảo vệ thông tin của người tiêu dùng</a:t>
            </a: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tiêu dùng được bảo đảm an toàn, bí mật thông tin của mình khi tham gia giao dịch, sử dụng hàng hóa, dịch vụ, trừ trường hợp cơ quan nhà nước có thẩm quyền yêu </a:t>
            </a:r>
            <a:r>
              <a:rPr lang="en-US" sz="1900" b="1" kern="0" smtClean="0">
                <a:solidFill>
                  <a:srgbClr val="0000FF"/>
                </a:solidFill>
                <a:latin typeface="Arial" charset="0"/>
              </a:rPr>
              <a:t>cầu.</a:t>
            </a:r>
          </a:p>
          <a:p>
            <a:pPr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Trường </a:t>
            </a:r>
            <a:r>
              <a:rPr lang="en-US" sz="1900" b="1" kern="0">
                <a:solidFill>
                  <a:srgbClr val="0000FF"/>
                </a:solidFill>
                <a:latin typeface="Arial" charset="0"/>
              </a:rPr>
              <a:t>hợp thu thập, sử dụng, chuyển giao thông tin của </a:t>
            </a:r>
            <a:r>
              <a:rPr lang="en-US" sz="1900" b="1" kern="0" smtClean="0">
                <a:solidFill>
                  <a:srgbClr val="0000FF"/>
                </a:solidFill>
                <a:latin typeface="Arial" charset="0"/>
              </a:rPr>
              <a:t>NTD thì </a:t>
            </a:r>
            <a:r>
              <a:rPr lang="en-US" sz="1900" b="1" kern="0">
                <a:solidFill>
                  <a:srgbClr val="0000FF"/>
                </a:solidFill>
                <a:latin typeface="Arial" charset="0"/>
              </a:rPr>
              <a:t>tổ chức, cá nhân kinh doanh hàng hóa, dịch vụ có trách </a:t>
            </a:r>
            <a:r>
              <a:rPr lang="en-US" sz="1900" b="1" kern="0" smtClean="0">
                <a:solidFill>
                  <a:srgbClr val="0000FF"/>
                </a:solidFill>
                <a:latin typeface="Arial" charset="0"/>
              </a:rPr>
              <a:t>nhiệm:</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Thông </a:t>
            </a:r>
            <a:r>
              <a:rPr lang="en-US" sz="1900" b="1" kern="0">
                <a:solidFill>
                  <a:srgbClr val="0000FF"/>
                </a:solidFill>
                <a:latin typeface="Arial" charset="0"/>
              </a:rPr>
              <a:t>báo rõ ràng, công khai trước khi thực hiện với người tiêu dùng về mục đích hoạt động thu thập, sử dụng thông tin của </a:t>
            </a:r>
            <a:r>
              <a:rPr lang="en-US" sz="1900" b="1" kern="0" smtClean="0">
                <a:solidFill>
                  <a:srgbClr val="0000FF"/>
                </a:solidFill>
                <a:latin typeface="Arial" charset="0"/>
              </a:rPr>
              <a:t>NTD;</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thông tin phù hợp với mục đích đã thông báo với người tiêu dùng và phải được người tiêu dùng đồng </a:t>
            </a:r>
            <a:r>
              <a:rPr lang="en-US" sz="1900" b="1" kern="0" smtClean="0">
                <a:solidFill>
                  <a:srgbClr val="0000FF"/>
                </a:solidFill>
                <a:latin typeface="Arial" charset="0"/>
              </a:rPr>
              <a:t>ý;</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Bảo </a:t>
            </a:r>
            <a:r>
              <a:rPr lang="en-US" sz="1900" b="1" kern="0">
                <a:solidFill>
                  <a:srgbClr val="0000FF"/>
                </a:solidFill>
                <a:latin typeface="Arial" charset="0"/>
              </a:rPr>
              <a:t>đảm an toàn, chính xác, đầy đủ khi thu thập, sử dụng, chuyển giao thông tin của người tiêu </a:t>
            </a:r>
            <a:r>
              <a:rPr lang="en-US" sz="1900" b="1" kern="0" smtClean="0">
                <a:solidFill>
                  <a:srgbClr val="0000FF"/>
                </a:solidFill>
                <a:latin typeface="Arial" charset="0"/>
              </a:rPr>
              <a:t>dùng;</a:t>
            </a:r>
          </a:p>
          <a:p>
            <a:pPr indent="-457200" algn="just" eaLnBrk="1" hangingPunct="1">
              <a:lnSpc>
                <a:spcPct val="105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Tự </a:t>
            </a:r>
            <a:r>
              <a:rPr lang="en-US" sz="1900" b="1" kern="0">
                <a:solidFill>
                  <a:srgbClr val="0000FF"/>
                </a:solidFill>
                <a:latin typeface="Arial" charset="0"/>
              </a:rPr>
              <a:t>mình hoặc có biện pháp để người tiêu dùng cập nhật, điều chỉnh thông tin khi phát hiện thấy thông tin đó không chính </a:t>
            </a:r>
            <a:r>
              <a:rPr lang="en-US" sz="1900" b="1" kern="0" smtClean="0">
                <a:solidFill>
                  <a:srgbClr val="0000FF"/>
                </a:solidFill>
                <a:latin typeface="Arial" charset="0"/>
              </a:rPr>
              <a:t>xác;</a:t>
            </a:r>
          </a:p>
          <a:p>
            <a:pPr indent="-457200" algn="just" eaLnBrk="1" hangingPunct="1">
              <a:lnSpc>
                <a:spcPct val="105000"/>
              </a:lnSpc>
              <a:spcBef>
                <a:spcPts val="8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Chỉ </a:t>
            </a:r>
            <a:r>
              <a:rPr lang="en-US" sz="1900" b="1" kern="0">
                <a:solidFill>
                  <a:srgbClr val="0000FF"/>
                </a:solidFill>
                <a:latin typeface="Arial" charset="0"/>
              </a:rPr>
              <a:t>được chuyển giao thông tin của người tiêu dùng cho bên thứ ba khi có sự đồng ý của người tiêu dùng, trừ trường hợp pháp luật có quy định khác</a:t>
            </a:r>
            <a:r>
              <a:rPr lang="en-US" sz="1900" b="1" kern="0" smtClean="0">
                <a:solidFill>
                  <a:srgbClr val="0000FF"/>
                </a:solidFill>
                <a:latin typeface="Arial" charset="0"/>
              </a:rPr>
              <a:t>.</a:t>
            </a:r>
            <a:endParaRPr lang="pt-BR" sz="1900" b="1" kern="0">
              <a:solidFill>
                <a:srgbClr val="0000FF"/>
              </a:solidFill>
              <a:latin typeface="Arial" charset="0"/>
            </a:endParaRPr>
          </a:p>
        </p:txBody>
      </p:sp>
    </p:spTree>
    <p:extLst>
      <p:ext uri="{BB962C8B-B14F-4D97-AF65-F5344CB8AC3E}">
        <p14:creationId xmlns:p14="http://schemas.microsoft.com/office/powerpoint/2010/main" val="193422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800"/>
              </a:spcBef>
              <a:spcAft>
                <a:spcPts val="0"/>
              </a:spcAft>
              <a:defRPr/>
            </a:pPr>
            <a:r>
              <a:rPr lang="en-US" sz="2000" b="1" smtClean="0">
                <a:solidFill>
                  <a:srgbClr val="FF0000"/>
                </a:solidFill>
                <a:latin typeface="Arial" panose="020B0604020202020204" pitchFamily="34" charset="0"/>
                <a:cs typeface="Arial" panose="020B0604020202020204" pitchFamily="34" charset="0"/>
              </a:rPr>
              <a:t>Điều </a:t>
            </a:r>
            <a:r>
              <a:rPr lang="en-US" sz="2000" b="1">
                <a:solidFill>
                  <a:srgbClr val="FF0000"/>
                </a:solidFill>
                <a:latin typeface="Arial" panose="020B0604020202020204" pitchFamily="34" charset="0"/>
                <a:cs typeface="Arial" panose="020B0604020202020204" pitchFamily="34" charset="0"/>
              </a:rPr>
              <a:t>7. Bảo vệ quyền lợi </a:t>
            </a:r>
            <a:r>
              <a:rPr lang="en-US" sz="2000" b="1" smtClean="0">
                <a:solidFill>
                  <a:srgbClr val="FF0000"/>
                </a:solidFill>
                <a:latin typeface="Arial" panose="020B0604020202020204" pitchFamily="34" charset="0"/>
                <a:cs typeface="Arial" panose="020B0604020202020204" pitchFamily="34" charset="0"/>
              </a:rPr>
              <a:t>NTD trong </a:t>
            </a:r>
            <a:r>
              <a:rPr lang="en-US" sz="2000" b="1">
                <a:solidFill>
                  <a:srgbClr val="FF0000"/>
                </a:solidFill>
                <a:latin typeface="Arial" panose="020B0604020202020204" pitchFamily="34" charset="0"/>
                <a:cs typeface="Arial" panose="020B0604020202020204" pitchFamily="34" charset="0"/>
              </a:rPr>
              <a:t>giao dịch với cá nhân hoạt động thương mại độc lập, thường xuyên, không phải đăng ký kinh doanh</a:t>
            </a: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Căn </a:t>
            </a:r>
            <a:r>
              <a:rPr lang="en-US" sz="2200" b="1" kern="0">
                <a:solidFill>
                  <a:srgbClr val="0000FF"/>
                </a:solidFill>
                <a:latin typeface="Arial" charset="0"/>
              </a:rPr>
              <a:t>cứ vào quy định của Luật này và quy định khác của pháp luật có liên quan, Chính phủ quy định chi tiết việc bảo vệ quyền lợi người tiêu dùng trong giao dịch với cá nhân hoạt động thương mại độc lập, thường xuyên, không phải đăng ký kinh </a:t>
            </a:r>
            <a:r>
              <a:rPr lang="en-US" sz="2200" b="1" kern="0" smtClean="0">
                <a:solidFill>
                  <a:srgbClr val="0000FF"/>
                </a:solidFill>
                <a:latin typeface="Arial" charset="0"/>
              </a:rPr>
              <a:t>doanh.</a:t>
            </a:r>
          </a:p>
          <a:p>
            <a:pPr indent="-457200" algn="just" eaLnBrk="1" hangingPunct="1">
              <a:lnSpc>
                <a:spcPct val="105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Căn </a:t>
            </a:r>
            <a:r>
              <a:rPr lang="en-US" sz="2200" b="1" kern="0">
                <a:solidFill>
                  <a:srgbClr val="0000FF"/>
                </a:solidFill>
                <a:latin typeface="Arial" charset="0"/>
              </a:rPr>
              <a:t>cứ vào quy định của Luật này, quy định của Chính phủ và điều kiện cụ thể của địa phương, </a:t>
            </a:r>
            <a:r>
              <a:rPr lang="en-US" sz="2200" b="1" kern="0" smtClean="0">
                <a:solidFill>
                  <a:srgbClr val="0000FF"/>
                </a:solidFill>
                <a:latin typeface="Arial" charset="0"/>
              </a:rPr>
              <a:t>UBND </a:t>
            </a:r>
            <a:r>
              <a:rPr lang="en-US" sz="2200" b="1" kern="0">
                <a:solidFill>
                  <a:srgbClr val="0000FF"/>
                </a:solidFill>
                <a:latin typeface="Arial" charset="0"/>
              </a:rPr>
              <a:t>xã, phường, thị trấn, ban quản lý chợ, khu thương mại triển khai thực hiện các biện pháp cụ thể để bảo đảm chất lượng, số lượng, an toàn thực phẩm cho người tiêu dùng khi mua, sử dụng hàng hóa, dịch vụ của cá nhân hoạt động thương mại độc lập, thường xuyên, không phải đăng ký kinh doanh.</a:t>
            </a:r>
          </a:p>
          <a:p>
            <a:pPr indent="-457200" algn="just" eaLnBrk="1" hangingPunct="1">
              <a:lnSpc>
                <a:spcPct val="105000"/>
              </a:lnSpc>
              <a:spcBef>
                <a:spcPts val="800"/>
              </a:spcBef>
              <a:spcAft>
                <a:spcPts val="0"/>
              </a:spcAft>
              <a:buClr>
                <a:srgbClr val="FF0000"/>
              </a:buClr>
              <a:buNone/>
              <a:defRPr/>
            </a:pPr>
            <a:r>
              <a:rPr lang="en-US" sz="2200" b="1" kern="0">
                <a:solidFill>
                  <a:srgbClr val="FF0066"/>
                </a:solidFill>
                <a:latin typeface="Arial" charset="0"/>
                <a:sym typeface="Wingdings" pitchFamily="2" charset="2"/>
              </a:rPr>
              <a:t> </a:t>
            </a:r>
            <a:r>
              <a:rPr lang="en-US" sz="2200" b="1" kern="0" smtClean="0">
                <a:solidFill>
                  <a:srgbClr val="FF0066"/>
                </a:solidFill>
                <a:latin typeface="Arial" charset="0"/>
                <a:sym typeface="Wingdings" pitchFamily="2" charset="2"/>
              </a:rPr>
              <a:t> Nghị định số </a:t>
            </a:r>
            <a:r>
              <a:rPr lang="en-US" sz="2200" b="1" kern="0" smtClean="0">
                <a:solidFill>
                  <a:srgbClr val="FF0066"/>
                </a:solidFill>
                <a:latin typeface="Arial" charset="0"/>
              </a:rPr>
              <a:t>99/2011/NĐ-CP ngày 27/10/2011 </a:t>
            </a:r>
            <a:r>
              <a:rPr lang="en-US" sz="2200" b="1" kern="0" smtClean="0">
                <a:solidFill>
                  <a:srgbClr val="0000FF"/>
                </a:solidFill>
                <a:latin typeface="Arial" charset="0"/>
              </a:rPr>
              <a:t>của Chính phủ quy định chi tiết và hướng dẫn thi hành một số điều của Luật Bảo vệ quyền lợi người tiêu dùng</a:t>
            </a:r>
            <a:endParaRPr lang="pt-BR" sz="2200" b="1" kern="0">
              <a:solidFill>
                <a:srgbClr val="0000FF"/>
              </a:solidFill>
              <a:latin typeface="Arial" charset="0"/>
            </a:endParaRPr>
          </a:p>
        </p:txBody>
      </p:sp>
    </p:spTree>
    <p:extLst>
      <p:ext uri="{BB962C8B-B14F-4D97-AF65-F5344CB8AC3E}">
        <p14:creationId xmlns:p14="http://schemas.microsoft.com/office/powerpoint/2010/main" val="800462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78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01108"/>
          </a:xfrm>
          <a:prstGeom prst="rect">
            <a:avLst/>
          </a:prstGeom>
        </p:spPr>
      </p:pic>
    </p:spTree>
    <p:extLst>
      <p:ext uri="{BB962C8B-B14F-4D97-AF65-F5344CB8AC3E}">
        <p14:creationId xmlns:p14="http://schemas.microsoft.com/office/powerpoint/2010/main" val="1990209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800"/>
              </a:spcBef>
              <a:spcAft>
                <a:spcPts val="0"/>
              </a:spcAft>
              <a:defRPr/>
            </a:pP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8. Quyền của người tiêu dùng</a:t>
            </a: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900"/>
              </a:spcBef>
              <a:spcAft>
                <a:spcPts val="0"/>
              </a:spcAft>
              <a:buClr>
                <a:srgbClr val="FF0000"/>
              </a:buClr>
              <a:buFont typeface="+mj-lt"/>
              <a:buAutoNum type="arabicPeriod"/>
              <a:defRPr/>
            </a:pPr>
            <a:r>
              <a:rPr lang="en-US" sz="1900" b="1" kern="0" smtClean="0">
                <a:solidFill>
                  <a:srgbClr val="FF0066"/>
                </a:solidFill>
                <a:latin typeface="Arial" charset="0"/>
              </a:rPr>
              <a:t>Được </a:t>
            </a:r>
            <a:r>
              <a:rPr lang="en-US" sz="1900" b="1" kern="0">
                <a:solidFill>
                  <a:srgbClr val="FF0066"/>
                </a:solidFill>
                <a:latin typeface="Arial" charset="0"/>
              </a:rPr>
              <a:t>bảo đảm an toàn </a:t>
            </a:r>
            <a:r>
              <a:rPr lang="en-US" sz="1900" b="1" kern="0">
                <a:solidFill>
                  <a:srgbClr val="0000FF"/>
                </a:solidFill>
                <a:latin typeface="Arial" charset="0"/>
              </a:rPr>
              <a:t>tính mạng, sức khỏe, tài sản, quyền, lợi ích hợp pháp khác khi tham gia giao dịch, sử dụng hàng hóa, dịch vụ do tổ chức, cá nhân kinh doanh hàng hóa, dịch vụ cung </a:t>
            </a:r>
            <a:r>
              <a:rPr lang="en-US" sz="1900" b="1" kern="0" smtClean="0">
                <a:solidFill>
                  <a:srgbClr val="0000FF"/>
                </a:solidFill>
                <a:latin typeface="Arial" charset="0"/>
              </a:rPr>
              <a:t>cấp.</a:t>
            </a:r>
          </a:p>
          <a:p>
            <a:pPr indent="-457200" algn="just" eaLnBrk="1" hangingPunct="1">
              <a:lnSpc>
                <a:spcPct val="108000"/>
              </a:lnSpc>
              <a:spcBef>
                <a:spcPts val="900"/>
              </a:spcBef>
              <a:spcAft>
                <a:spcPts val="0"/>
              </a:spcAft>
              <a:buClr>
                <a:srgbClr val="FF0000"/>
              </a:buClr>
              <a:buFont typeface="+mj-lt"/>
              <a:buAutoNum type="arabicPeriod"/>
              <a:defRPr/>
            </a:pPr>
            <a:r>
              <a:rPr lang="en-US" sz="1900" b="1" kern="0" smtClean="0">
                <a:solidFill>
                  <a:srgbClr val="FF0066"/>
                </a:solidFill>
                <a:latin typeface="Arial" charset="0"/>
              </a:rPr>
              <a:t>Được </a:t>
            </a:r>
            <a:r>
              <a:rPr lang="en-US" sz="1900" b="1" kern="0">
                <a:solidFill>
                  <a:srgbClr val="FF0066"/>
                </a:solidFill>
                <a:latin typeface="Arial" charset="0"/>
              </a:rPr>
              <a:t>cung cấp thông tin</a:t>
            </a:r>
            <a:r>
              <a:rPr lang="en-US" sz="1900" b="1" kern="0">
                <a:solidFill>
                  <a:srgbClr val="0000FF"/>
                </a:solidFill>
                <a:latin typeface="Arial" charset="0"/>
              </a:rPr>
              <a:t> chính xác, đầy đủ về tổ chức, cá nhân kinh doanh hàng hóa, dịch vụ; nội dung giao dịch hàng hóa, dịch vụ; nguồn gốc, xuất xứ hàng hóa; được cung cấp hóa đơn, chứng từ, tài liệu liên quan đến giao dịch và thông tin cần thiết khác về hàng hóa, dịch vụ mà người tiêu dùng đã mua, sử </a:t>
            </a:r>
            <a:r>
              <a:rPr lang="en-US" sz="1900" b="1" kern="0" smtClean="0">
                <a:solidFill>
                  <a:srgbClr val="0000FF"/>
                </a:solidFill>
                <a:latin typeface="Arial" charset="0"/>
              </a:rPr>
              <a:t>dụng.</a:t>
            </a:r>
          </a:p>
          <a:p>
            <a:pPr indent="-457200" algn="just" eaLnBrk="1" hangingPunct="1">
              <a:lnSpc>
                <a:spcPct val="108000"/>
              </a:lnSpc>
              <a:spcBef>
                <a:spcPts val="900"/>
              </a:spcBef>
              <a:spcAft>
                <a:spcPts val="0"/>
              </a:spcAft>
              <a:buClr>
                <a:srgbClr val="FF0000"/>
              </a:buClr>
              <a:buFont typeface="+mj-lt"/>
              <a:buAutoNum type="arabicPeriod"/>
              <a:defRPr/>
            </a:pPr>
            <a:r>
              <a:rPr lang="en-US" sz="1900" b="1" kern="0" smtClean="0">
                <a:solidFill>
                  <a:srgbClr val="FF0066"/>
                </a:solidFill>
                <a:latin typeface="Arial" charset="0"/>
              </a:rPr>
              <a:t>Lựa </a:t>
            </a:r>
            <a:r>
              <a:rPr lang="en-US" sz="1900" b="1" kern="0">
                <a:solidFill>
                  <a:srgbClr val="FF0066"/>
                </a:solidFill>
                <a:latin typeface="Arial" charset="0"/>
              </a:rPr>
              <a:t>chọn hàng hóa, dịch vụ, tổ chức, cá nhân kinh doanh hàng hóa, dịch vụ </a:t>
            </a:r>
            <a:r>
              <a:rPr lang="en-US" sz="1900" b="1" kern="0">
                <a:solidFill>
                  <a:srgbClr val="0000FF"/>
                </a:solidFill>
                <a:latin typeface="Arial" charset="0"/>
              </a:rPr>
              <a:t>theo nhu cầu, điều kiện thực tế của mình; quyết định tham gia hoặc không tham gia giao dịch và các nội dung thỏa thuận khi tham gia giao dịch với tổ chức, cá nhân kinh doanh hàng hóa, dịch </a:t>
            </a:r>
            <a:r>
              <a:rPr lang="en-US" sz="1900" b="1" kern="0" smtClean="0">
                <a:solidFill>
                  <a:srgbClr val="0000FF"/>
                </a:solidFill>
                <a:latin typeface="Arial" charset="0"/>
              </a:rPr>
              <a:t>vụ.</a:t>
            </a:r>
          </a:p>
          <a:p>
            <a:pPr indent="-457200" algn="just" eaLnBrk="1" hangingPunct="1">
              <a:lnSpc>
                <a:spcPct val="108000"/>
              </a:lnSpc>
              <a:spcBef>
                <a:spcPts val="900"/>
              </a:spcBef>
              <a:spcAft>
                <a:spcPts val="0"/>
              </a:spcAft>
              <a:buClr>
                <a:srgbClr val="FF0000"/>
              </a:buClr>
              <a:buFont typeface="+mj-lt"/>
              <a:buAutoNum type="arabicPeriod"/>
              <a:defRPr/>
            </a:pPr>
            <a:r>
              <a:rPr lang="en-US" sz="1900" b="1" kern="0" smtClean="0">
                <a:solidFill>
                  <a:srgbClr val="FF0066"/>
                </a:solidFill>
                <a:latin typeface="Arial" charset="0"/>
              </a:rPr>
              <a:t>Góp </a:t>
            </a:r>
            <a:r>
              <a:rPr lang="en-US" sz="1900" b="1" kern="0">
                <a:solidFill>
                  <a:srgbClr val="FF0066"/>
                </a:solidFill>
                <a:latin typeface="Arial" charset="0"/>
              </a:rPr>
              <a:t>ý kiến </a:t>
            </a:r>
            <a:r>
              <a:rPr lang="en-US" sz="1900" b="1" kern="0">
                <a:solidFill>
                  <a:srgbClr val="0000FF"/>
                </a:solidFill>
                <a:latin typeface="Arial" charset="0"/>
              </a:rPr>
              <a:t>với tổ chức, cá nhân kinh doanh hàng hóa, dịch vụ về giá cả, chất lượng hàng hóa, dịch vụ, phong cách phục vụ, phương thức giao dịch và nội dung khác liên quan đến giao dịch giữa người tiêu dùng và tổ chức, cá nhân kinh doanh hàng hóa, dịch </a:t>
            </a:r>
            <a:r>
              <a:rPr lang="en-US" sz="1900" b="1" kern="0" smtClean="0">
                <a:solidFill>
                  <a:srgbClr val="0000FF"/>
                </a:solidFill>
                <a:latin typeface="Arial" charset="0"/>
              </a:rPr>
              <a:t>vụ.</a:t>
            </a:r>
            <a:endParaRPr lang="pt-BR" sz="1900" b="1" kern="0">
              <a:solidFill>
                <a:srgbClr val="0000FF"/>
              </a:solidFill>
              <a:latin typeface="Arial" charset="0"/>
            </a:endParaRPr>
          </a:p>
        </p:txBody>
      </p:sp>
    </p:spTree>
    <p:extLst>
      <p:ext uri="{BB962C8B-B14F-4D97-AF65-F5344CB8AC3E}">
        <p14:creationId xmlns:p14="http://schemas.microsoft.com/office/powerpoint/2010/main" val="3010942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800"/>
              </a:spcBef>
              <a:spcAft>
                <a:spcPts val="0"/>
              </a:spcAft>
              <a:defRPr/>
            </a:pP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8. Quyền của người tiêu dùng</a:t>
            </a: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5"/>
              <a:defRPr/>
            </a:pPr>
            <a:r>
              <a:rPr lang="en-US" sz="2100" b="1" kern="0" smtClean="0">
                <a:solidFill>
                  <a:srgbClr val="FF0066"/>
                </a:solidFill>
                <a:latin typeface="Arial" charset="0"/>
              </a:rPr>
              <a:t>Tham </a:t>
            </a:r>
            <a:r>
              <a:rPr lang="en-US" sz="2100" b="1" kern="0">
                <a:solidFill>
                  <a:srgbClr val="FF0066"/>
                </a:solidFill>
                <a:latin typeface="Arial" charset="0"/>
              </a:rPr>
              <a:t>gia xây dựng và thực thi chính sách, pháp luật</a:t>
            </a:r>
            <a:r>
              <a:rPr lang="en-US" sz="2100" b="1" kern="0">
                <a:solidFill>
                  <a:srgbClr val="0000FF"/>
                </a:solidFill>
                <a:latin typeface="Arial" charset="0"/>
              </a:rPr>
              <a:t> về bảo vệ quyền lợi người tiêu </a:t>
            </a:r>
            <a:r>
              <a:rPr lang="en-US" sz="2100" b="1" kern="0" smtClean="0">
                <a:solidFill>
                  <a:srgbClr val="0000FF"/>
                </a:solidFill>
                <a:latin typeface="Arial" charset="0"/>
              </a:rPr>
              <a:t>dùng.</a:t>
            </a:r>
          </a:p>
          <a:p>
            <a:pPr indent="-457200" algn="just" eaLnBrk="1" hangingPunct="1">
              <a:lnSpc>
                <a:spcPct val="110000"/>
              </a:lnSpc>
              <a:spcBef>
                <a:spcPts val="1200"/>
              </a:spcBef>
              <a:spcAft>
                <a:spcPts val="0"/>
              </a:spcAft>
              <a:buClr>
                <a:srgbClr val="FF0000"/>
              </a:buClr>
              <a:buFont typeface="+mj-lt"/>
              <a:buAutoNum type="arabicPeriod" startAt="5"/>
              <a:defRPr/>
            </a:pPr>
            <a:r>
              <a:rPr lang="en-US" sz="2100" b="1" kern="0" smtClean="0">
                <a:solidFill>
                  <a:srgbClr val="FF0066"/>
                </a:solidFill>
                <a:latin typeface="Arial" charset="0"/>
              </a:rPr>
              <a:t>Yêu </a:t>
            </a:r>
            <a:r>
              <a:rPr lang="en-US" sz="2100" b="1" kern="0">
                <a:solidFill>
                  <a:srgbClr val="FF0066"/>
                </a:solidFill>
                <a:latin typeface="Arial" charset="0"/>
              </a:rPr>
              <a:t>cầu bồi thường thiệt hại </a:t>
            </a:r>
            <a:r>
              <a:rPr lang="en-US" sz="2100" b="1" kern="0">
                <a:solidFill>
                  <a:srgbClr val="0000FF"/>
                </a:solidFill>
                <a:latin typeface="Arial" charset="0"/>
              </a:rPr>
              <a:t>khi hàng hóa, dịch vụ không đúng tiêu chuẩn, quy chuẩn kỹ thuật, chất lượng, số lượng, tính năng, công dụng, giá cả hoặc nội dung khác mà tổ chức, cá nhân kinh doanh hàng hóa, dịch vụ đã công bố, niêm yết, quảng cáo hoặc cam </a:t>
            </a:r>
            <a:r>
              <a:rPr lang="en-US" sz="2100" b="1" kern="0" smtClean="0">
                <a:solidFill>
                  <a:srgbClr val="0000FF"/>
                </a:solidFill>
                <a:latin typeface="Arial" charset="0"/>
              </a:rPr>
              <a:t>kết.</a:t>
            </a:r>
          </a:p>
          <a:p>
            <a:pPr indent="-457200" algn="just" eaLnBrk="1" hangingPunct="1">
              <a:lnSpc>
                <a:spcPct val="110000"/>
              </a:lnSpc>
              <a:spcBef>
                <a:spcPts val="1200"/>
              </a:spcBef>
              <a:spcAft>
                <a:spcPts val="0"/>
              </a:spcAft>
              <a:buClr>
                <a:srgbClr val="FF0000"/>
              </a:buClr>
              <a:buFont typeface="+mj-lt"/>
              <a:buAutoNum type="arabicPeriod" startAt="5"/>
              <a:defRPr/>
            </a:pPr>
            <a:r>
              <a:rPr lang="en-US" sz="2100" b="1" kern="0" smtClean="0">
                <a:solidFill>
                  <a:srgbClr val="FF0066"/>
                </a:solidFill>
                <a:latin typeface="Arial" charset="0"/>
              </a:rPr>
              <a:t>Khiếu </a:t>
            </a:r>
            <a:r>
              <a:rPr lang="en-US" sz="2100" b="1" kern="0">
                <a:solidFill>
                  <a:srgbClr val="FF0066"/>
                </a:solidFill>
                <a:latin typeface="Arial" charset="0"/>
              </a:rPr>
              <a:t>nại, tố cáo, khởi kiện </a:t>
            </a:r>
            <a:r>
              <a:rPr lang="en-US" sz="2100" b="1" kern="0">
                <a:solidFill>
                  <a:srgbClr val="0000FF"/>
                </a:solidFill>
                <a:latin typeface="Arial" charset="0"/>
              </a:rPr>
              <a:t>hoặc đề nghị tổ chức xã hội khởi kiện để bảo vệ quyền lợi của mình theo quy định của Luật này và các quy định khác của pháp luật có liên </a:t>
            </a:r>
            <a:r>
              <a:rPr lang="en-US" sz="2100" b="1" kern="0" smtClean="0">
                <a:solidFill>
                  <a:srgbClr val="0000FF"/>
                </a:solidFill>
                <a:latin typeface="Arial" charset="0"/>
              </a:rPr>
              <a:t>quan.</a:t>
            </a:r>
          </a:p>
          <a:p>
            <a:pPr indent="-457200" algn="just" eaLnBrk="1" hangingPunct="1">
              <a:lnSpc>
                <a:spcPct val="110000"/>
              </a:lnSpc>
              <a:spcBef>
                <a:spcPts val="1200"/>
              </a:spcBef>
              <a:spcAft>
                <a:spcPts val="0"/>
              </a:spcAft>
              <a:buClr>
                <a:srgbClr val="FF0000"/>
              </a:buClr>
              <a:buFont typeface="+mj-lt"/>
              <a:buAutoNum type="arabicPeriod" startAt="5"/>
              <a:defRPr/>
            </a:pPr>
            <a:r>
              <a:rPr lang="en-US" sz="2100" b="1" kern="0" smtClean="0">
                <a:solidFill>
                  <a:srgbClr val="FF0066"/>
                </a:solidFill>
                <a:latin typeface="Arial" charset="0"/>
              </a:rPr>
              <a:t>Được </a:t>
            </a:r>
            <a:r>
              <a:rPr lang="en-US" sz="2100" b="1" kern="0">
                <a:solidFill>
                  <a:srgbClr val="FF0066"/>
                </a:solidFill>
                <a:latin typeface="Arial" charset="0"/>
              </a:rPr>
              <a:t>tư vấn, hỗ trợ, hướng dẫn kiến thức </a:t>
            </a:r>
            <a:r>
              <a:rPr lang="en-US" sz="2100" b="1" kern="0">
                <a:solidFill>
                  <a:srgbClr val="0000FF"/>
                </a:solidFill>
                <a:latin typeface="Arial" charset="0"/>
              </a:rPr>
              <a:t>về tiêu dùng hàng hóa, dịch vụ</a:t>
            </a:r>
            <a:r>
              <a:rPr lang="en-US" sz="2100" b="1" kern="0" smtClean="0">
                <a:solidFill>
                  <a:srgbClr val="0000FF"/>
                </a:solidFill>
                <a:latin typeface="Arial" charset="0"/>
              </a:rPr>
              <a:t>.</a:t>
            </a:r>
            <a:endParaRPr lang="pt-BR" sz="2100" b="1" kern="0">
              <a:solidFill>
                <a:srgbClr val="0000FF"/>
              </a:solidFill>
              <a:latin typeface="Arial" charset="0"/>
            </a:endParaRPr>
          </a:p>
        </p:txBody>
      </p:sp>
    </p:spTree>
    <p:extLst>
      <p:ext uri="{BB962C8B-B14F-4D97-AF65-F5344CB8AC3E}">
        <p14:creationId xmlns:p14="http://schemas.microsoft.com/office/powerpoint/2010/main" val="3602986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3321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900"/>
              </a:spcBef>
              <a:spcAft>
                <a:spcPts val="0"/>
              </a:spcAft>
              <a:defRPr/>
            </a:pPr>
            <a:r>
              <a:rPr lang="en-US"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9. Nghĩa vụ của người tiêu dùng</a:t>
            </a: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Kiểm </a:t>
            </a:r>
            <a:r>
              <a:rPr lang="en-US" sz="2300" b="1" kern="0">
                <a:solidFill>
                  <a:srgbClr val="0000FF"/>
                </a:solidFill>
                <a:latin typeface="Arial" charset="0"/>
              </a:rPr>
              <a:t>tra hàng hóa trước khi nhận; lựa chọn tiêu dùng hàng hóa, dịch vụ có nguồn gốc, xuất xứ rõ ràng, không làm tổn hại đến môi trường, trái với thuần phong mỹ tục và đạo đức xã hội, không gây nguy hại đến tính mạng, sức khỏe của mình và của người khác; thực hiện chính xác, đầy đủ hướng dẫn sử dụng hàng hóa, dịch </a:t>
            </a:r>
            <a:r>
              <a:rPr lang="en-US" sz="2300" b="1" kern="0" smtClean="0">
                <a:solidFill>
                  <a:srgbClr val="0000FF"/>
                </a:solidFill>
                <a:latin typeface="Arial" charset="0"/>
              </a:rPr>
              <a:t>vụ.</a:t>
            </a:r>
          </a:p>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Thông </a:t>
            </a:r>
            <a:r>
              <a:rPr lang="en-US" sz="2300" b="1" kern="0">
                <a:solidFill>
                  <a:srgbClr val="0000FF"/>
                </a:solidFill>
                <a:latin typeface="Arial" charset="0"/>
              </a:rPr>
              <a:t>tin cho cơ quan nhà nước, tổ chức, cá nhân có liên quan khi phát hiện hàng hóa, dịch vụ lưu hành trên thị trường không bảo đảm an toàn, gây thiệt hại hoặc đe dọa gây thiệt hại đến tính mạng, sức khỏe, tài sản của người tiêu dùng; hành vi của tổ chức, cá nhân kinh doanh hàng hóa, dịch vụ xâm phạm đến quyền, lợi ích hợp pháp của người tiêu dùng</a:t>
            </a:r>
            <a:r>
              <a:rPr lang="en-US" sz="2300" b="1" kern="0" smtClean="0">
                <a:solidFill>
                  <a:srgbClr val="0000FF"/>
                </a:solidFill>
                <a:latin typeface="Arial" charset="0"/>
              </a:rPr>
              <a:t>.</a:t>
            </a:r>
            <a:endParaRPr lang="pt-BR" sz="2300" b="1" kern="0">
              <a:solidFill>
                <a:srgbClr val="0000FF"/>
              </a:solidFill>
              <a:latin typeface="Arial" charset="0"/>
            </a:endParaRPr>
          </a:p>
        </p:txBody>
      </p:sp>
    </p:spTree>
    <p:extLst>
      <p:ext uri="{BB962C8B-B14F-4D97-AF65-F5344CB8AC3E}">
        <p14:creationId xmlns:p14="http://schemas.microsoft.com/office/powerpoint/2010/main" val="131896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Tổ </a:t>
            </a:r>
            <a:r>
              <a:rPr lang="en-US" sz="2000" b="1" kern="0">
                <a:solidFill>
                  <a:srgbClr val="0000FF"/>
                </a:solidFill>
                <a:latin typeface="Arial" charset="0"/>
              </a:rPr>
              <a:t>chức, cá nhân kinh doanh hàng hóa, dịch vụ lừa dối hoặc gây nhầm lẫn cho người tiêu dùng thông qua hoạt động quảng cáo hoặc che giấu, cung cấp thông tin không đầy đủ, sai lệch, không chính xác về một trong các nội dung sau </a:t>
            </a:r>
            <a:r>
              <a:rPr lang="en-US" sz="20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Hàng </a:t>
            </a:r>
            <a:r>
              <a:rPr lang="en-US" sz="2000" b="1" kern="0">
                <a:solidFill>
                  <a:srgbClr val="0000FF"/>
                </a:solidFill>
                <a:latin typeface="Arial" charset="0"/>
              </a:rPr>
              <a:t>hóa, dịch vụ mà tổ chức, cá nhân kinh doanh hàng hóa, dịch vụ cung </a:t>
            </a:r>
            <a:r>
              <a:rPr lang="en-US" sz="2000" b="1" kern="0" smtClean="0">
                <a:solidFill>
                  <a:srgbClr val="0000FF"/>
                </a:solidFill>
                <a:latin typeface="Arial" charset="0"/>
              </a:rPr>
              <a:t>cấp;</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Uy </a:t>
            </a:r>
            <a:r>
              <a:rPr lang="en-US" sz="2000" b="1" kern="0">
                <a:solidFill>
                  <a:srgbClr val="0000FF"/>
                </a:solidFill>
                <a:latin typeface="Arial" charset="0"/>
              </a:rPr>
              <a:t>tín, khả năng kinh doanh, khả năng cung cấp hàng hóa, dịch vụ của tổ chức, cá nhân kinh doanh hàng hóa, dịch </a:t>
            </a:r>
            <a:r>
              <a:rPr lang="en-US" sz="2000" b="1" kern="0" smtClean="0">
                <a:solidFill>
                  <a:srgbClr val="0000FF"/>
                </a:solidFill>
                <a:latin typeface="Arial" charset="0"/>
              </a:rPr>
              <a:t>vụ;</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Nội </a:t>
            </a:r>
            <a:r>
              <a:rPr lang="en-US" sz="2000" b="1" kern="0">
                <a:solidFill>
                  <a:srgbClr val="0000FF"/>
                </a:solidFill>
                <a:latin typeface="Arial" charset="0"/>
              </a:rPr>
              <a:t>dung, đặc điểm giao dịch giữa người tiêu dùng với tổ chức, cá nhân kinh doanh hàng hóa, dịch </a:t>
            </a:r>
            <a:r>
              <a:rPr lang="en-US" sz="2000" b="1" kern="0" smtClean="0">
                <a:solidFill>
                  <a:srgbClr val="0000FF"/>
                </a:solidFill>
                <a:latin typeface="Arial" charset="0"/>
              </a:rPr>
              <a:t>vụ.</a:t>
            </a:r>
          </a:p>
          <a:p>
            <a:pPr indent="-457200" algn="just" eaLnBrk="1" hangingPunct="1">
              <a:lnSpc>
                <a:spcPct val="108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Tổ </a:t>
            </a:r>
            <a:r>
              <a:rPr lang="en-US" sz="2000" b="1" kern="0">
                <a:solidFill>
                  <a:srgbClr val="0000FF"/>
                </a:solidFill>
                <a:latin typeface="Arial" charset="0"/>
              </a:rPr>
              <a:t>chức, cá nhân kinh doanh hàng hóa, dịch vụ quấy rối người tiêu dùng thông qua tiếp thị hàng hóa, dịch vụ trái với ý muốn của người tiêu dùng từ 02 lần trở lên hoặc có hành vi khác gây cản trở, ảnh hưởng đến công việc, sinh hoạt bình thường của người tiêu dùng</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10. </a:t>
            </a:r>
            <a:r>
              <a:rPr lang="en-US" sz="2600" b="1">
                <a:solidFill>
                  <a:srgbClr val="FF0000"/>
                </a:solidFill>
                <a:latin typeface="Arial" panose="020B0604020202020204" pitchFamily="34" charset="0"/>
                <a:cs typeface="Arial" panose="020B0604020202020204" pitchFamily="34" charset="0"/>
              </a:rPr>
              <a:t>Các hành 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732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3"/>
              <a:defRPr/>
            </a:pPr>
            <a:r>
              <a:rPr lang="en-US" sz="2100" b="1" kern="0" smtClean="0">
                <a:solidFill>
                  <a:srgbClr val="0000FF"/>
                </a:solidFill>
                <a:latin typeface="Arial" charset="0"/>
              </a:rPr>
              <a:t>Tổ </a:t>
            </a:r>
            <a:r>
              <a:rPr lang="en-US" sz="2100" b="1" kern="0">
                <a:solidFill>
                  <a:srgbClr val="0000FF"/>
                </a:solidFill>
                <a:latin typeface="Arial" charset="0"/>
              </a:rPr>
              <a:t>chức, cá nhân kinh doanh hàng hóa, dịch vụ ép buộc </a:t>
            </a:r>
            <a:r>
              <a:rPr lang="en-US" sz="2100" b="1" kern="0" smtClean="0">
                <a:solidFill>
                  <a:srgbClr val="0000FF"/>
                </a:solidFill>
                <a:latin typeface="Arial" charset="0"/>
              </a:rPr>
              <a:t>NTD thông </a:t>
            </a:r>
            <a:r>
              <a:rPr lang="en-US" sz="2100" b="1" kern="0">
                <a:solidFill>
                  <a:srgbClr val="0000FF"/>
                </a:solidFill>
                <a:latin typeface="Arial" charset="0"/>
              </a:rPr>
              <a:t>qua việc thực hiện một trong các hành vi sau </a:t>
            </a:r>
            <a:r>
              <a:rPr lang="en-US" sz="21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Dùng </a:t>
            </a:r>
            <a:r>
              <a:rPr lang="en-US" sz="2100" b="1" kern="0">
                <a:solidFill>
                  <a:srgbClr val="0000FF"/>
                </a:solidFill>
                <a:latin typeface="Arial" charset="0"/>
              </a:rPr>
              <a:t>vũ lực, đe dọa dùng vũ lực hoặc các biện pháp khác gây thiệt hại đến tính mạng, sức khỏe, danh dự, uy tín, nhân phẩm, tài sản của người tiêu </a:t>
            </a:r>
            <a:r>
              <a:rPr lang="en-US" sz="2100" b="1" kern="0" smtClean="0">
                <a:solidFill>
                  <a:srgbClr val="0000FF"/>
                </a:solidFill>
                <a:latin typeface="Arial" charset="0"/>
              </a:rPr>
              <a:t>dùng;</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Lợi </a:t>
            </a:r>
            <a:r>
              <a:rPr lang="en-US" sz="2100" b="1" kern="0">
                <a:solidFill>
                  <a:srgbClr val="0000FF"/>
                </a:solidFill>
                <a:latin typeface="Arial" charset="0"/>
              </a:rPr>
              <a:t>dụng hoàn cảnh khó khăn của người tiêu dùng hoặc lợi dụng thiên tai, dịch bệnh để ép buộc giao </a:t>
            </a:r>
            <a:r>
              <a:rPr lang="en-US" sz="2100" b="1" kern="0" smtClean="0">
                <a:solidFill>
                  <a:srgbClr val="0000FF"/>
                </a:solidFill>
                <a:latin typeface="Arial" charset="0"/>
              </a:rPr>
              <a:t>dịch.</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0000FF"/>
                </a:solidFill>
                <a:latin typeface="Arial" charset="0"/>
              </a:rPr>
              <a:t>Tổ </a:t>
            </a:r>
            <a:r>
              <a:rPr lang="en-US" sz="2100" b="1" kern="0">
                <a:solidFill>
                  <a:srgbClr val="0000FF"/>
                </a:solidFill>
                <a:latin typeface="Arial" charset="0"/>
              </a:rPr>
              <a:t>chức, cá nhân kinh doanh hàng hóa, dịch vụ thực hiện hoạt động xúc tiến thương mại, đề nghị giao dịch trực tiếp với đối tượng là người không có năng lực hành vi dân sự hoặc người mất năng lực hành vi dân </a:t>
            </a:r>
            <a:r>
              <a:rPr lang="en-US" sz="2100" b="1" kern="0" smtClean="0">
                <a:solidFill>
                  <a:srgbClr val="0000FF"/>
                </a:solidFill>
                <a:latin typeface="Arial" charset="0"/>
              </a:rPr>
              <a:t>sự.</a:t>
            </a:r>
          </a:p>
          <a:p>
            <a:pPr indent="-457200" algn="just" eaLnBrk="1" hangingPunct="1">
              <a:lnSpc>
                <a:spcPct val="108000"/>
              </a:lnSpc>
              <a:spcBef>
                <a:spcPts val="800"/>
              </a:spcBef>
              <a:spcAft>
                <a:spcPts val="0"/>
              </a:spcAft>
              <a:buClr>
                <a:srgbClr val="FF0000"/>
              </a:buClr>
              <a:buFont typeface="+mj-lt"/>
              <a:buAutoNum type="arabicPeriod" startAt="4"/>
              <a:defRPr/>
            </a:pPr>
            <a:r>
              <a:rPr lang="en-US" sz="2100" b="1" kern="0" smtClean="0">
                <a:solidFill>
                  <a:srgbClr val="0000FF"/>
                </a:solidFill>
                <a:latin typeface="Arial" charset="0"/>
              </a:rPr>
              <a:t>Tổ </a:t>
            </a:r>
            <a:r>
              <a:rPr lang="en-US" sz="2100" b="1" kern="0">
                <a:solidFill>
                  <a:srgbClr val="0000FF"/>
                </a:solidFill>
                <a:latin typeface="Arial" charset="0"/>
              </a:rPr>
              <a:t>chức, cá nhân kinh doanh hàng hóa, dịch vụ yêu cầu người tiêu dùng thanh toán hàng hóa, dịch vụ đã cung cấp mà không có thỏa thuận trước với người tiêu dùng</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10. </a:t>
            </a:r>
            <a:r>
              <a:rPr lang="en-US" sz="2600" b="1">
                <a:solidFill>
                  <a:srgbClr val="FF0000"/>
                </a:solidFill>
                <a:latin typeface="Arial" panose="020B0604020202020204" pitchFamily="34" charset="0"/>
                <a:cs typeface="Arial" panose="020B0604020202020204" pitchFamily="34" charset="0"/>
              </a:rPr>
              <a:t>Các hành 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735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6"/>
              <a:defRPr/>
            </a:pPr>
            <a:r>
              <a:rPr lang="en-US" sz="2200" b="1" kern="0" smtClean="0">
                <a:solidFill>
                  <a:srgbClr val="0000FF"/>
                </a:solidFill>
                <a:latin typeface="Arial" charset="0"/>
              </a:rPr>
              <a:t>Người </a:t>
            </a:r>
            <a:r>
              <a:rPr lang="en-US" sz="2200" b="1" kern="0">
                <a:solidFill>
                  <a:srgbClr val="0000FF"/>
                </a:solidFill>
                <a:latin typeface="Arial" charset="0"/>
              </a:rPr>
              <a:t>tiêu dùng, tổ chức xã hội tham gia bảo vệ quyền lợi người tiêu dùng, tổ chức, cá nhân kinh doanh hàng hóa, dịch vụ lợi dụng việc bảo vệ quyền lợi người tiêu dùng để xâm phạm lợi ích của Nhà nước, quyền, lợi ích hợp pháp của tổ chức, cá nhân </a:t>
            </a:r>
            <a:r>
              <a:rPr lang="en-US" sz="2200" b="1" kern="0" smtClean="0">
                <a:solidFill>
                  <a:srgbClr val="0000FF"/>
                </a:solidFill>
                <a:latin typeface="Arial" charset="0"/>
              </a:rPr>
              <a:t>khác.</a:t>
            </a:r>
          </a:p>
          <a:p>
            <a:pPr indent="-457200" algn="just" eaLnBrk="1" hangingPunct="1">
              <a:lnSpc>
                <a:spcPct val="114000"/>
              </a:lnSpc>
              <a:spcBef>
                <a:spcPts val="1200"/>
              </a:spcBef>
              <a:spcAft>
                <a:spcPts val="0"/>
              </a:spcAft>
              <a:buClr>
                <a:srgbClr val="FF0000"/>
              </a:buClr>
              <a:buFont typeface="+mj-lt"/>
              <a:buAutoNum type="arabicPeriod" startAt="6"/>
              <a:defRPr/>
            </a:pPr>
            <a:r>
              <a:rPr lang="en-US" sz="2200" b="1" kern="0" smtClean="0">
                <a:solidFill>
                  <a:srgbClr val="0000FF"/>
                </a:solidFill>
                <a:latin typeface="Arial" charset="0"/>
              </a:rPr>
              <a:t>Tổ </a:t>
            </a:r>
            <a:r>
              <a:rPr lang="en-US" sz="2200" b="1" kern="0">
                <a:solidFill>
                  <a:srgbClr val="0000FF"/>
                </a:solidFill>
                <a:latin typeface="Arial" charset="0"/>
              </a:rPr>
              <a:t>chức, cá nhân kinh doanh hàng hóa, dịch vụ lợi dụng hoàn cảnh khó khăn của người tiêu dùng hoặc lợi dụng thiên tai, dịch bệnh để cung cấp hàng hóa, dịch vụ không bảo đảm chất </a:t>
            </a:r>
            <a:r>
              <a:rPr lang="en-US" sz="2200" b="1" kern="0" smtClean="0">
                <a:solidFill>
                  <a:srgbClr val="0000FF"/>
                </a:solidFill>
                <a:latin typeface="Arial" charset="0"/>
              </a:rPr>
              <a:t>lượng.</a:t>
            </a:r>
          </a:p>
          <a:p>
            <a:pPr indent="-457200" algn="just" eaLnBrk="1" hangingPunct="1">
              <a:lnSpc>
                <a:spcPct val="114000"/>
              </a:lnSpc>
              <a:spcBef>
                <a:spcPts val="1200"/>
              </a:spcBef>
              <a:spcAft>
                <a:spcPts val="0"/>
              </a:spcAft>
              <a:buClr>
                <a:srgbClr val="FF0000"/>
              </a:buClr>
              <a:buFont typeface="+mj-lt"/>
              <a:buAutoNum type="arabicPeriod" startAt="6"/>
              <a:defRPr/>
            </a:pPr>
            <a:r>
              <a:rPr lang="en-US" sz="2200" b="1" kern="0" smtClean="0">
                <a:solidFill>
                  <a:srgbClr val="0000FF"/>
                </a:solidFill>
                <a:latin typeface="Arial" charset="0"/>
              </a:rPr>
              <a:t>Tổ </a:t>
            </a:r>
            <a:r>
              <a:rPr lang="en-US" sz="2200" b="1" kern="0">
                <a:solidFill>
                  <a:srgbClr val="0000FF"/>
                </a:solidFill>
                <a:latin typeface="Arial" charset="0"/>
              </a:rPr>
              <a:t>chức, cá nhân kinh doanh hàng hóa, dịch vụ không bảo đảm chất lượng gây thiệt hại đến tính mạng, sức khỏe, tài sản của người tiêu dùng</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10. </a:t>
            </a:r>
            <a:r>
              <a:rPr lang="en-US" sz="2600" b="1">
                <a:solidFill>
                  <a:srgbClr val="FF0000"/>
                </a:solidFill>
                <a:latin typeface="Arial" panose="020B0604020202020204" pitchFamily="34" charset="0"/>
                <a:cs typeface="Arial" panose="020B0604020202020204" pitchFamily="34" charset="0"/>
              </a:rPr>
              <a:t>Các hành 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627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700"/>
              </a:spcBef>
              <a:spcAft>
                <a:spcPts val="0"/>
              </a:spcAft>
              <a:buClr>
                <a:srgbClr val="FF0000"/>
              </a:buClr>
              <a:buFont typeface="+mj-lt"/>
              <a:buAutoNum type="arabicPeriod"/>
              <a:defRPr/>
            </a:pPr>
            <a:r>
              <a:rPr lang="en-US" sz="1800" b="1" kern="0" smtClean="0">
                <a:solidFill>
                  <a:srgbClr val="0000FF"/>
                </a:solidFill>
                <a:latin typeface="Arial" charset="0"/>
              </a:rPr>
              <a:t>Cá </a:t>
            </a:r>
            <a:r>
              <a:rPr lang="en-US" sz="1800" b="1" kern="0">
                <a:solidFill>
                  <a:srgbClr val="0000FF"/>
                </a:solidFill>
                <a:latin typeface="Arial" charset="0"/>
              </a:rPr>
              <a:t>nhân vi phạm pháp luật về bảo vệ quyền lợi </a:t>
            </a:r>
            <a:r>
              <a:rPr lang="en-US" sz="1800" b="1" kern="0" smtClean="0">
                <a:solidFill>
                  <a:srgbClr val="0000FF"/>
                </a:solidFill>
                <a:latin typeface="Arial" charset="0"/>
              </a:rPr>
              <a:t>NTD thì </a:t>
            </a:r>
            <a:r>
              <a:rPr lang="en-US" sz="1800" b="1" kern="0">
                <a:solidFill>
                  <a:srgbClr val="0000FF"/>
                </a:solidFill>
                <a:latin typeface="Arial" charset="0"/>
              </a:rPr>
              <a:t>tùy theo tính chất, mức độ vi phạm mà bị xử phạt </a:t>
            </a:r>
            <a:r>
              <a:rPr lang="en-US" sz="1800" b="1" kern="0" smtClean="0">
                <a:solidFill>
                  <a:srgbClr val="0000FF"/>
                </a:solidFill>
                <a:latin typeface="Arial" charset="0"/>
              </a:rPr>
              <a:t>VPHC hoặc </a:t>
            </a:r>
            <a:r>
              <a:rPr lang="en-US" sz="1800" b="1" kern="0">
                <a:solidFill>
                  <a:srgbClr val="0000FF"/>
                </a:solidFill>
                <a:latin typeface="Arial" charset="0"/>
              </a:rPr>
              <a:t>bị truy cứu trách nhiệm hình sự, nếu gây thiệt hại thì phải bồi thường theo quy định của pháp </a:t>
            </a:r>
            <a:r>
              <a:rPr lang="en-US" sz="1800" b="1" kern="0" smtClean="0">
                <a:solidFill>
                  <a:srgbClr val="0000FF"/>
                </a:solidFill>
                <a:latin typeface="Arial" charset="0"/>
              </a:rPr>
              <a:t>luật.</a:t>
            </a:r>
          </a:p>
          <a:p>
            <a:pPr indent="-457200" algn="just" eaLnBrk="1" hangingPunct="1">
              <a:lnSpc>
                <a:spcPct val="106000"/>
              </a:lnSpc>
              <a:spcBef>
                <a:spcPts val="700"/>
              </a:spcBef>
              <a:spcAft>
                <a:spcPts val="0"/>
              </a:spcAft>
              <a:buClr>
                <a:srgbClr val="FF0000"/>
              </a:buClr>
              <a:buFont typeface="+mj-lt"/>
              <a:buAutoNum type="arabicPeriod"/>
              <a:defRPr/>
            </a:pPr>
            <a:r>
              <a:rPr lang="en-US" sz="1800" b="1" kern="0" smtClean="0">
                <a:solidFill>
                  <a:srgbClr val="0000FF"/>
                </a:solidFill>
                <a:latin typeface="Arial" charset="0"/>
              </a:rPr>
              <a:t>Tổ </a:t>
            </a:r>
            <a:r>
              <a:rPr lang="en-US" sz="1800" b="1" kern="0">
                <a:solidFill>
                  <a:srgbClr val="0000FF"/>
                </a:solidFill>
                <a:latin typeface="Arial" charset="0"/>
              </a:rPr>
              <a:t>chức vi phạm pháp luật về bảo vệ quyền lợi người tiêu dùng thì tùy theo tính chất, mức độ vi phạm mà bị xử phạt vi phạm hành chính, nếu gây thiệt hại thì phải bồi thường theo quy định của pháp </a:t>
            </a:r>
            <a:r>
              <a:rPr lang="en-US" sz="1800" b="1" kern="0" smtClean="0">
                <a:solidFill>
                  <a:srgbClr val="0000FF"/>
                </a:solidFill>
                <a:latin typeface="Arial" charset="0"/>
              </a:rPr>
              <a:t>luật.</a:t>
            </a:r>
          </a:p>
          <a:p>
            <a:pPr indent="-457200" algn="just" eaLnBrk="1" hangingPunct="1">
              <a:lnSpc>
                <a:spcPct val="106000"/>
              </a:lnSpc>
              <a:spcBef>
                <a:spcPts val="700"/>
              </a:spcBef>
              <a:spcAft>
                <a:spcPts val="0"/>
              </a:spcAft>
              <a:buClr>
                <a:srgbClr val="FF0000"/>
              </a:buClr>
              <a:buFont typeface="+mj-lt"/>
              <a:buAutoNum type="arabicPeriod"/>
              <a:defRPr/>
            </a:pPr>
            <a:r>
              <a:rPr lang="en-US" sz="1800" b="1" kern="0" smtClean="0">
                <a:solidFill>
                  <a:srgbClr val="0000FF"/>
                </a:solidFill>
                <a:latin typeface="Arial" charset="0"/>
              </a:rPr>
              <a:t>Cá </a:t>
            </a:r>
            <a:r>
              <a:rPr lang="en-US" sz="1800" b="1" kern="0">
                <a:solidFill>
                  <a:srgbClr val="0000FF"/>
                </a:solidFill>
                <a:latin typeface="Arial" charset="0"/>
              </a:rPr>
              <a:t>nhân lợi dụng chức vụ, quyền hạn vi phạm pháp luật về bảo vệ quyền lợi người tiêu dùng thì tùy theo tính chất, mức độ vi phạm mà bị xử lý kỷ luật hoặc bị truy cứu trách nhiệm hình sự, nếu gây thiệt hại thì phải bồi thường theo quy định của pháp </a:t>
            </a:r>
            <a:r>
              <a:rPr lang="en-US" sz="1800" b="1" kern="0" smtClean="0">
                <a:solidFill>
                  <a:srgbClr val="0000FF"/>
                </a:solidFill>
                <a:latin typeface="Arial" charset="0"/>
              </a:rPr>
              <a:t>luật.</a:t>
            </a:r>
          </a:p>
          <a:p>
            <a:pPr indent="-457200" algn="just" eaLnBrk="1" hangingPunct="1">
              <a:lnSpc>
                <a:spcPct val="106000"/>
              </a:lnSpc>
              <a:spcBef>
                <a:spcPts val="700"/>
              </a:spcBef>
              <a:spcAft>
                <a:spcPts val="0"/>
              </a:spcAft>
              <a:buClr>
                <a:srgbClr val="FF0000"/>
              </a:buClr>
              <a:buFont typeface="+mj-lt"/>
              <a:buAutoNum type="arabicPeriod"/>
              <a:defRPr/>
            </a:pPr>
            <a:r>
              <a:rPr lang="en-US" sz="1800" b="1" kern="0">
                <a:solidFill>
                  <a:srgbClr val="0000FF"/>
                </a:solidFill>
                <a:latin typeface="Arial" charset="0"/>
              </a:rPr>
              <a:t>Chính phủ quy định chi tiết việc xử phạt </a:t>
            </a:r>
            <a:r>
              <a:rPr lang="en-US" sz="1800" b="1" kern="0" smtClean="0">
                <a:solidFill>
                  <a:srgbClr val="0000FF"/>
                </a:solidFill>
                <a:latin typeface="Arial" charset="0"/>
              </a:rPr>
              <a:t>VPHC trong </a:t>
            </a:r>
            <a:r>
              <a:rPr lang="en-US" sz="1800" b="1" kern="0">
                <a:solidFill>
                  <a:srgbClr val="0000FF"/>
                </a:solidFill>
                <a:latin typeface="Arial" charset="0"/>
              </a:rPr>
              <a:t>bảo vệ quyền lợi </a:t>
            </a:r>
            <a:r>
              <a:rPr lang="en-US" sz="1800" b="1" kern="0" smtClean="0">
                <a:solidFill>
                  <a:srgbClr val="0000FF"/>
                </a:solidFill>
                <a:latin typeface="Arial" charset="0"/>
              </a:rPr>
              <a:t>NTD.</a:t>
            </a:r>
            <a:endParaRPr lang="en-US" sz="1800" b="1" kern="0">
              <a:solidFill>
                <a:srgbClr val="0000FF"/>
              </a:solidFill>
              <a:latin typeface="Arial" charset="0"/>
            </a:endParaRPr>
          </a:p>
          <a:p>
            <a:pPr indent="-457200" algn="just" eaLnBrk="1" hangingPunct="1">
              <a:lnSpc>
                <a:spcPct val="106000"/>
              </a:lnSpc>
              <a:spcBef>
                <a:spcPts val="700"/>
              </a:spcBef>
              <a:spcAft>
                <a:spcPts val="0"/>
              </a:spcAft>
              <a:buClr>
                <a:srgbClr val="FF0000"/>
              </a:buClr>
              <a:buFont typeface="Wingdings" pitchFamily="2" charset="2"/>
              <a:buChar char="Ø"/>
              <a:defRPr/>
            </a:pPr>
            <a:r>
              <a:rPr lang="en-US" sz="1800" b="1" kern="0">
                <a:solidFill>
                  <a:srgbClr val="FF0066"/>
                </a:solidFill>
                <a:latin typeface="Arial" charset="0"/>
              </a:rPr>
              <a:t>Nghị định số 185/2013/NĐ-CP ngày 15/11/2013 </a:t>
            </a:r>
            <a:r>
              <a:rPr lang="en-US" sz="1800" b="1" kern="0">
                <a:solidFill>
                  <a:srgbClr val="0000FF"/>
                </a:solidFill>
                <a:latin typeface="Arial" charset="0"/>
              </a:rPr>
              <a:t>của Chính phủ quy định xử phạt vi phạm hành chính trong hoạt động thương mại, sản xuất, buôn bán hàng giả, hàng cấm và bảo vệ quyền lợi người tiêu dùng.</a:t>
            </a:r>
          </a:p>
          <a:p>
            <a:pPr indent="-457200" algn="just" eaLnBrk="1" hangingPunct="1">
              <a:lnSpc>
                <a:spcPct val="106000"/>
              </a:lnSpc>
              <a:spcBef>
                <a:spcPts val="700"/>
              </a:spcBef>
              <a:spcAft>
                <a:spcPts val="0"/>
              </a:spcAft>
              <a:buClr>
                <a:srgbClr val="FF0000"/>
              </a:buClr>
              <a:buFont typeface="Wingdings" pitchFamily="2" charset="2"/>
              <a:buChar char="Ø"/>
              <a:defRPr/>
            </a:pPr>
            <a:r>
              <a:rPr lang="en-US" sz="1800" b="1" kern="0" smtClean="0">
                <a:solidFill>
                  <a:srgbClr val="FF0066"/>
                </a:solidFill>
                <a:latin typeface="Arial" charset="0"/>
              </a:rPr>
              <a:t>Nghị định số 124/2015/NĐ-CP </a:t>
            </a:r>
            <a:r>
              <a:rPr lang="en-US" sz="1800" b="1" kern="0">
                <a:solidFill>
                  <a:srgbClr val="FF0066"/>
                </a:solidFill>
                <a:latin typeface="Arial" charset="0"/>
              </a:rPr>
              <a:t>ngày </a:t>
            </a:r>
            <a:r>
              <a:rPr lang="en-US" sz="1800" b="1" kern="0" smtClean="0">
                <a:solidFill>
                  <a:srgbClr val="FF0066"/>
                </a:solidFill>
                <a:latin typeface="Arial" charset="0"/>
              </a:rPr>
              <a:t>19/11/2015 </a:t>
            </a:r>
            <a:r>
              <a:rPr lang="en-US" sz="1800" b="1" kern="0" smtClean="0">
                <a:solidFill>
                  <a:srgbClr val="0000FF"/>
                </a:solidFill>
                <a:latin typeface="Arial" charset="0"/>
              </a:rPr>
              <a:t>sửa đổi, bổ sung Nghị định 185/2013/ND-CP</a:t>
            </a:r>
            <a:endParaRPr lang="en-US" sz="18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11. Xử lý vi phạm pháp luật về bảo vệ quyền lợi người tiêu dùng</a:t>
            </a:r>
          </a:p>
        </p:txBody>
      </p:sp>
    </p:spTree>
    <p:extLst>
      <p:ext uri="{BB962C8B-B14F-4D97-AF65-F5344CB8AC3E}">
        <p14:creationId xmlns:p14="http://schemas.microsoft.com/office/powerpoint/2010/main" val="92003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12. Trách nhiệm của tổ chức, cá nhân kinh doanh hàng hóa, dịch vụ trong việc cung cấp thông tin về hàng hóa, dịch vụ cho người tiêu dùng</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Ghi </a:t>
            </a:r>
            <a:r>
              <a:rPr lang="en-US" sz="2000" b="1" kern="0">
                <a:solidFill>
                  <a:srgbClr val="0000FF"/>
                </a:solidFill>
                <a:latin typeface="Arial" charset="0"/>
              </a:rPr>
              <a:t>nhãn hàng hóa theo quy định của pháp </a:t>
            </a:r>
            <a:r>
              <a:rPr lang="en-US" sz="2000" b="1" kern="0" smtClean="0">
                <a:solidFill>
                  <a:srgbClr val="0000FF"/>
                </a:solidFill>
                <a:latin typeface="Arial" charset="0"/>
              </a:rPr>
              <a:t>luật.</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Niêm </a:t>
            </a:r>
            <a:r>
              <a:rPr lang="en-US" sz="2000" b="1" kern="0">
                <a:solidFill>
                  <a:srgbClr val="0000FF"/>
                </a:solidFill>
                <a:latin typeface="Arial" charset="0"/>
              </a:rPr>
              <a:t>yết công khai giá hàng hóa, dịch vụ tại địa điểm kinh doanh, văn phòng dịch </a:t>
            </a:r>
            <a:r>
              <a:rPr lang="en-US" sz="2000" b="1" kern="0" smtClean="0">
                <a:solidFill>
                  <a:srgbClr val="0000FF"/>
                </a:solidFill>
                <a:latin typeface="Arial" charset="0"/>
              </a:rPr>
              <a:t>vụ.</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Cảnh </a:t>
            </a:r>
            <a:r>
              <a:rPr lang="en-US" sz="2000" b="1" kern="0">
                <a:solidFill>
                  <a:srgbClr val="0000FF"/>
                </a:solidFill>
                <a:latin typeface="Arial" charset="0"/>
              </a:rPr>
              <a:t>báo khả năng hàng hóa, dịch vụ có ảnh hưởng xấu đến sức khỏe, tính mạng, tài sản của người tiêu dùng và các biện pháp phòng </a:t>
            </a:r>
            <a:r>
              <a:rPr lang="en-US" sz="2000" b="1" kern="0" smtClean="0">
                <a:solidFill>
                  <a:srgbClr val="0000FF"/>
                </a:solidFill>
                <a:latin typeface="Arial" charset="0"/>
              </a:rPr>
              <a:t>ngừa.</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Cung </a:t>
            </a:r>
            <a:r>
              <a:rPr lang="en-US" sz="2000" b="1" kern="0">
                <a:solidFill>
                  <a:srgbClr val="0000FF"/>
                </a:solidFill>
                <a:latin typeface="Arial" charset="0"/>
              </a:rPr>
              <a:t>cấp thông tin về khả năng cung ứng linh kiện, phụ kiện thay thế của hàng </a:t>
            </a:r>
            <a:r>
              <a:rPr lang="en-US" sz="2000" b="1" kern="0" smtClean="0">
                <a:solidFill>
                  <a:srgbClr val="0000FF"/>
                </a:solidFill>
                <a:latin typeface="Arial" charset="0"/>
              </a:rPr>
              <a:t>hóa.</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Cung </a:t>
            </a:r>
            <a:r>
              <a:rPr lang="en-US" sz="2000" b="1" kern="0">
                <a:solidFill>
                  <a:srgbClr val="0000FF"/>
                </a:solidFill>
                <a:latin typeface="Arial" charset="0"/>
              </a:rPr>
              <a:t>cấp hướng dẫn sử dụng; điều kiện, thời hạn, địa điểm, thủ tục bảo hành trong trường hợp hàng hóa, dịch vụ có bảo </a:t>
            </a:r>
            <a:r>
              <a:rPr lang="en-US" sz="2000" b="1" kern="0" smtClean="0">
                <a:solidFill>
                  <a:srgbClr val="0000FF"/>
                </a:solidFill>
                <a:latin typeface="Arial" charset="0"/>
              </a:rPr>
              <a:t>hành.</a:t>
            </a: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Thông </a:t>
            </a:r>
            <a:r>
              <a:rPr lang="en-US" sz="2000" b="1" kern="0">
                <a:solidFill>
                  <a:srgbClr val="0000FF"/>
                </a:solidFill>
                <a:latin typeface="Arial" charset="0"/>
              </a:rPr>
              <a:t>báo chính xác, đầy đủ cho người tiêu dùng về hợp đồng theo mẫu, điều kiện giao dịch chung trước khi giao dịch</a:t>
            </a:r>
            <a:r>
              <a:rPr lang="en-US" sz="2000" b="1" kern="0" smtClean="0">
                <a:solidFill>
                  <a:srgbClr val="0000FF"/>
                </a:solidFill>
                <a:latin typeface="Arial" charset="0"/>
              </a:rPr>
              <a:t>.</a:t>
            </a: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lnSpc>
                <a:spcPct val="110000"/>
              </a:lnSpc>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2</a:t>
            </a:r>
            <a:r>
              <a:rPr lang="en-US" sz="2200" b="1" smtClean="0">
                <a:solidFill>
                  <a:srgbClr val="FF0000"/>
                </a:solidFill>
                <a:latin typeface="Arial" panose="020B0604020202020204" pitchFamily="34" charset="0"/>
                <a:cs typeface="Arial" panose="020B0604020202020204" pitchFamily="34" charset="0"/>
              </a:rPr>
              <a:t>. TRÁCH </a:t>
            </a:r>
            <a:r>
              <a:rPr lang="en-US" sz="2200" b="1">
                <a:solidFill>
                  <a:srgbClr val="FF0000"/>
                </a:solidFill>
                <a:latin typeface="Arial" panose="020B0604020202020204" pitchFamily="34" charset="0"/>
                <a:cs typeface="Arial" panose="020B0604020202020204" pitchFamily="34" charset="0"/>
              </a:rPr>
              <a:t>NHIỆM CỦA TỔ CHỨC, CÁ NHÂN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KINH </a:t>
            </a:r>
            <a:r>
              <a:rPr lang="en-US" sz="2200" b="1">
                <a:solidFill>
                  <a:srgbClr val="FF0000"/>
                </a:solidFill>
                <a:latin typeface="Arial" panose="020B0604020202020204" pitchFamily="34" charset="0"/>
                <a:cs typeface="Arial" panose="020B0604020202020204" pitchFamily="34" charset="0"/>
              </a:rPr>
              <a:t>DOANH HÀNG HÓA, DỊCH VỤ ĐỐI VỚI </a:t>
            </a:r>
            <a:r>
              <a:rPr lang="en-US" sz="2200" b="1" smtClean="0">
                <a:solidFill>
                  <a:srgbClr val="FF0000"/>
                </a:solidFill>
                <a:latin typeface="Arial" panose="020B0604020202020204" pitchFamily="34" charset="0"/>
                <a:cs typeface="Arial" panose="020B0604020202020204" pitchFamily="34" charset="0"/>
              </a:rPr>
              <a:t>NTD</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44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en-US" sz="2300" b="1" kern="0" smtClean="0">
                <a:solidFill>
                  <a:srgbClr val="0000FF"/>
                </a:solidFill>
                <a:latin typeface="Arial" panose="020B0604020202020204" pitchFamily="34" charset="0"/>
                <a:cs typeface="Arial" panose="020B0604020202020204" pitchFamily="34" charset="0"/>
              </a:rPr>
              <a:t>N</a:t>
            </a:r>
            <a:r>
              <a:rPr lang="vi-VN" sz="2300" b="1" kern="0" smtClean="0">
                <a:solidFill>
                  <a:srgbClr val="0000FF"/>
                </a:solidFill>
                <a:latin typeface="Arial" panose="020B0604020202020204" pitchFamily="34" charset="0"/>
                <a:cs typeface="Arial" panose="020B0604020202020204" pitchFamily="34" charset="0"/>
              </a:rPr>
              <a:t>ăm </a:t>
            </a:r>
            <a:r>
              <a:rPr lang="vi-VN" sz="2300" b="1" kern="0">
                <a:solidFill>
                  <a:srgbClr val="0000FF"/>
                </a:solidFill>
                <a:latin typeface="Arial" panose="020B0604020202020204" pitchFamily="34" charset="0"/>
                <a:cs typeface="Arial" panose="020B0604020202020204" pitchFamily="34" charset="0"/>
              </a:rPr>
              <a:t>2016 Cục Quản lý Cạnh tranh tiếp nhận tổng đài </a:t>
            </a:r>
            <a:r>
              <a:rPr lang="vi-VN" sz="2300" b="1" kern="0">
                <a:solidFill>
                  <a:srgbClr val="FF0000"/>
                </a:solidFill>
                <a:latin typeface="Arial" panose="020B0604020202020204" pitchFamily="34" charset="0"/>
                <a:cs typeface="Arial" panose="020B0604020202020204" pitchFamily="34" charset="0"/>
              </a:rPr>
              <a:t>1800.6838</a:t>
            </a:r>
            <a:r>
              <a:rPr lang="vi-VN" sz="2300" b="1" kern="0">
                <a:solidFill>
                  <a:srgbClr val="0000FF"/>
                </a:solidFill>
                <a:latin typeface="Arial" panose="020B0604020202020204" pitchFamily="34" charset="0"/>
                <a:cs typeface="Arial" panose="020B0604020202020204" pitchFamily="34" charset="0"/>
              </a:rPr>
              <a:t> đã ghi nhận có </a:t>
            </a:r>
            <a:r>
              <a:rPr lang="vi-VN" sz="2300" b="1" kern="0">
                <a:solidFill>
                  <a:srgbClr val="FF0066"/>
                </a:solidFill>
                <a:latin typeface="Arial" panose="020B0604020202020204" pitchFamily="34" charset="0"/>
                <a:cs typeface="Arial" panose="020B0604020202020204" pitchFamily="34" charset="0"/>
              </a:rPr>
              <a:t>6.701</a:t>
            </a:r>
            <a:r>
              <a:rPr lang="vi-VN" sz="2300" b="1" kern="0">
                <a:solidFill>
                  <a:srgbClr val="0000FF"/>
                </a:solidFill>
                <a:latin typeface="Arial" panose="020B0604020202020204" pitchFamily="34" charset="0"/>
                <a:cs typeface="Arial" panose="020B0604020202020204" pitchFamily="34" charset="0"/>
              </a:rPr>
              <a:t> cuộc gọi đến; trong đó các tổng đài viên của Cục đã tiếp nhận và trả lời </a:t>
            </a:r>
            <a:r>
              <a:rPr lang="vi-VN" sz="2300" b="1" kern="0" smtClean="0">
                <a:solidFill>
                  <a:srgbClr val="009900"/>
                </a:solidFill>
                <a:latin typeface="Arial" panose="020B0604020202020204" pitchFamily="34" charset="0"/>
                <a:cs typeface="Arial" panose="020B0604020202020204" pitchFamily="34" charset="0"/>
              </a:rPr>
              <a:t>4</a:t>
            </a:r>
            <a:r>
              <a:rPr lang="en-US" sz="2300" b="1" kern="0" smtClean="0">
                <a:solidFill>
                  <a:srgbClr val="009900"/>
                </a:solidFill>
                <a:latin typeface="Arial" panose="020B0604020202020204" pitchFamily="34" charset="0"/>
                <a:cs typeface="Arial" panose="020B0604020202020204" pitchFamily="34" charset="0"/>
              </a:rPr>
              <a:t>.</a:t>
            </a:r>
            <a:r>
              <a:rPr lang="vi-VN" sz="2300" b="1" kern="0" smtClean="0">
                <a:solidFill>
                  <a:srgbClr val="009900"/>
                </a:solidFill>
                <a:latin typeface="Arial" panose="020B0604020202020204" pitchFamily="34" charset="0"/>
                <a:cs typeface="Arial" panose="020B0604020202020204" pitchFamily="34" charset="0"/>
              </a:rPr>
              <a:t>053</a:t>
            </a:r>
            <a:r>
              <a:rPr lang="vi-VN" sz="2300" b="1" kern="0" smtClean="0">
                <a:solidFill>
                  <a:srgbClr val="0000FF"/>
                </a:solidFill>
                <a:latin typeface="Arial" panose="020B0604020202020204" pitchFamily="34" charset="0"/>
                <a:cs typeface="Arial" panose="020B0604020202020204" pitchFamily="34" charset="0"/>
              </a:rPr>
              <a:t> </a:t>
            </a:r>
            <a:r>
              <a:rPr lang="vi-VN" sz="2300" b="1" kern="0">
                <a:solidFill>
                  <a:srgbClr val="0000FF"/>
                </a:solidFill>
                <a:latin typeface="Arial" panose="020B0604020202020204" pitchFamily="34" charset="0"/>
                <a:cs typeface="Arial" panose="020B0604020202020204" pitchFamily="34" charset="0"/>
              </a:rPr>
              <a:t>cuộc gọi, chiếm tỷ lệ </a:t>
            </a:r>
            <a:r>
              <a:rPr lang="vi-VN" sz="2300" b="1" kern="0" smtClean="0">
                <a:solidFill>
                  <a:srgbClr val="CC3300"/>
                </a:solidFill>
                <a:latin typeface="Arial" panose="020B0604020202020204" pitchFamily="34" charset="0"/>
                <a:cs typeface="Arial" panose="020B0604020202020204" pitchFamily="34" charset="0"/>
              </a:rPr>
              <a:t>60,48</a:t>
            </a:r>
            <a:r>
              <a:rPr lang="en-US" sz="2300" b="1" kern="0" smtClean="0">
                <a:solidFill>
                  <a:srgbClr val="CC3300"/>
                </a:solidFill>
                <a:latin typeface="Arial" panose="020B0604020202020204" pitchFamily="34" charset="0"/>
                <a:cs typeface="Arial" panose="020B0604020202020204" pitchFamily="34" charset="0"/>
              </a:rPr>
              <a:t>%</a:t>
            </a:r>
            <a:r>
              <a:rPr lang="vi-VN" sz="2300" b="1" kern="0" smtClean="0">
                <a:solidFill>
                  <a:srgbClr val="0000FF"/>
                </a:solidFill>
                <a:latin typeface="Arial" panose="020B0604020202020204" pitchFamily="34" charset="0"/>
                <a:cs typeface="Arial" panose="020B0604020202020204" pitchFamily="34" charset="0"/>
              </a:rPr>
              <a:t>.</a:t>
            </a:r>
            <a:r>
              <a:rPr lang="vi-VN" sz="2300" b="1" kern="0">
                <a:solidFill>
                  <a:srgbClr val="0000FF"/>
                </a:solidFill>
                <a:latin typeface="Arial" panose="020B0604020202020204" pitchFamily="34" charset="0"/>
                <a:cs typeface="Arial" panose="020B0604020202020204" pitchFamily="34" charset="0"/>
              </a:rPr>
              <a:t> </a:t>
            </a:r>
            <a:endParaRPr lang="en-US" sz="23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en-US" sz="2300" b="1" kern="0" smtClean="0">
                <a:solidFill>
                  <a:srgbClr val="0000FF"/>
                </a:solidFill>
                <a:latin typeface="Arial" panose="020B0604020202020204" pitchFamily="34" charset="0"/>
                <a:cs typeface="Arial" panose="020B0604020202020204" pitchFamily="34" charset="0"/>
              </a:rPr>
              <a:t>N</a:t>
            </a:r>
            <a:r>
              <a:rPr lang="vi-VN" sz="2300" b="1" kern="0" smtClean="0">
                <a:solidFill>
                  <a:srgbClr val="0000FF"/>
                </a:solidFill>
                <a:latin typeface="Arial" panose="020B0604020202020204" pitchFamily="34" charset="0"/>
                <a:cs typeface="Arial" panose="020B0604020202020204" pitchFamily="34" charset="0"/>
              </a:rPr>
              <a:t>ăm </a:t>
            </a:r>
            <a:r>
              <a:rPr lang="vi-VN" sz="2300" b="1" kern="0">
                <a:solidFill>
                  <a:srgbClr val="0000FF"/>
                </a:solidFill>
                <a:latin typeface="Arial" panose="020B0604020202020204" pitchFamily="34" charset="0"/>
                <a:cs typeface="Arial" panose="020B0604020202020204" pitchFamily="34" charset="0"/>
              </a:rPr>
              <a:t>2017, Tổng đài đã ghi nhận có </a:t>
            </a:r>
            <a:r>
              <a:rPr lang="vi-VN" sz="2300" b="1" kern="0">
                <a:solidFill>
                  <a:srgbClr val="FF0066"/>
                </a:solidFill>
                <a:latin typeface="Arial" panose="020B0604020202020204" pitchFamily="34" charset="0"/>
                <a:cs typeface="Arial" panose="020B0604020202020204" pitchFamily="34" charset="0"/>
              </a:rPr>
              <a:t>5.660</a:t>
            </a:r>
            <a:r>
              <a:rPr lang="vi-VN" sz="2300" b="1" kern="0">
                <a:solidFill>
                  <a:srgbClr val="0000FF"/>
                </a:solidFill>
                <a:latin typeface="Arial" panose="020B0604020202020204" pitchFamily="34" charset="0"/>
                <a:cs typeface="Arial" panose="020B0604020202020204" pitchFamily="34" charset="0"/>
              </a:rPr>
              <a:t> </a:t>
            </a:r>
            <a:r>
              <a:rPr lang="vi-VN" sz="2300" b="1" kern="0" smtClean="0">
                <a:solidFill>
                  <a:srgbClr val="0000FF"/>
                </a:solidFill>
                <a:latin typeface="Arial" panose="020B0604020202020204" pitchFamily="34" charset="0"/>
                <a:cs typeface="Arial" panose="020B0604020202020204" pitchFamily="34" charset="0"/>
              </a:rPr>
              <a:t>cuộc </a:t>
            </a:r>
            <a:r>
              <a:rPr lang="vi-VN" sz="2300" b="1" kern="0">
                <a:solidFill>
                  <a:srgbClr val="0000FF"/>
                </a:solidFill>
                <a:latin typeface="Arial" panose="020B0604020202020204" pitchFamily="34" charset="0"/>
                <a:cs typeface="Arial" panose="020B0604020202020204" pitchFamily="34" charset="0"/>
              </a:rPr>
              <a:t>gọi đến, trong đó các tổng đài viên của Cục đã </a:t>
            </a:r>
            <a:r>
              <a:rPr lang="vi-VN" sz="2300" b="1" kern="0" smtClean="0">
                <a:solidFill>
                  <a:srgbClr val="0000FF"/>
                </a:solidFill>
                <a:latin typeface="Arial" panose="020B0604020202020204" pitchFamily="34" charset="0"/>
                <a:cs typeface="Arial" panose="020B0604020202020204" pitchFamily="34" charset="0"/>
              </a:rPr>
              <a:t>tiếp </a:t>
            </a:r>
            <a:r>
              <a:rPr lang="vi-VN" sz="2300" b="1" kern="0">
                <a:solidFill>
                  <a:srgbClr val="0000FF"/>
                </a:solidFill>
                <a:latin typeface="Arial" panose="020B0604020202020204" pitchFamily="34" charset="0"/>
                <a:cs typeface="Arial" panose="020B0604020202020204" pitchFamily="34" charset="0"/>
              </a:rPr>
              <a:t>nhận và trả lời </a:t>
            </a:r>
            <a:r>
              <a:rPr lang="vi-VN" sz="2300" b="1" kern="0">
                <a:solidFill>
                  <a:srgbClr val="009900"/>
                </a:solidFill>
                <a:latin typeface="Arial" panose="020B0604020202020204" pitchFamily="34" charset="0"/>
                <a:cs typeface="Arial" panose="020B0604020202020204" pitchFamily="34" charset="0"/>
              </a:rPr>
              <a:t>3.066</a:t>
            </a:r>
            <a:r>
              <a:rPr lang="vi-VN" sz="2300" b="1" kern="0">
                <a:solidFill>
                  <a:srgbClr val="0000FF"/>
                </a:solidFill>
                <a:latin typeface="Arial" panose="020B0604020202020204" pitchFamily="34" charset="0"/>
                <a:cs typeface="Arial" panose="020B0604020202020204" pitchFamily="34" charset="0"/>
              </a:rPr>
              <a:t> cuộc gọi, chiếm </a:t>
            </a:r>
            <a:r>
              <a:rPr lang="vi-VN" sz="2300" b="1" kern="0">
                <a:solidFill>
                  <a:srgbClr val="CC3300"/>
                </a:solidFill>
                <a:latin typeface="Arial" panose="020B0604020202020204" pitchFamily="34" charset="0"/>
                <a:cs typeface="Arial" panose="020B0604020202020204" pitchFamily="34" charset="0"/>
              </a:rPr>
              <a:t>54,15%</a:t>
            </a:r>
            <a:r>
              <a:rPr lang="vi-VN" sz="2300" b="1" kern="0">
                <a:solidFill>
                  <a:srgbClr val="0000FF"/>
                </a:solidFill>
                <a:latin typeface="Arial" panose="020B0604020202020204" pitchFamily="34" charset="0"/>
                <a:cs typeface="Arial" panose="020B0604020202020204" pitchFamily="34" charset="0"/>
              </a:rPr>
              <a:t>.</a:t>
            </a:r>
            <a:endParaRPr lang="en-US" sz="23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300" b="1" kern="0">
                <a:solidFill>
                  <a:srgbClr val="0000FF"/>
                </a:solidFill>
                <a:latin typeface="Arial" panose="020B0604020202020204" pitchFamily="34" charset="0"/>
                <a:cs typeface="Arial" panose="020B0604020202020204" pitchFamily="34" charset="0"/>
              </a:rPr>
              <a:t>Trong 6 tháng đầu năm 2018, Tổng đài đài tư vấn hỗ trợ người tiêu dùng thuộc Cục CT &amp; BVNTD </a:t>
            </a:r>
            <a:r>
              <a:rPr lang="vi-VN" sz="2300" b="1" kern="0" smtClean="0">
                <a:solidFill>
                  <a:srgbClr val="0000FF"/>
                </a:solidFill>
                <a:latin typeface="Arial" panose="020B0604020202020204" pitchFamily="34" charset="0"/>
                <a:cs typeface="Arial" panose="020B0604020202020204" pitchFamily="34" charset="0"/>
              </a:rPr>
              <a:t>đã </a:t>
            </a:r>
            <a:r>
              <a:rPr lang="vi-VN" sz="2300" b="1" kern="0">
                <a:solidFill>
                  <a:srgbClr val="0000FF"/>
                </a:solidFill>
                <a:latin typeface="Arial" panose="020B0604020202020204" pitchFamily="34" charset="0"/>
                <a:cs typeface="Arial" panose="020B0604020202020204" pitchFamily="34" charset="0"/>
              </a:rPr>
              <a:t>ghi nhận </a:t>
            </a:r>
            <a:r>
              <a:rPr lang="vi-VN" sz="2300" b="1" kern="0">
                <a:solidFill>
                  <a:srgbClr val="FF0066"/>
                </a:solidFill>
                <a:latin typeface="Arial" panose="020B0604020202020204" pitchFamily="34" charset="0"/>
                <a:cs typeface="Arial" panose="020B0604020202020204" pitchFamily="34" charset="0"/>
              </a:rPr>
              <a:t>3.953</a:t>
            </a:r>
            <a:r>
              <a:rPr lang="vi-VN" sz="2300" b="1" kern="0">
                <a:solidFill>
                  <a:srgbClr val="0000FF"/>
                </a:solidFill>
                <a:latin typeface="Arial" panose="020B0604020202020204" pitchFamily="34" charset="0"/>
                <a:cs typeface="Arial" panose="020B0604020202020204" pitchFamily="34" charset="0"/>
              </a:rPr>
              <a:t> cuộc gọi đến, trong đó các tổng đài viên của Cục đã tiếp nhận và trả lời </a:t>
            </a:r>
            <a:r>
              <a:rPr lang="vi-VN" sz="2300" b="1" kern="0">
                <a:solidFill>
                  <a:srgbClr val="009900"/>
                </a:solidFill>
                <a:latin typeface="Arial" panose="020B0604020202020204" pitchFamily="34" charset="0"/>
                <a:cs typeface="Arial" panose="020B0604020202020204" pitchFamily="34" charset="0"/>
              </a:rPr>
              <a:t>2.240</a:t>
            </a:r>
            <a:r>
              <a:rPr lang="vi-VN" sz="2300" b="1" kern="0">
                <a:solidFill>
                  <a:srgbClr val="0000FF"/>
                </a:solidFill>
                <a:latin typeface="Arial" panose="020B0604020202020204" pitchFamily="34" charset="0"/>
                <a:cs typeface="Arial" panose="020B0604020202020204" pitchFamily="34" charset="0"/>
              </a:rPr>
              <a:t> cuộc gọi, chiếm </a:t>
            </a:r>
            <a:r>
              <a:rPr lang="vi-VN" sz="2300" b="1" kern="0">
                <a:solidFill>
                  <a:srgbClr val="CC3300"/>
                </a:solidFill>
                <a:latin typeface="Arial" panose="020B0604020202020204" pitchFamily="34" charset="0"/>
                <a:cs typeface="Arial" panose="020B0604020202020204" pitchFamily="34" charset="0"/>
              </a:rPr>
              <a:t>56,67%</a:t>
            </a:r>
            <a:r>
              <a:rPr lang="vi-VN" sz="2300" b="1" kern="0">
                <a:solidFill>
                  <a:srgbClr val="0000FF"/>
                </a:solidFill>
                <a:latin typeface="Arial" panose="020B0604020202020204" pitchFamily="34" charset="0"/>
                <a:cs typeface="Arial" panose="020B0604020202020204" pitchFamily="34" charset="0"/>
              </a:rPr>
              <a:t>.</a:t>
            </a:r>
            <a:endParaRPr lang="en-US" sz="23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Một vài số liệu về công tác xử lý thắc mắc của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người tiêu dùng</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19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Hình </a:t>
            </a:r>
            <a:r>
              <a:rPr lang="en-US" sz="2000" b="1" kern="0">
                <a:solidFill>
                  <a:srgbClr val="0000FF"/>
                </a:solidFill>
                <a:latin typeface="Arial" charset="0"/>
              </a:rPr>
              <a:t>thức hợp đồng giao kết với người tiêu dùng được thực hiện theo quy định của pháp luật về dân </a:t>
            </a:r>
            <a:r>
              <a:rPr lang="en-US" sz="2000" b="1" kern="0" smtClean="0">
                <a:solidFill>
                  <a:srgbClr val="0000FF"/>
                </a:solidFill>
                <a:latin typeface="Arial" charset="0"/>
              </a:rPr>
              <a:t>sự.</a:t>
            </a:r>
          </a:p>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Trường </a:t>
            </a:r>
            <a:r>
              <a:rPr lang="en-US" sz="2000" b="1" kern="0">
                <a:solidFill>
                  <a:srgbClr val="0000FF"/>
                </a:solidFill>
                <a:latin typeface="Arial" charset="0"/>
              </a:rPr>
              <a:t>hợp giao kết hợp đồng với </a:t>
            </a:r>
            <a:r>
              <a:rPr lang="en-US" sz="2000" b="1" kern="0" smtClean="0">
                <a:solidFill>
                  <a:srgbClr val="0000FF"/>
                </a:solidFill>
                <a:latin typeface="Arial" charset="0"/>
              </a:rPr>
              <a:t>NTD </a:t>
            </a:r>
            <a:r>
              <a:rPr lang="en-US" sz="2000" b="1" kern="0">
                <a:solidFill>
                  <a:srgbClr val="0000FF"/>
                </a:solidFill>
                <a:latin typeface="Arial" charset="0"/>
              </a:rPr>
              <a:t>bằng văn bản thì ngôn ngữ của hợp đồng phải được thể hiện rõ ràng, dễ </a:t>
            </a:r>
            <a:r>
              <a:rPr lang="en-US" sz="2000" b="1" kern="0" smtClean="0">
                <a:solidFill>
                  <a:srgbClr val="0000FF"/>
                </a:solidFill>
                <a:latin typeface="Arial" charset="0"/>
              </a:rPr>
              <a:t>hiểu. Ngôn </a:t>
            </a:r>
            <a:r>
              <a:rPr lang="en-US" sz="2000" b="1" kern="0">
                <a:solidFill>
                  <a:srgbClr val="0000FF"/>
                </a:solidFill>
                <a:latin typeface="Arial" charset="0"/>
              </a:rPr>
              <a:t>ngữ sử dụng trong hợp đồng giao kết với </a:t>
            </a:r>
            <a:r>
              <a:rPr lang="en-US" sz="2000" b="1" kern="0" smtClean="0">
                <a:solidFill>
                  <a:srgbClr val="0000FF"/>
                </a:solidFill>
                <a:latin typeface="Arial" charset="0"/>
              </a:rPr>
              <a:t>NTD </a:t>
            </a:r>
            <a:r>
              <a:rPr lang="en-US" sz="2000" b="1" kern="0">
                <a:solidFill>
                  <a:srgbClr val="0000FF"/>
                </a:solidFill>
                <a:latin typeface="Arial" charset="0"/>
              </a:rPr>
              <a:t>là tiếng Việt, trừ trường hợp các bên có thỏa thuận khác hoặc pháp luật có quy định </a:t>
            </a:r>
            <a:r>
              <a:rPr lang="en-US" sz="20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Trường </a:t>
            </a:r>
            <a:r>
              <a:rPr lang="en-US" sz="2000" b="1" kern="0">
                <a:solidFill>
                  <a:srgbClr val="0000FF"/>
                </a:solidFill>
                <a:latin typeface="Arial" charset="0"/>
              </a:rPr>
              <a:t>hợp giao kết hợp đồng bằng phương tiện điện tử thì tổ chức, cá nhân kinh doanh hàng hóa, dịch vụ phải tạo điều kiện để người tiêu dùng xem xét toàn bộ hợp đồng trước khi giao </a:t>
            </a:r>
            <a:r>
              <a:rPr lang="en-US" sz="2000" b="1" kern="0" smtClean="0">
                <a:solidFill>
                  <a:srgbClr val="0000FF"/>
                </a:solidFill>
                <a:latin typeface="Arial" charset="0"/>
              </a:rPr>
              <a:t>kết.</a:t>
            </a:r>
          </a:p>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Chính </a:t>
            </a:r>
            <a:r>
              <a:rPr lang="en-US" sz="2000" b="1" kern="0">
                <a:solidFill>
                  <a:srgbClr val="0000FF"/>
                </a:solidFill>
                <a:latin typeface="Arial" charset="0"/>
              </a:rPr>
              <a:t>phủ quy định chi tiết các hình thức giao kết hợp đồng khác với người tiêu dùng</a:t>
            </a:r>
            <a:r>
              <a:rPr lang="en-US" sz="20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None/>
              <a:defRPr/>
            </a:pPr>
            <a:r>
              <a:rPr lang="en-US" sz="2000" b="1" kern="0">
                <a:solidFill>
                  <a:srgbClr val="FF0066"/>
                </a:solidFill>
                <a:latin typeface="Arial" charset="0"/>
                <a:sym typeface="Wingdings" pitchFamily="2" charset="2"/>
              </a:rPr>
              <a:t>  Nghị định số </a:t>
            </a:r>
            <a:r>
              <a:rPr lang="en-US" sz="2000" b="1" kern="0">
                <a:solidFill>
                  <a:srgbClr val="FF0066"/>
                </a:solidFill>
                <a:latin typeface="Arial" charset="0"/>
              </a:rPr>
              <a:t>99/2011/NĐ-CP ngày 27/10/2011 </a:t>
            </a:r>
            <a:r>
              <a:rPr lang="en-US" sz="2000" b="1" kern="0">
                <a:solidFill>
                  <a:srgbClr val="0000FF"/>
                </a:solidFill>
                <a:latin typeface="Arial" charset="0"/>
              </a:rPr>
              <a:t>của Chính phủ quy định chi tiết và hướng dẫn thi hành một số điều của Luật Bảo vệ quyền lợi người tiêu </a:t>
            </a:r>
            <a:r>
              <a:rPr lang="en-US" sz="2000" b="1" kern="0" smtClean="0">
                <a:solidFill>
                  <a:srgbClr val="0000FF"/>
                </a:solidFill>
                <a:latin typeface="Arial" charset="0"/>
              </a:rPr>
              <a:t>dùng</a:t>
            </a: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14. Hợp đồng giao kết với người tiêu dùng</a:t>
            </a:r>
          </a:p>
        </p:txBody>
      </p:sp>
    </p:spTree>
    <p:extLst>
      <p:ext uri="{BB962C8B-B14F-4D97-AF65-F5344CB8AC3E}">
        <p14:creationId xmlns:p14="http://schemas.microsoft.com/office/powerpoint/2010/main" val="3691770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200"/>
              </a:spcBef>
              <a:spcAft>
                <a:spcPts val="0"/>
              </a:spcAft>
              <a:buClr>
                <a:srgbClr val="FF0000"/>
              </a:buClr>
              <a:buNone/>
              <a:defRPr/>
            </a:pPr>
            <a:r>
              <a:rPr lang="en-US" sz="2400" b="1" kern="0" smtClean="0">
                <a:solidFill>
                  <a:srgbClr val="0000FF"/>
                </a:solidFill>
                <a:latin typeface="Arial" charset="0"/>
              </a:rPr>
              <a:t>Trong </a:t>
            </a:r>
            <a:r>
              <a:rPr lang="en-US" sz="2400" b="1" kern="0">
                <a:solidFill>
                  <a:srgbClr val="0000FF"/>
                </a:solidFill>
                <a:latin typeface="Arial" charset="0"/>
              </a:rPr>
              <a:t>trường hợp hiểu khác nhau về nội dung hợp đồng thì tổ chức, cá nhân có thẩm quyền giải quyết tranh chấp </a:t>
            </a:r>
            <a:r>
              <a:rPr lang="en-US" sz="2400" b="1" kern="0">
                <a:solidFill>
                  <a:srgbClr val="FF0066"/>
                </a:solidFill>
                <a:latin typeface="Arial" charset="0"/>
              </a:rPr>
              <a:t>giải thích theo hướng có lợi cho người tiêu dùng</a:t>
            </a:r>
            <a:r>
              <a:rPr lang="en-US" sz="2400" b="1" kern="0" smtClean="0">
                <a:solidFill>
                  <a:srgbClr val="0000FF"/>
                </a:solidFill>
                <a:latin typeface="Arial" charset="0"/>
              </a:rPr>
              <a:t>.</a:t>
            </a:r>
            <a:endParaRPr lang="pt-BR" sz="24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15. Giải thích hợp đồng giao kết với người tiêu dùng</a:t>
            </a:r>
          </a:p>
        </p:txBody>
      </p:sp>
    </p:spTree>
    <p:extLst>
      <p:ext uri="{BB962C8B-B14F-4D97-AF65-F5344CB8AC3E}">
        <p14:creationId xmlns:p14="http://schemas.microsoft.com/office/powerpoint/2010/main" val="3005626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khoản của hợp đồng giao kết với người tiêu dùng, điều kiện giao dịch chung không có hiệu lực trong các trường hợp sau </a:t>
            </a:r>
            <a:r>
              <a:rPr lang="en-US" sz="2000" b="1" kern="0" smtClean="0">
                <a:solidFill>
                  <a:srgbClr val="0000FF"/>
                </a:solidFill>
                <a:latin typeface="Arial" charset="0"/>
              </a:rPr>
              <a:t>đây:</a:t>
            </a:r>
          </a:p>
          <a:p>
            <a:pPr indent="-457200" algn="just" eaLnBrk="1" hangingPunct="1">
              <a:lnSpc>
                <a:spcPct val="108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Loại </a:t>
            </a:r>
            <a:r>
              <a:rPr lang="en-US" sz="2000" b="1" kern="0">
                <a:solidFill>
                  <a:srgbClr val="0000FF"/>
                </a:solidFill>
                <a:latin typeface="Arial" charset="0"/>
              </a:rPr>
              <a:t>trừ trách nhiệm của tổ chức, cá nhân kinh doanh hàng hóa, dịch vụ đối với người tiêu dùng theo quy định của pháp </a:t>
            </a:r>
            <a:r>
              <a:rPr lang="en-US" sz="2000" b="1" kern="0" smtClean="0">
                <a:solidFill>
                  <a:srgbClr val="0000FF"/>
                </a:solidFill>
                <a:latin typeface="Arial" charset="0"/>
              </a:rPr>
              <a:t>luật;</a:t>
            </a:r>
          </a:p>
          <a:p>
            <a:pPr indent="-457200" algn="just" eaLnBrk="1" hangingPunct="1">
              <a:lnSpc>
                <a:spcPct val="108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Hạn </a:t>
            </a:r>
            <a:r>
              <a:rPr lang="en-US" sz="2000" b="1" kern="0">
                <a:solidFill>
                  <a:srgbClr val="0000FF"/>
                </a:solidFill>
                <a:latin typeface="Arial" charset="0"/>
              </a:rPr>
              <a:t>chế, loại trừ quyền khiếu nại, khởi kiện của người tiêu </a:t>
            </a:r>
            <a:r>
              <a:rPr lang="en-US" sz="2000" b="1" kern="0" smtClean="0">
                <a:solidFill>
                  <a:srgbClr val="0000FF"/>
                </a:solidFill>
                <a:latin typeface="Arial" charset="0"/>
              </a:rPr>
              <a:t>dùng;</a:t>
            </a:r>
          </a:p>
          <a:p>
            <a:pPr indent="-457200" algn="just" eaLnBrk="1" hangingPunct="1">
              <a:lnSpc>
                <a:spcPct val="108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Cho </a:t>
            </a:r>
            <a:r>
              <a:rPr lang="en-US" sz="2000" b="1" kern="0">
                <a:solidFill>
                  <a:srgbClr val="0000FF"/>
                </a:solidFill>
                <a:latin typeface="Arial" charset="0"/>
              </a:rPr>
              <a:t>phép tổ chức, cá nhân kinh doanh hàng hóa, dịch vụ đơn phương thay đổi điều kiện của hợp đồng đã thỏa thuận trước với người tiêu dùng hoặc quy tắc, quy định bán hàng, cung ứng dịch vụ áp dụng đối với người tiêu dùng khi mua, sử dụng hàng hóa, dịch vụ không được thể hiện cụ thể trong hợp </a:t>
            </a:r>
            <a:r>
              <a:rPr lang="en-US" sz="2000" b="1" kern="0" smtClean="0">
                <a:solidFill>
                  <a:srgbClr val="0000FF"/>
                </a:solidFill>
                <a:latin typeface="Arial" charset="0"/>
              </a:rPr>
              <a:t>đồng;</a:t>
            </a:r>
          </a:p>
          <a:p>
            <a:pPr indent="-457200" algn="just" eaLnBrk="1" hangingPunct="1">
              <a:lnSpc>
                <a:spcPct val="108000"/>
              </a:lnSpc>
              <a:spcBef>
                <a:spcPts val="1000"/>
              </a:spcBef>
              <a:spcAft>
                <a:spcPts val="0"/>
              </a:spcAft>
              <a:buClr>
                <a:srgbClr val="FF0000"/>
              </a:buClr>
              <a:buFont typeface="+mj-lt"/>
              <a:buAutoNum type="alphaLcParenR"/>
              <a:defRPr/>
            </a:pPr>
            <a:r>
              <a:rPr lang="en-US" sz="2000" b="1" kern="0" smtClean="0">
                <a:solidFill>
                  <a:srgbClr val="0000FF"/>
                </a:solidFill>
                <a:latin typeface="Arial" charset="0"/>
              </a:rPr>
              <a:t>Cho </a:t>
            </a:r>
            <a:r>
              <a:rPr lang="en-US" sz="2000" b="1" kern="0">
                <a:solidFill>
                  <a:srgbClr val="0000FF"/>
                </a:solidFill>
                <a:latin typeface="Arial" charset="0"/>
              </a:rPr>
              <a:t>phép tổ chức, cá nhân kinh doanh hàng hóa, dịch vụ đơn phương xác định </a:t>
            </a:r>
            <a:r>
              <a:rPr lang="en-US" sz="2000" b="1" kern="0" smtClean="0">
                <a:solidFill>
                  <a:srgbClr val="0000FF"/>
                </a:solidFill>
                <a:latin typeface="Arial" charset="0"/>
              </a:rPr>
              <a:t>NTD </a:t>
            </a:r>
            <a:r>
              <a:rPr lang="en-US" sz="2000" b="1" kern="0">
                <a:solidFill>
                  <a:srgbClr val="0000FF"/>
                </a:solidFill>
                <a:latin typeface="Arial" charset="0"/>
              </a:rPr>
              <a:t>không thực hiện một hoặc một số nghĩa </a:t>
            </a:r>
            <a:r>
              <a:rPr lang="en-US" sz="2000" b="1" kern="0" smtClean="0">
                <a:solidFill>
                  <a:srgbClr val="0000FF"/>
                </a:solidFill>
                <a:latin typeface="Arial" charset="0"/>
              </a:rPr>
              <a:t>vụ;</a:t>
            </a:r>
          </a:p>
          <a:p>
            <a:pPr indent="-457200" algn="just" eaLnBrk="1" hangingPunct="1">
              <a:lnSpc>
                <a:spcPct val="108000"/>
              </a:lnSpc>
              <a:spcBef>
                <a:spcPts val="10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 </a:t>
            </a:r>
            <a:r>
              <a:rPr lang="en-US" sz="2000" b="1" kern="0" smtClean="0">
                <a:solidFill>
                  <a:srgbClr val="FF0000"/>
                </a:solidFill>
                <a:latin typeface="Arial" charset="0"/>
              </a:rPr>
              <a:t>  </a:t>
            </a:r>
            <a:r>
              <a:rPr lang="en-US" sz="2000" b="1" kern="0" smtClean="0">
                <a:solidFill>
                  <a:srgbClr val="0000FF"/>
                </a:solidFill>
                <a:latin typeface="Arial" charset="0"/>
              </a:rPr>
              <a:t>Cho </a:t>
            </a:r>
            <a:r>
              <a:rPr lang="en-US" sz="2000" b="1" kern="0">
                <a:solidFill>
                  <a:srgbClr val="0000FF"/>
                </a:solidFill>
                <a:latin typeface="Arial" charset="0"/>
              </a:rPr>
              <a:t>phép tổ chức, cá nhân kinh doanh hàng hóa, dịch vụ quy định hoặc thay đổi giá tại thời điểm giao hàng hóa, cung ứng dịch vụ</a:t>
            </a:r>
            <a:r>
              <a:rPr lang="en-US" sz="2000" b="1" kern="0" smtClean="0">
                <a:solidFill>
                  <a:srgbClr val="0000FF"/>
                </a:solidFill>
                <a:latin typeface="Arial" charset="0"/>
              </a:rPr>
              <a:t>;</a:t>
            </a: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16. Điều khoản của hợp đồng giao kết với người tiêu dùng, điều kiện giao dịch chung không có hiệu lực</a:t>
            </a:r>
          </a:p>
        </p:txBody>
      </p:sp>
    </p:spTree>
    <p:extLst>
      <p:ext uri="{BB962C8B-B14F-4D97-AF65-F5344CB8AC3E}">
        <p14:creationId xmlns:p14="http://schemas.microsoft.com/office/powerpoint/2010/main" val="1079230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lphaLcParenR" startAt="5"/>
              <a:defRPr/>
            </a:pPr>
            <a:r>
              <a:rPr lang="en-US" sz="2000" b="1" kern="0" smtClean="0">
                <a:solidFill>
                  <a:srgbClr val="0000FF"/>
                </a:solidFill>
                <a:latin typeface="Arial" charset="0"/>
              </a:rPr>
              <a:t>Cho </a:t>
            </a:r>
            <a:r>
              <a:rPr lang="en-US" sz="2000" b="1" kern="0">
                <a:solidFill>
                  <a:srgbClr val="0000FF"/>
                </a:solidFill>
                <a:latin typeface="Arial" charset="0"/>
              </a:rPr>
              <a:t>phép tổ chức, cá nhân kinh doanh hàng hóa, dịch vụ giải thích hợp đồng trong trường hợp điều khoản của hợp đồng được hiểu khác </a:t>
            </a:r>
            <a:r>
              <a:rPr lang="en-US" sz="2000" b="1" kern="0" smtClean="0">
                <a:solidFill>
                  <a:srgbClr val="0000FF"/>
                </a:solidFill>
                <a:latin typeface="Arial" charset="0"/>
              </a:rPr>
              <a:t>nhau;</a:t>
            </a:r>
          </a:p>
          <a:p>
            <a:pPr indent="-457200" algn="just" eaLnBrk="1" hangingPunct="1">
              <a:lnSpc>
                <a:spcPct val="108000"/>
              </a:lnSpc>
              <a:spcBef>
                <a:spcPts val="1000"/>
              </a:spcBef>
              <a:spcAft>
                <a:spcPts val="0"/>
              </a:spcAft>
              <a:buClr>
                <a:srgbClr val="FF0000"/>
              </a:buClr>
              <a:buNone/>
              <a:defRPr/>
            </a:pPr>
            <a:r>
              <a:rPr lang="en-US" sz="2000" b="1" kern="0" smtClean="0">
                <a:solidFill>
                  <a:srgbClr val="FF0000"/>
                </a:solidFill>
                <a:latin typeface="Arial" charset="0"/>
              </a:rPr>
              <a:t>g)</a:t>
            </a:r>
            <a:r>
              <a:rPr lang="en-US" sz="2000" b="1" kern="0" smtClean="0">
                <a:solidFill>
                  <a:srgbClr val="0000FF"/>
                </a:solidFill>
                <a:latin typeface="Arial" charset="0"/>
              </a:rPr>
              <a:t>  Loại </a:t>
            </a:r>
            <a:r>
              <a:rPr lang="en-US" sz="2000" b="1" kern="0">
                <a:solidFill>
                  <a:srgbClr val="0000FF"/>
                </a:solidFill>
                <a:latin typeface="Arial" charset="0"/>
              </a:rPr>
              <a:t>trừ trách nhiệm của tổ chức, cá nhân kinh doanh hàng hóa, dịch vụ trong trường hợp tổ chức, cá nhân kinh doanh hàng hóa, dịch vụ bán hàng hóa, cung ứng dịch vụ thông qua bên thứ </a:t>
            </a:r>
            <a:r>
              <a:rPr lang="en-US" sz="2000" b="1" kern="0" smtClean="0">
                <a:solidFill>
                  <a:srgbClr val="0000FF"/>
                </a:solidFill>
                <a:latin typeface="Arial" charset="0"/>
              </a:rPr>
              <a:t>ba;</a:t>
            </a:r>
          </a:p>
          <a:p>
            <a:pPr indent="-457200" algn="just" eaLnBrk="1" hangingPunct="1">
              <a:lnSpc>
                <a:spcPct val="108000"/>
              </a:lnSpc>
              <a:spcBef>
                <a:spcPts val="1000"/>
              </a:spcBef>
              <a:spcAft>
                <a:spcPts val="0"/>
              </a:spcAft>
              <a:buClr>
                <a:srgbClr val="FF0000"/>
              </a:buClr>
              <a:buFont typeface="+mj-lt"/>
              <a:buAutoNum type="alphaLcParenR" startAt="8"/>
              <a:defRPr/>
            </a:pPr>
            <a:r>
              <a:rPr lang="en-US" sz="2000" b="1" kern="0" smtClean="0">
                <a:solidFill>
                  <a:srgbClr val="0000FF"/>
                </a:solidFill>
                <a:latin typeface="Arial" charset="0"/>
              </a:rPr>
              <a:t>Bắt </a:t>
            </a:r>
            <a:r>
              <a:rPr lang="en-US" sz="2000" b="1" kern="0">
                <a:solidFill>
                  <a:srgbClr val="0000FF"/>
                </a:solidFill>
                <a:latin typeface="Arial" charset="0"/>
              </a:rPr>
              <a:t>buộc người tiêu dùng phải tuân thủ các nghĩa vụ ngay cả khi tổ chức, cá nhân kinh doanh hàng hóa, dịch vụ không hoàn thành nghĩa vụ của </a:t>
            </a:r>
            <a:r>
              <a:rPr lang="en-US" sz="2000" b="1" kern="0" smtClean="0">
                <a:solidFill>
                  <a:srgbClr val="0000FF"/>
                </a:solidFill>
                <a:latin typeface="Arial" charset="0"/>
              </a:rPr>
              <a:t>mình;</a:t>
            </a:r>
          </a:p>
          <a:p>
            <a:pPr indent="-457200" algn="just" eaLnBrk="1" hangingPunct="1">
              <a:lnSpc>
                <a:spcPct val="108000"/>
              </a:lnSpc>
              <a:spcBef>
                <a:spcPts val="1000"/>
              </a:spcBef>
              <a:spcAft>
                <a:spcPts val="0"/>
              </a:spcAft>
              <a:buClr>
                <a:srgbClr val="FF0000"/>
              </a:buClr>
              <a:buFont typeface="+mj-lt"/>
              <a:buAutoNum type="alphaLcParenR" startAt="8"/>
              <a:defRPr/>
            </a:pPr>
            <a:r>
              <a:rPr lang="en-US" sz="2000" b="1" kern="0" smtClean="0">
                <a:solidFill>
                  <a:srgbClr val="0000FF"/>
                </a:solidFill>
                <a:latin typeface="Arial" charset="0"/>
              </a:rPr>
              <a:t>Cho </a:t>
            </a:r>
            <a:r>
              <a:rPr lang="en-US" sz="2000" b="1" kern="0">
                <a:solidFill>
                  <a:srgbClr val="0000FF"/>
                </a:solidFill>
                <a:latin typeface="Arial" charset="0"/>
              </a:rPr>
              <a:t>phép tổ chức, cá nhân kinh doanh hàng hóa, dịch vụ chuyển giao quyền, nghĩa vụ cho bên thứ ba mà không được người tiêu dùng đồng </a:t>
            </a:r>
            <a:r>
              <a:rPr lang="en-US" sz="2000" b="1" kern="0" smtClean="0">
                <a:solidFill>
                  <a:srgbClr val="0000FF"/>
                </a:solidFill>
                <a:latin typeface="Arial" charset="0"/>
              </a:rPr>
              <a:t>ý.</a:t>
            </a:r>
          </a:p>
          <a:p>
            <a:pPr indent="-457200" algn="just" eaLnBrk="1" hangingPunct="1">
              <a:lnSpc>
                <a:spcPct val="108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Việc </a:t>
            </a:r>
            <a:r>
              <a:rPr lang="en-US" sz="2000" b="1" kern="0">
                <a:solidFill>
                  <a:srgbClr val="0000FF"/>
                </a:solidFill>
                <a:latin typeface="Arial" charset="0"/>
              </a:rPr>
              <a:t>tuyên bố và xử lý điều khoản của hợp đồng giao kết với người tiêu dùng, điều kiện giao dịch chung không có hiệu lực được thực hiện theo quy định của pháp luật về dân sự.</a:t>
            </a:r>
          </a:p>
          <a:p>
            <a:pPr indent="-457200" algn="just" eaLnBrk="1" hangingPunct="1">
              <a:lnSpc>
                <a:spcPct val="108000"/>
              </a:lnSpc>
              <a:spcBef>
                <a:spcPts val="1000"/>
              </a:spcBef>
              <a:spcAft>
                <a:spcPts val="0"/>
              </a:spcAft>
              <a:buClr>
                <a:srgbClr val="FF0000"/>
              </a:buClr>
              <a:buFont typeface="+mj-lt"/>
              <a:buAutoNum type="alphaLcParenR"/>
              <a:defRPr/>
            </a:pPr>
            <a:endParaRPr lang="en-US" sz="2000" b="1" kern="0">
              <a:solidFill>
                <a:srgbClr val="0000FF"/>
              </a:solidFill>
              <a:latin typeface="Arial" charset="0"/>
            </a:endParaRPr>
          </a:p>
          <a:p>
            <a:pPr indent="-457200" algn="just" eaLnBrk="1" hangingPunct="1">
              <a:lnSpc>
                <a:spcPct val="108000"/>
              </a:lnSpc>
              <a:spcBef>
                <a:spcPts val="1000"/>
              </a:spcBef>
              <a:spcAft>
                <a:spcPts val="0"/>
              </a:spcAft>
              <a:buClr>
                <a:srgbClr val="FF0000"/>
              </a:buClr>
              <a:buNone/>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16. Điều khoản của hợp đồng giao kết với người tiêu dùng, điều kiện giao dịch chung không có hiệu lực</a:t>
            </a:r>
          </a:p>
        </p:txBody>
      </p:sp>
    </p:spTree>
    <p:extLst>
      <p:ext uri="{BB962C8B-B14F-4D97-AF65-F5344CB8AC3E}">
        <p14:creationId xmlns:p14="http://schemas.microsoft.com/office/powerpoint/2010/main" val="146409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Khi </a:t>
            </a:r>
            <a:r>
              <a:rPr lang="en-US" sz="1900" b="1" kern="0">
                <a:solidFill>
                  <a:srgbClr val="0000FF"/>
                </a:solidFill>
                <a:latin typeface="Arial" charset="0"/>
              </a:rPr>
              <a:t>giao kết hợp đồng theo mẫu, tổ chức, cá nhân kinh doanh hàng hóa, dịch vụ phải dành thời gian hợp lý để </a:t>
            </a:r>
            <a:r>
              <a:rPr lang="en-US" sz="1900" b="1" kern="0" smtClean="0">
                <a:solidFill>
                  <a:srgbClr val="0000FF"/>
                </a:solidFill>
                <a:latin typeface="Arial" charset="0"/>
              </a:rPr>
              <a:t>NTD </a:t>
            </a:r>
            <a:r>
              <a:rPr lang="en-US" sz="1900" b="1" kern="0">
                <a:solidFill>
                  <a:srgbClr val="0000FF"/>
                </a:solidFill>
                <a:latin typeface="Arial" charset="0"/>
              </a:rPr>
              <a:t>nghiên cứu hợp </a:t>
            </a:r>
            <a:r>
              <a:rPr lang="en-US" sz="1900" b="1" kern="0" smtClean="0">
                <a:solidFill>
                  <a:srgbClr val="0000FF"/>
                </a:solidFill>
                <a:latin typeface="Arial" charset="0"/>
              </a:rPr>
              <a:t>đồng.</a:t>
            </a:r>
          </a:p>
          <a:p>
            <a:pPr indent="-457200" algn="just" eaLnBrk="1" hangingPunct="1">
              <a:lnSpc>
                <a:spcPct val="108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cá nhân kinh doanh hàng hóa, dịch vụ phải lưu giữ hợp đồng theo mẫu đã giao kết cho đến khi hợp đồng hết hiệu lực. Trường hợp hợp đồng do người tiêu dùng giữ bí mật hoặc hư hỏng thì tổ chức, cá nhân kinh doanh hàng hóa, dịch vụ có trách nhiệm cấp cho người tiêu dùng bản sao hợp đồng.</a:t>
            </a:r>
          </a:p>
          <a:p>
            <a:pPr indent="-457200" algn="just" eaLnBrk="1" hangingPunct="1">
              <a:lnSpc>
                <a:spcPct val="108000"/>
              </a:lnSpc>
              <a:spcBef>
                <a:spcPts val="1000"/>
              </a:spcBef>
              <a:spcAft>
                <a:spcPts val="0"/>
              </a:spcAft>
              <a:buClr>
                <a:srgbClr val="FF0000"/>
              </a:buClr>
              <a:buFont typeface="Wingdings" pitchFamily="2" charset="2"/>
              <a:buChar char="Ø"/>
              <a:defRPr/>
            </a:pPr>
            <a:r>
              <a:rPr lang="en-US" sz="1900" b="1" kern="0" smtClean="0">
                <a:solidFill>
                  <a:srgbClr val="FF0066"/>
                </a:solidFill>
                <a:latin typeface="Arial" charset="0"/>
              </a:rPr>
              <a:t>Quyết định số 02/2012/QĐ-TTg </a:t>
            </a:r>
            <a:r>
              <a:rPr lang="en-US" sz="1900" b="1" kern="0">
                <a:solidFill>
                  <a:srgbClr val="FF0066"/>
                </a:solidFill>
                <a:latin typeface="Arial" charset="0"/>
              </a:rPr>
              <a:t>ngày </a:t>
            </a:r>
            <a:r>
              <a:rPr lang="en-US" sz="1900" b="1" kern="0" smtClean="0">
                <a:solidFill>
                  <a:srgbClr val="FF0066"/>
                </a:solidFill>
                <a:latin typeface="Arial" charset="0"/>
              </a:rPr>
              <a:t>13/01/2012 </a:t>
            </a:r>
            <a:r>
              <a:rPr lang="en-US" sz="1900" b="1" kern="0" smtClean="0">
                <a:solidFill>
                  <a:srgbClr val="0000FF"/>
                </a:solidFill>
                <a:latin typeface="Arial" charset="0"/>
              </a:rPr>
              <a:t>của Thủ tướng </a:t>
            </a:r>
            <a:r>
              <a:rPr lang="en-US" sz="1900" b="1" kern="0">
                <a:solidFill>
                  <a:srgbClr val="0000FF"/>
                </a:solidFill>
                <a:latin typeface="Arial" charset="0"/>
              </a:rPr>
              <a:t>Chính phủ v/v ban hành Danh mục hàng hóa, dịch vụ thiết yếu phải đăng ký hợp đồng theo mẫu, điều kiện giao dịch </a:t>
            </a:r>
            <a:r>
              <a:rPr lang="en-US" sz="1900" b="1" kern="0" smtClean="0">
                <a:solidFill>
                  <a:srgbClr val="0000FF"/>
                </a:solidFill>
                <a:latin typeface="Arial" charset="0"/>
              </a:rPr>
              <a:t>chung</a:t>
            </a:r>
          </a:p>
          <a:p>
            <a:pPr indent="0" algn="just" eaLnBrk="1" hangingPunct="1">
              <a:lnSpc>
                <a:spcPct val="108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 Cung </a:t>
            </a:r>
            <a:r>
              <a:rPr lang="en-US" sz="1900" b="1" kern="0">
                <a:solidFill>
                  <a:srgbClr val="0000FF"/>
                </a:solidFill>
                <a:latin typeface="Arial" charset="0"/>
              </a:rPr>
              <a:t>cấp điện sinh </a:t>
            </a:r>
            <a:r>
              <a:rPr lang="en-US" sz="1900" b="1" kern="0" smtClean="0">
                <a:solidFill>
                  <a:srgbClr val="0000FF"/>
                </a:solidFill>
                <a:latin typeface="Arial" charset="0"/>
              </a:rPr>
              <a:t>hoạt; </a:t>
            </a:r>
            <a:r>
              <a:rPr lang="en-US" sz="1900" b="1" kern="0" smtClean="0">
                <a:solidFill>
                  <a:srgbClr val="FF0000"/>
                </a:solidFill>
                <a:latin typeface="Arial" charset="0"/>
              </a:rPr>
              <a:t>2. </a:t>
            </a:r>
            <a:r>
              <a:rPr lang="en-US" sz="1900" b="1" kern="0" smtClean="0">
                <a:solidFill>
                  <a:srgbClr val="0000FF"/>
                </a:solidFill>
                <a:latin typeface="Arial" charset="0"/>
              </a:rPr>
              <a:t>Cung </a:t>
            </a:r>
            <a:r>
              <a:rPr lang="en-US" sz="1900" b="1" kern="0">
                <a:solidFill>
                  <a:srgbClr val="0000FF"/>
                </a:solidFill>
                <a:latin typeface="Arial" charset="0"/>
              </a:rPr>
              <a:t>cấp nước sạch sinh </a:t>
            </a:r>
            <a:r>
              <a:rPr lang="en-US" sz="1900" b="1" kern="0" smtClean="0">
                <a:solidFill>
                  <a:srgbClr val="0000FF"/>
                </a:solidFill>
                <a:latin typeface="Arial" charset="0"/>
              </a:rPr>
              <a:t>hoạt; </a:t>
            </a:r>
            <a:br>
              <a:rPr lang="en-US" sz="1900" b="1" kern="0" smtClean="0">
                <a:solidFill>
                  <a:srgbClr val="0000FF"/>
                </a:solidFill>
                <a:latin typeface="Arial" charset="0"/>
              </a:rPr>
            </a:br>
            <a:r>
              <a:rPr lang="en-US" sz="1900" b="1" kern="0" smtClean="0">
                <a:solidFill>
                  <a:srgbClr val="FF0000"/>
                </a:solidFill>
                <a:latin typeface="Arial" charset="0"/>
              </a:rPr>
              <a:t>3.</a:t>
            </a:r>
            <a:r>
              <a:rPr lang="en-US" sz="1900" b="1" kern="0" smtClean="0">
                <a:solidFill>
                  <a:srgbClr val="0000FF"/>
                </a:solidFill>
                <a:latin typeface="Arial" charset="0"/>
              </a:rPr>
              <a:t> Truyền </a:t>
            </a:r>
            <a:r>
              <a:rPr lang="en-US" sz="1900" b="1" kern="0">
                <a:solidFill>
                  <a:srgbClr val="0000FF"/>
                </a:solidFill>
                <a:latin typeface="Arial" charset="0"/>
              </a:rPr>
              <a:t>hình trả </a:t>
            </a:r>
            <a:r>
              <a:rPr lang="en-US" sz="1900" b="1" kern="0" smtClean="0">
                <a:solidFill>
                  <a:srgbClr val="0000FF"/>
                </a:solidFill>
                <a:latin typeface="Arial" charset="0"/>
              </a:rPr>
              <a:t>tiền;</a:t>
            </a:r>
            <a:r>
              <a:rPr lang="en-US" sz="1900" b="1" kern="0" smtClean="0">
                <a:solidFill>
                  <a:srgbClr val="FF0000"/>
                </a:solidFill>
                <a:latin typeface="Arial" charset="0"/>
              </a:rPr>
              <a:t> 4. </a:t>
            </a:r>
            <a:r>
              <a:rPr lang="en-US" sz="1900" b="1" kern="0" smtClean="0">
                <a:solidFill>
                  <a:srgbClr val="0000FF"/>
                </a:solidFill>
                <a:latin typeface="Arial" charset="0"/>
              </a:rPr>
              <a:t>Thuê </a:t>
            </a:r>
            <a:r>
              <a:rPr lang="en-US" sz="1900" b="1" kern="0">
                <a:solidFill>
                  <a:srgbClr val="0000FF"/>
                </a:solidFill>
                <a:latin typeface="Arial" charset="0"/>
              </a:rPr>
              <a:t>bao điện thoại cố </a:t>
            </a:r>
            <a:r>
              <a:rPr lang="en-US" sz="1900" b="1" kern="0" smtClean="0">
                <a:solidFill>
                  <a:srgbClr val="0000FF"/>
                </a:solidFill>
                <a:latin typeface="Arial" charset="0"/>
              </a:rPr>
              <a:t>định; </a:t>
            </a:r>
            <a:r>
              <a:rPr lang="en-US" sz="1900" b="1" kern="0" smtClean="0">
                <a:solidFill>
                  <a:srgbClr val="FF0000"/>
                </a:solidFill>
                <a:latin typeface="Arial" charset="0"/>
              </a:rPr>
              <a:t>5. </a:t>
            </a:r>
            <a:r>
              <a:rPr lang="en-US" sz="1900" b="1" kern="0" smtClean="0">
                <a:solidFill>
                  <a:srgbClr val="0000FF"/>
                </a:solidFill>
                <a:latin typeface="Arial" charset="0"/>
              </a:rPr>
              <a:t>Thuê </a:t>
            </a:r>
            <a:r>
              <a:rPr lang="en-US" sz="1900" b="1" kern="0">
                <a:solidFill>
                  <a:srgbClr val="0000FF"/>
                </a:solidFill>
                <a:latin typeface="Arial" charset="0"/>
              </a:rPr>
              <a:t>bao di động trả </a:t>
            </a:r>
            <a:r>
              <a:rPr lang="en-US" sz="1900" b="1" kern="0" smtClean="0">
                <a:solidFill>
                  <a:srgbClr val="0000FF"/>
                </a:solidFill>
                <a:latin typeface="Arial" charset="0"/>
              </a:rPr>
              <a:t>sau; </a:t>
            </a:r>
            <a:r>
              <a:rPr lang="en-US" sz="1900" b="1" kern="0" smtClean="0">
                <a:solidFill>
                  <a:srgbClr val="FF0000"/>
                </a:solidFill>
                <a:latin typeface="Arial" charset="0"/>
              </a:rPr>
              <a:t>6. </a:t>
            </a:r>
            <a:r>
              <a:rPr lang="en-US" sz="1900" b="1" kern="0" smtClean="0">
                <a:solidFill>
                  <a:srgbClr val="0000FF"/>
                </a:solidFill>
                <a:latin typeface="Arial" charset="0"/>
              </a:rPr>
              <a:t>Kết </a:t>
            </a:r>
            <a:r>
              <a:rPr lang="en-US" sz="1900" b="1" kern="0">
                <a:solidFill>
                  <a:srgbClr val="0000FF"/>
                </a:solidFill>
                <a:latin typeface="Arial" charset="0"/>
              </a:rPr>
              <a:t>nối </a:t>
            </a:r>
            <a:r>
              <a:rPr lang="en-US" sz="1900" b="1" kern="0" smtClean="0">
                <a:solidFill>
                  <a:srgbClr val="0000FF"/>
                </a:solidFill>
                <a:latin typeface="Arial" charset="0"/>
              </a:rPr>
              <a:t>Internet; </a:t>
            </a:r>
            <a:r>
              <a:rPr lang="en-US" sz="1900" b="1" kern="0" smtClean="0">
                <a:solidFill>
                  <a:srgbClr val="FF0000"/>
                </a:solidFill>
                <a:latin typeface="Arial" charset="0"/>
              </a:rPr>
              <a:t>7. </a:t>
            </a:r>
            <a:r>
              <a:rPr lang="en-US" sz="1900" b="1" kern="0" smtClean="0">
                <a:solidFill>
                  <a:srgbClr val="0000FF"/>
                </a:solidFill>
                <a:latin typeface="Arial" charset="0"/>
              </a:rPr>
              <a:t>Vận </a:t>
            </a:r>
            <a:r>
              <a:rPr lang="en-US" sz="1900" b="1" kern="0">
                <a:solidFill>
                  <a:srgbClr val="0000FF"/>
                </a:solidFill>
                <a:latin typeface="Arial" charset="0"/>
              </a:rPr>
              <a:t>chuyển hành khách đường hàng </a:t>
            </a:r>
            <a:r>
              <a:rPr lang="en-US" sz="1900" b="1" kern="0" smtClean="0">
                <a:solidFill>
                  <a:srgbClr val="0000FF"/>
                </a:solidFill>
                <a:latin typeface="Arial" charset="0"/>
              </a:rPr>
              <a:t>không; </a:t>
            </a:r>
            <a:r>
              <a:rPr lang="en-US" sz="1900" b="1" kern="0" smtClean="0">
                <a:solidFill>
                  <a:srgbClr val="FF0000"/>
                </a:solidFill>
                <a:latin typeface="Arial" charset="0"/>
              </a:rPr>
              <a:t>8. </a:t>
            </a:r>
            <a:r>
              <a:rPr lang="en-US" sz="1900" b="1" kern="0" smtClean="0">
                <a:solidFill>
                  <a:srgbClr val="0000FF"/>
                </a:solidFill>
                <a:latin typeface="Arial" charset="0"/>
              </a:rPr>
              <a:t>Vận </a:t>
            </a:r>
            <a:r>
              <a:rPr lang="en-US" sz="1900" b="1" kern="0">
                <a:solidFill>
                  <a:srgbClr val="0000FF"/>
                </a:solidFill>
                <a:latin typeface="Arial" charset="0"/>
              </a:rPr>
              <a:t>chuyển hành khách đường </a:t>
            </a:r>
            <a:r>
              <a:rPr lang="en-US" sz="1900" b="1" kern="0" smtClean="0">
                <a:solidFill>
                  <a:srgbClr val="0000FF"/>
                </a:solidFill>
                <a:latin typeface="Arial" charset="0"/>
              </a:rPr>
              <a:t>sắt; </a:t>
            </a:r>
            <a:r>
              <a:rPr lang="en-US" sz="1900" b="1" kern="0" smtClean="0">
                <a:solidFill>
                  <a:srgbClr val="FF0000"/>
                </a:solidFill>
                <a:latin typeface="Arial" charset="0"/>
              </a:rPr>
              <a:t>9. </a:t>
            </a:r>
            <a:r>
              <a:rPr lang="en-US" sz="1900" b="1" kern="0" smtClean="0">
                <a:solidFill>
                  <a:srgbClr val="0000FF"/>
                </a:solidFill>
                <a:latin typeface="Arial" charset="0"/>
              </a:rPr>
              <a:t>Mua </a:t>
            </a:r>
            <a:r>
              <a:rPr lang="en-US" sz="1900" b="1" kern="0">
                <a:solidFill>
                  <a:srgbClr val="0000FF"/>
                </a:solidFill>
                <a:latin typeface="Arial" charset="0"/>
              </a:rPr>
              <a:t>bán căn hộ chung cư, các dịch vụ sinh hoạt do đơn vị quản lý khu chung cư </a:t>
            </a:r>
            <a:r>
              <a:rPr lang="en-US" sz="1900" b="1" kern="0" smtClean="0">
                <a:solidFill>
                  <a:srgbClr val="0000FF"/>
                </a:solidFill>
                <a:latin typeface="Arial" charset="0"/>
              </a:rPr>
              <a:t/>
            </a:r>
            <a:br>
              <a:rPr lang="en-US" sz="1900" b="1" kern="0" smtClean="0">
                <a:solidFill>
                  <a:srgbClr val="0000FF"/>
                </a:solidFill>
                <a:latin typeface="Arial" charset="0"/>
              </a:rPr>
            </a:br>
            <a:r>
              <a:rPr lang="en-US" sz="1900" b="1" kern="0" smtClean="0">
                <a:solidFill>
                  <a:srgbClr val="0000FF"/>
                </a:solidFill>
                <a:latin typeface="Arial" charset="0"/>
              </a:rPr>
              <a:t>cung </a:t>
            </a:r>
            <a:r>
              <a:rPr lang="en-US" sz="1900" b="1" kern="0">
                <a:solidFill>
                  <a:srgbClr val="0000FF"/>
                </a:solidFill>
                <a:latin typeface="Arial" charset="0"/>
              </a:rPr>
              <a:t>cấp</a:t>
            </a: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Thực hiện hợp đồng theo mẫu</a:t>
            </a:r>
          </a:p>
        </p:txBody>
      </p:sp>
    </p:spTree>
    <p:extLst>
      <p:ext uri="{BB962C8B-B14F-4D97-AF65-F5344CB8AC3E}">
        <p14:creationId xmlns:p14="http://schemas.microsoft.com/office/powerpoint/2010/main" val="1102940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20. </a:t>
            </a:r>
            <a:r>
              <a:rPr lang="en-US" sz="2200" b="1" kern="0">
                <a:solidFill>
                  <a:srgbClr val="0000FF"/>
                </a:solidFill>
                <a:latin typeface="Arial" charset="0"/>
              </a:rPr>
              <a:t>Trách nhiệm cung cấp bằng chứng giao </a:t>
            </a:r>
            <a:r>
              <a:rPr lang="en-US" sz="2200" b="1" kern="0" smtClean="0">
                <a:solidFill>
                  <a:srgbClr val="0000FF"/>
                </a:solidFill>
                <a:latin typeface="Arial" charset="0"/>
              </a:rPr>
              <a:t>dịch</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21. </a:t>
            </a:r>
            <a:r>
              <a:rPr lang="en-US" sz="2200" b="1" kern="0">
                <a:solidFill>
                  <a:srgbClr val="0000FF"/>
                </a:solidFill>
                <a:latin typeface="Arial" charset="0"/>
              </a:rPr>
              <a:t>Trách nhiệm bảo hành hàng hóa, linh kiện, phụ </a:t>
            </a:r>
            <a:r>
              <a:rPr lang="en-US" sz="2200" b="1" kern="0" smtClean="0">
                <a:solidFill>
                  <a:srgbClr val="0000FF"/>
                </a:solidFill>
                <a:latin typeface="Arial" charset="0"/>
              </a:rPr>
              <a:t>kiện</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22. </a:t>
            </a:r>
            <a:r>
              <a:rPr lang="en-US" sz="2200" b="1" kern="0">
                <a:solidFill>
                  <a:srgbClr val="0000FF"/>
                </a:solidFill>
                <a:latin typeface="Arial" charset="0"/>
              </a:rPr>
              <a:t>Trách nhiệm thu hồi hàng hóa có khuyết </a:t>
            </a:r>
            <a:r>
              <a:rPr lang="en-US" sz="2200" b="1" kern="0" smtClean="0">
                <a:solidFill>
                  <a:srgbClr val="0000FF"/>
                </a:solidFill>
                <a:latin typeface="Arial" charset="0"/>
              </a:rPr>
              <a:t>tật</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23. </a:t>
            </a:r>
            <a:r>
              <a:rPr lang="en-US" sz="2200" b="1" kern="0">
                <a:solidFill>
                  <a:srgbClr val="0000FF"/>
                </a:solidFill>
                <a:latin typeface="Arial" charset="0"/>
              </a:rPr>
              <a:t>Trách nhiệm bồi thường thiệt hại do hàng hóa có khuyết tật gây </a:t>
            </a:r>
            <a:r>
              <a:rPr lang="en-US" sz="2200" b="1" kern="0" smtClean="0">
                <a:solidFill>
                  <a:srgbClr val="0000FF"/>
                </a:solidFill>
                <a:latin typeface="Arial" charset="0"/>
              </a:rPr>
              <a:t>ra</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24. </a:t>
            </a:r>
            <a:r>
              <a:rPr lang="en-US" sz="2200" b="1" kern="0">
                <a:solidFill>
                  <a:srgbClr val="0000FF"/>
                </a:solidFill>
                <a:latin typeface="Arial" charset="0"/>
              </a:rPr>
              <a:t>Miễn trách nhiệm bồi thường thiệt hại do hàng hóa có khuyết tật gây </a:t>
            </a:r>
            <a:r>
              <a:rPr lang="en-US" sz="2200" b="1" kern="0" smtClean="0">
                <a:solidFill>
                  <a:srgbClr val="0000FF"/>
                </a:solidFill>
                <a:latin typeface="Arial" charset="0"/>
              </a:rPr>
              <a:t>ra</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lnSpc>
                <a:spcPct val="110000"/>
              </a:lnSpc>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2</a:t>
            </a:r>
            <a:r>
              <a:rPr lang="en-US" sz="2200" b="1" smtClean="0">
                <a:solidFill>
                  <a:srgbClr val="FF0000"/>
                </a:solidFill>
                <a:latin typeface="Arial" panose="020B0604020202020204" pitchFamily="34" charset="0"/>
                <a:cs typeface="Arial" panose="020B0604020202020204" pitchFamily="34" charset="0"/>
              </a:rPr>
              <a:t>. TRÁCH </a:t>
            </a:r>
            <a:r>
              <a:rPr lang="en-US" sz="2200" b="1">
                <a:solidFill>
                  <a:srgbClr val="FF0000"/>
                </a:solidFill>
                <a:latin typeface="Arial" panose="020B0604020202020204" pitchFamily="34" charset="0"/>
                <a:cs typeface="Arial" panose="020B0604020202020204" pitchFamily="34" charset="0"/>
              </a:rPr>
              <a:t>NHIỆM CỦA TỔ CHỨC, CÁ NHÂN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KINH </a:t>
            </a:r>
            <a:r>
              <a:rPr lang="en-US" sz="2200" b="1">
                <a:solidFill>
                  <a:srgbClr val="FF0000"/>
                </a:solidFill>
                <a:latin typeface="Arial" panose="020B0604020202020204" pitchFamily="34" charset="0"/>
                <a:cs typeface="Arial" panose="020B0604020202020204" pitchFamily="34" charset="0"/>
              </a:rPr>
              <a:t>DOANH HÀNG HÓA, DỊCH VỤ ĐỐI VỚI </a:t>
            </a:r>
            <a:r>
              <a:rPr lang="en-US" sz="2200" b="1" smtClean="0">
                <a:solidFill>
                  <a:srgbClr val="FF0000"/>
                </a:solidFill>
                <a:latin typeface="Arial" panose="020B0604020202020204" pitchFamily="34" charset="0"/>
                <a:cs typeface="Arial" panose="020B0604020202020204" pitchFamily="34" charset="0"/>
              </a:rPr>
              <a:t>NTD</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085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Trường </a:t>
            </a:r>
            <a:r>
              <a:rPr lang="en-US" sz="2300" b="1" kern="0">
                <a:solidFill>
                  <a:srgbClr val="0000FF"/>
                </a:solidFill>
                <a:latin typeface="Arial" charset="0"/>
              </a:rPr>
              <a:t>hợp phát hiện hành vi vi phạm pháp luật về bảo vệ quyền lợi người tiêu dùng của tổ chức, cá nhân kinh doanh hàng hóa, dịch vụ </a:t>
            </a:r>
            <a:r>
              <a:rPr lang="en-US" sz="2300" b="1" kern="0">
                <a:solidFill>
                  <a:srgbClr val="FF0066"/>
                </a:solidFill>
                <a:latin typeface="Arial" charset="0"/>
              </a:rPr>
              <a:t>gây thiệt hại đến lợi ích của Nhà nước</a:t>
            </a:r>
            <a:r>
              <a:rPr lang="en-US" sz="2300" b="1" kern="0">
                <a:solidFill>
                  <a:srgbClr val="0000FF"/>
                </a:solidFill>
                <a:latin typeface="Arial" charset="0"/>
              </a:rPr>
              <a:t>, </a:t>
            </a:r>
            <a:r>
              <a:rPr lang="en-US" sz="2300" b="1" kern="0">
                <a:solidFill>
                  <a:srgbClr val="009900"/>
                </a:solidFill>
                <a:latin typeface="Arial" charset="0"/>
              </a:rPr>
              <a:t>lợi ích của </a:t>
            </a:r>
            <a:r>
              <a:rPr lang="en-US" sz="2300" b="1" u="sng" kern="0">
                <a:solidFill>
                  <a:srgbClr val="009900"/>
                </a:solidFill>
                <a:latin typeface="Arial" charset="0"/>
              </a:rPr>
              <a:t>nhiều</a:t>
            </a:r>
            <a:r>
              <a:rPr lang="en-US" sz="2300" b="1" kern="0">
                <a:solidFill>
                  <a:srgbClr val="009900"/>
                </a:solidFill>
                <a:latin typeface="Arial" charset="0"/>
              </a:rPr>
              <a:t> người tiêu dùng</a:t>
            </a:r>
            <a:r>
              <a:rPr lang="en-US" sz="2300" b="1" kern="0">
                <a:solidFill>
                  <a:srgbClr val="0000FF"/>
                </a:solidFill>
                <a:latin typeface="Arial" charset="0"/>
              </a:rPr>
              <a:t>, </a:t>
            </a:r>
            <a:r>
              <a:rPr lang="en-US" sz="2300" b="1" kern="0">
                <a:solidFill>
                  <a:srgbClr val="FF0066"/>
                </a:solidFill>
                <a:latin typeface="Arial" charset="0"/>
              </a:rPr>
              <a:t>lợi ích công cộng</a:t>
            </a:r>
            <a:r>
              <a:rPr lang="en-US" sz="2300" b="1" kern="0">
                <a:solidFill>
                  <a:srgbClr val="0000FF"/>
                </a:solidFill>
                <a:latin typeface="Arial" charset="0"/>
              </a:rPr>
              <a:t> thì người tiêu dùng, tổ chức xã hội có quyền yêu cầu trực tiếp hoặc bằng văn bản đến </a:t>
            </a:r>
            <a:r>
              <a:rPr lang="en-US" sz="2300" b="1" kern="0">
                <a:solidFill>
                  <a:srgbClr val="009900"/>
                </a:solidFill>
                <a:latin typeface="Arial" charset="0"/>
              </a:rPr>
              <a:t>cơ quan quản lý nhà nước về bảo vệ quyền lợi người tiêu dùng cấp huyện</a:t>
            </a:r>
            <a:r>
              <a:rPr lang="en-US" sz="2300" b="1" kern="0">
                <a:solidFill>
                  <a:srgbClr val="0000FF"/>
                </a:solidFill>
                <a:latin typeface="Arial" charset="0"/>
              </a:rPr>
              <a:t> nơi thực hiện giao dịch giải </a:t>
            </a:r>
            <a:r>
              <a:rPr lang="en-US" sz="2300" b="1" kern="0" smtClean="0">
                <a:solidFill>
                  <a:srgbClr val="0000FF"/>
                </a:solidFill>
                <a:latin typeface="Arial" charset="0"/>
              </a:rPr>
              <a:t>quyết.</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Người </a:t>
            </a:r>
            <a:r>
              <a:rPr lang="en-US" sz="2300" b="1" kern="0">
                <a:solidFill>
                  <a:srgbClr val="0000FF"/>
                </a:solidFill>
                <a:latin typeface="Arial" charset="0"/>
              </a:rPr>
              <a:t>tiêu dùng, tổ chức xã hội </a:t>
            </a:r>
            <a:r>
              <a:rPr lang="en-US" sz="2300" b="1" kern="0">
                <a:solidFill>
                  <a:srgbClr val="FF0066"/>
                </a:solidFill>
                <a:latin typeface="Arial" charset="0"/>
              </a:rPr>
              <a:t>có nghĩa vụ cung cấp thông tin, bằng chứng </a:t>
            </a:r>
            <a:r>
              <a:rPr lang="en-US" sz="2300" b="1" kern="0">
                <a:solidFill>
                  <a:srgbClr val="0000FF"/>
                </a:solidFill>
                <a:latin typeface="Arial" charset="0"/>
              </a:rPr>
              <a:t>có liên quan đến hành vi vi phạm của tổ chức, cá nhân kinh doanh hàng hóa, dịch vụ</a:t>
            </a:r>
            <a:r>
              <a:rPr lang="en-US" sz="2300" b="1" kern="0" smtClean="0">
                <a:solidFill>
                  <a:srgbClr val="0000FF"/>
                </a:solidFill>
                <a:latin typeface="Arial" charset="0"/>
              </a:rPr>
              <a:t>.</a:t>
            </a:r>
            <a:endParaRPr lang="pt-BR" sz="23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25. Yêu cầu cơ quan quản lý nhà nước bảo vệ quyền lợi người tiêu dùng</a:t>
            </a:r>
          </a:p>
        </p:txBody>
      </p:sp>
    </p:spTree>
    <p:extLst>
      <p:ext uri="{BB962C8B-B14F-4D97-AF65-F5344CB8AC3E}">
        <p14:creationId xmlns:p14="http://schemas.microsoft.com/office/powerpoint/2010/main" val="2321989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800"/>
              </a:spcBef>
              <a:spcAft>
                <a:spcPts val="0"/>
              </a:spcAft>
              <a:buClr>
                <a:srgbClr val="FF0000"/>
              </a:buClr>
              <a:buFont typeface="Wingdings" panose="05000000000000000000" pitchFamily="2" charset="2"/>
              <a:buChar char="§"/>
              <a:defRPr/>
            </a:pPr>
            <a:r>
              <a:rPr lang="en-US" sz="2000" b="1" kern="0">
                <a:solidFill>
                  <a:srgbClr val="0000FF"/>
                </a:solidFill>
                <a:latin typeface="Arial" panose="020B0604020202020204" pitchFamily="34" charset="0"/>
                <a:cs typeface="Arial" panose="020B0604020202020204" pitchFamily="34" charset="0"/>
              </a:rPr>
              <a:t>Ngày Quyền của người tiêu dùng Việt Nam năm 2018 với chủ đề </a:t>
            </a:r>
            <a:r>
              <a:rPr lang="en-US" sz="2000" b="1" kern="0">
                <a:solidFill>
                  <a:srgbClr val="FF0066"/>
                </a:solidFill>
                <a:latin typeface="Arial" panose="020B0604020202020204" pitchFamily="34" charset="0"/>
                <a:cs typeface="Arial" panose="020B0604020202020204" pitchFamily="34" charset="0"/>
              </a:rPr>
              <a:t>“Kinh doanh lành mạnh – Tiêu dùng bền vững”.</a:t>
            </a: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
              <a:defRPr/>
            </a:pPr>
            <a:r>
              <a:rPr lang="en-US" sz="2000" b="1" kern="0">
                <a:solidFill>
                  <a:srgbClr val="0000FF"/>
                </a:solidFill>
                <a:latin typeface="Arial" panose="020B0604020202020204" pitchFamily="34" charset="0"/>
                <a:cs typeface="Arial" panose="020B0604020202020204" pitchFamily="34" charset="0"/>
              </a:rPr>
              <a:t>Trong 6 tháng đầu năm 2018, Cục đã tiếp nhận và xử lý trên </a:t>
            </a:r>
            <a:r>
              <a:rPr lang="en-US" sz="2000" b="1" kern="0">
                <a:solidFill>
                  <a:srgbClr val="FF0066"/>
                </a:solidFill>
                <a:latin typeface="Arial" panose="020B0604020202020204" pitchFamily="34" charset="0"/>
                <a:cs typeface="Arial" panose="020B0604020202020204" pitchFamily="34" charset="0"/>
              </a:rPr>
              <a:t>1.200</a:t>
            </a:r>
            <a:r>
              <a:rPr lang="en-US" sz="2000" b="1" kern="0">
                <a:solidFill>
                  <a:srgbClr val="0000FF"/>
                </a:solidFill>
                <a:latin typeface="Arial" panose="020B0604020202020204" pitchFamily="34" charset="0"/>
                <a:cs typeface="Arial" panose="020B0604020202020204" pitchFamily="34" charset="0"/>
              </a:rPr>
              <a:t> khiếu nại </a:t>
            </a:r>
            <a:r>
              <a:rPr lang="en-US" sz="2000" b="1" kern="0" smtClean="0">
                <a:solidFill>
                  <a:srgbClr val="0000FF"/>
                </a:solidFill>
                <a:latin typeface="Arial" panose="020B0604020202020204" pitchFamily="34" charset="0"/>
                <a:cs typeface="Arial" panose="020B0604020202020204" pitchFamily="34" charset="0"/>
              </a:rPr>
              <a:t>(năm 2017: 1.400 </a:t>
            </a:r>
            <a:r>
              <a:rPr lang="en-US" sz="2000" b="1" kern="0">
                <a:solidFill>
                  <a:srgbClr val="0000FF"/>
                </a:solidFill>
                <a:latin typeface="Arial" panose="020B0604020202020204" pitchFamily="34" charset="0"/>
                <a:cs typeface="Arial" panose="020B0604020202020204" pitchFamily="34" charset="0"/>
              </a:rPr>
              <a:t>khiếu </a:t>
            </a:r>
            <a:r>
              <a:rPr lang="en-US" sz="2000" b="1" kern="0" smtClean="0">
                <a:solidFill>
                  <a:srgbClr val="0000FF"/>
                </a:solidFill>
                <a:latin typeface="Arial" panose="020B0604020202020204" pitchFamily="34" charset="0"/>
                <a:cs typeface="Arial" panose="020B0604020202020204" pitchFamily="34" charset="0"/>
              </a:rPr>
              <a:t>nại), </a:t>
            </a:r>
            <a:r>
              <a:rPr lang="en-US" sz="2000" b="1" kern="0">
                <a:solidFill>
                  <a:srgbClr val="0000FF"/>
                </a:solidFill>
                <a:latin typeface="Arial" panose="020B0604020202020204" pitchFamily="34" charset="0"/>
                <a:cs typeface="Arial" panose="020B0604020202020204" pitchFamily="34" charset="0"/>
              </a:rPr>
              <a:t>yêu cầu của người tiêu dùng liên quan đến nhiều hành vi vi phạm hoặc có dấu hiệu vi phạm quyền lợi người tiêu dùng trong nhiều lĩnh vực của đời sống xã hội, cụ thể như sau:</a:t>
            </a: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
              <a:defRPr/>
            </a:pPr>
            <a:r>
              <a:rPr lang="vi-VN" sz="2000" b="1" kern="0">
                <a:solidFill>
                  <a:srgbClr val="0000FF"/>
                </a:solidFill>
                <a:latin typeface="Arial" panose="020B0604020202020204" pitchFamily="34" charset="0"/>
                <a:cs typeface="Arial" panose="020B0604020202020204" pitchFamily="34" charset="0"/>
              </a:rPr>
              <a:t>Trong 6 tháng đầu năm 2018, Tổng đài đài tư vấn hỗ trợ người tiêu dùng thuộc Cục CT &amp; BVNTD </a:t>
            </a:r>
            <a:r>
              <a:rPr lang="vi-VN" sz="2000" b="1" kern="0" smtClean="0">
                <a:solidFill>
                  <a:srgbClr val="0000FF"/>
                </a:solidFill>
                <a:latin typeface="Arial" panose="020B0604020202020204" pitchFamily="34" charset="0"/>
                <a:cs typeface="Arial" panose="020B0604020202020204" pitchFamily="34" charset="0"/>
              </a:rPr>
              <a:t>đã </a:t>
            </a:r>
            <a:r>
              <a:rPr lang="vi-VN" sz="2000" b="1" kern="0">
                <a:solidFill>
                  <a:srgbClr val="0000FF"/>
                </a:solidFill>
                <a:latin typeface="Arial" panose="020B0604020202020204" pitchFamily="34" charset="0"/>
                <a:cs typeface="Arial" panose="020B0604020202020204" pitchFamily="34" charset="0"/>
              </a:rPr>
              <a:t>ghi nhận </a:t>
            </a:r>
            <a:r>
              <a:rPr lang="vi-VN" sz="2000" b="1" kern="0">
                <a:solidFill>
                  <a:srgbClr val="FF0066"/>
                </a:solidFill>
                <a:latin typeface="Arial" panose="020B0604020202020204" pitchFamily="34" charset="0"/>
                <a:cs typeface="Arial" panose="020B0604020202020204" pitchFamily="34" charset="0"/>
              </a:rPr>
              <a:t>3.953</a:t>
            </a:r>
            <a:r>
              <a:rPr lang="vi-VN" sz="2000" b="1" kern="0">
                <a:solidFill>
                  <a:srgbClr val="0000FF"/>
                </a:solidFill>
                <a:latin typeface="Arial" panose="020B0604020202020204" pitchFamily="34" charset="0"/>
                <a:cs typeface="Arial" panose="020B0604020202020204" pitchFamily="34" charset="0"/>
              </a:rPr>
              <a:t> cuộc gọi đến, trong đó các tổng đài viên của Cục đã tiếp nhận và trả lời </a:t>
            </a:r>
            <a:r>
              <a:rPr lang="vi-VN" sz="2000" b="1" kern="0">
                <a:solidFill>
                  <a:srgbClr val="009900"/>
                </a:solidFill>
                <a:latin typeface="Arial" panose="020B0604020202020204" pitchFamily="34" charset="0"/>
                <a:cs typeface="Arial" panose="020B0604020202020204" pitchFamily="34" charset="0"/>
              </a:rPr>
              <a:t>2.240</a:t>
            </a:r>
            <a:r>
              <a:rPr lang="vi-VN" sz="2000" b="1" kern="0">
                <a:solidFill>
                  <a:srgbClr val="0000FF"/>
                </a:solidFill>
                <a:latin typeface="Arial" panose="020B0604020202020204" pitchFamily="34" charset="0"/>
                <a:cs typeface="Arial" panose="020B0604020202020204" pitchFamily="34" charset="0"/>
              </a:rPr>
              <a:t> cuộc gọi, chiếm </a:t>
            </a:r>
            <a:r>
              <a:rPr lang="vi-VN" sz="2000" b="1" kern="0">
                <a:solidFill>
                  <a:srgbClr val="CC3300"/>
                </a:solidFill>
                <a:latin typeface="Arial" panose="020B0604020202020204" pitchFamily="34" charset="0"/>
                <a:cs typeface="Arial" panose="020B0604020202020204" pitchFamily="34" charset="0"/>
              </a:rPr>
              <a:t>56,67</a:t>
            </a:r>
            <a:r>
              <a:rPr lang="vi-VN" sz="2000" b="1" kern="0" smtClean="0">
                <a:solidFill>
                  <a:srgbClr val="CC3300"/>
                </a:solidFill>
                <a:latin typeface="Arial" panose="020B0604020202020204" pitchFamily="34" charset="0"/>
                <a:cs typeface="Arial" panose="020B0604020202020204" pitchFamily="34" charset="0"/>
              </a:rPr>
              <a:t>%</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0000"/>
              </a:lnSpc>
              <a:spcBef>
                <a:spcPts val="800"/>
              </a:spcBef>
              <a:spcAft>
                <a:spcPts val="0"/>
              </a:spcAft>
              <a:buClr>
                <a:srgbClr val="FF0000"/>
              </a:buClr>
              <a:buFont typeface="Wingdings" panose="05000000000000000000" pitchFamily="2" charset="2"/>
              <a:buChar char="§"/>
              <a:defRPr/>
            </a:pPr>
            <a:r>
              <a:rPr lang="en-US" sz="2000" b="1" kern="0">
                <a:solidFill>
                  <a:srgbClr val="0000FF"/>
                </a:solidFill>
                <a:latin typeface="Arial" panose="020B0604020202020204" pitchFamily="34" charset="0"/>
                <a:cs typeface="Arial" panose="020B0604020202020204" pitchFamily="34" charset="0"/>
              </a:rPr>
              <a:t>Trong số </a:t>
            </a:r>
            <a:r>
              <a:rPr lang="en-US" sz="2000" b="1" kern="0" smtClean="0">
                <a:solidFill>
                  <a:srgbClr val="0000FF"/>
                </a:solidFill>
                <a:latin typeface="Arial" panose="020B0604020202020204" pitchFamily="34" charset="0"/>
                <a:cs typeface="Arial" panose="020B0604020202020204" pitchFamily="34" charset="0"/>
              </a:rPr>
              <a:t>2.240 </a:t>
            </a:r>
            <a:r>
              <a:rPr lang="en-US" sz="2000" b="1" kern="0">
                <a:solidFill>
                  <a:srgbClr val="0000FF"/>
                </a:solidFill>
                <a:latin typeface="Arial" panose="020B0604020202020204" pitchFamily="34" charset="0"/>
                <a:cs typeface="Arial" panose="020B0604020202020204" pitchFamily="34" charset="0"/>
              </a:rPr>
              <a:t>cuộc gọi có nhân viên trả lời, có </a:t>
            </a:r>
            <a:r>
              <a:rPr lang="en-US" sz="2000" b="1" kern="0">
                <a:solidFill>
                  <a:srgbClr val="FF0066"/>
                </a:solidFill>
                <a:latin typeface="Arial" panose="020B0604020202020204" pitchFamily="34" charset="0"/>
                <a:cs typeface="Arial" panose="020B0604020202020204" pitchFamily="34" charset="0"/>
              </a:rPr>
              <a:t>987</a:t>
            </a:r>
            <a:r>
              <a:rPr lang="en-US" sz="2000" b="1" kern="0">
                <a:solidFill>
                  <a:srgbClr val="0000FF"/>
                </a:solidFill>
                <a:latin typeface="Arial" panose="020B0604020202020204" pitchFamily="34" charset="0"/>
                <a:cs typeface="Arial" panose="020B0604020202020204" pitchFamily="34" charset="0"/>
              </a:rPr>
              <a:t> cuộc gọi liên quan đến yêu cầu hỗ trợ giải quyết khiếu nại hoặc phản ánh vi phạm quyền lợi người tiêu dùng. Các cuộc gọi còn lại có nội dung tư vấn các lĩnh vực khác. </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Công </a:t>
            </a:r>
            <a:r>
              <a:rPr lang="en-US" sz="2500" b="1">
                <a:solidFill>
                  <a:srgbClr val="FF0000"/>
                </a:solidFill>
                <a:latin typeface="Arial" panose="020B0604020202020204" pitchFamily="34" charset="0"/>
                <a:cs typeface="Arial" panose="020B0604020202020204" pitchFamily="34" charset="0"/>
              </a:rPr>
              <a:t>tác tiếp nhận, giải quyết khiếu nại, yêu cầu của người tiêu dùng trong 6 tháng đầu năm 2018</a:t>
            </a:r>
          </a:p>
        </p:txBody>
      </p:sp>
    </p:spTree>
    <p:extLst>
      <p:ext uri="{BB962C8B-B14F-4D97-AF65-F5344CB8AC3E}">
        <p14:creationId xmlns:p14="http://schemas.microsoft.com/office/powerpoint/2010/main" val="2175443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oit.gov.vn/documents/40266/0/2%281%29.jpg/08331569-3c68-4f9d-b438-d1038623440f?t=1533089562320"/>
          <p:cNvPicPr/>
          <p:nvPr/>
        </p:nvPicPr>
        <p:blipFill>
          <a:blip r:embed="rId2">
            <a:extLst>
              <a:ext uri="{28A0092B-C50C-407E-A947-70E740481C1C}">
                <a14:useLocalDpi xmlns:a14="http://schemas.microsoft.com/office/drawing/2010/main" val="0"/>
              </a:ext>
            </a:extLst>
          </a:blip>
          <a:srcRect/>
          <a:stretch>
            <a:fillRect/>
          </a:stretch>
        </p:blipFill>
        <p:spPr bwMode="auto">
          <a:xfrm>
            <a:off x="-1" y="-60007"/>
            <a:ext cx="9144002" cy="6978015"/>
          </a:xfrm>
          <a:prstGeom prst="rect">
            <a:avLst/>
          </a:prstGeom>
          <a:noFill/>
          <a:ln>
            <a:noFill/>
          </a:ln>
        </p:spPr>
      </p:pic>
    </p:spTree>
    <p:extLst>
      <p:ext uri="{BB962C8B-B14F-4D97-AF65-F5344CB8AC3E}">
        <p14:creationId xmlns:p14="http://schemas.microsoft.com/office/powerpoint/2010/main" val="2440918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oit.gov.vn/documents/20182/1679444/1_Aug_2018_022318_GMT3.jpg/06c5a92e-8e20-4809-9d08-a960a5472752"/>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spTree>
    <p:extLst>
      <p:ext uri="{BB962C8B-B14F-4D97-AF65-F5344CB8AC3E}">
        <p14:creationId xmlns:p14="http://schemas.microsoft.com/office/powerpoint/2010/main" val="357993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12/2017: Bộ </a:t>
            </a:r>
            <a:r>
              <a:rPr lang="en-US" sz="1900" b="1" kern="0">
                <a:solidFill>
                  <a:srgbClr val="0000FF"/>
                </a:solidFill>
                <a:latin typeface="Arial" panose="020B0604020202020204" pitchFamily="34" charset="0"/>
                <a:cs typeface="Arial" panose="020B0604020202020204" pitchFamily="34" charset="0"/>
              </a:rPr>
              <a:t>Công Thương vừa ban hành Kết luận kiểm tra đối với Công ty TNHH Khải Đức. </a:t>
            </a:r>
            <a:r>
              <a:rPr lang="en-US" sz="1900" b="1" kern="0" smtClean="0">
                <a:solidFill>
                  <a:srgbClr val="0000FF"/>
                </a:solidFill>
                <a:latin typeface="Arial" panose="020B0604020202020204" pitchFamily="34" charset="0"/>
                <a:cs typeface="Arial" panose="020B0604020202020204" pitchFamily="34" charset="0"/>
              </a:rPr>
              <a:t>Kết </a:t>
            </a:r>
            <a:r>
              <a:rPr lang="en-US" sz="1900" b="1" kern="0">
                <a:solidFill>
                  <a:srgbClr val="0000FF"/>
                </a:solidFill>
                <a:latin typeface="Arial" panose="020B0604020202020204" pitchFamily="34" charset="0"/>
                <a:cs typeface="Arial" panose="020B0604020202020204" pitchFamily="34" charset="0"/>
              </a:rPr>
              <a:t>quả kiểm tra của Bộ như </a:t>
            </a:r>
            <a:r>
              <a:rPr lang="en-US" sz="1900" b="1" kern="0" smtClean="0">
                <a:solidFill>
                  <a:srgbClr val="0000FF"/>
                </a:solidFill>
                <a:latin typeface="Arial" panose="020B0604020202020204" pitchFamily="34" charset="0"/>
                <a:cs typeface="Arial" panose="020B0604020202020204" pitchFamily="34" charset="0"/>
              </a:rPr>
              <a:t>sau:</a:t>
            </a:r>
          </a:p>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Công </a:t>
            </a:r>
            <a:r>
              <a:rPr lang="en-US" sz="1900" b="1" kern="0">
                <a:solidFill>
                  <a:srgbClr val="0000FF"/>
                </a:solidFill>
                <a:latin typeface="Arial" panose="020B0604020202020204" pitchFamily="34" charset="0"/>
                <a:cs typeface="Arial" panose="020B0604020202020204" pitchFamily="34" charset="0"/>
              </a:rPr>
              <a:t>ty chủ yếu mua các thành phẩm từ các cửa hàng, hộ kinh doanh, doanh nghiệp khác trên thị trường về gắn một trong ba nhãn hàng hóa “</a:t>
            </a:r>
            <a:r>
              <a:rPr lang="en-US" sz="1900" b="1" kern="0">
                <a:solidFill>
                  <a:srgbClr val="0000FF"/>
                </a:solidFill>
                <a:latin typeface="Arial" panose="020B0604020202020204" pitchFamily="34" charset="0"/>
                <a:cs typeface="Arial" panose="020B0604020202020204" pitchFamily="34" charset="0"/>
                <a:hlinkClick r:id="rId2" tooltip="Khaisilk"/>
              </a:rPr>
              <a:t>Khaisilk</a:t>
            </a:r>
            <a:r>
              <a:rPr lang="en-US" sz="1900" b="1" kern="0">
                <a:solidFill>
                  <a:srgbClr val="0000FF"/>
                </a:solidFill>
                <a:latin typeface="Arial" panose="020B0604020202020204" pitchFamily="34" charset="0"/>
                <a:cs typeface="Arial" panose="020B0604020202020204" pitchFamily="34" charset="0"/>
              </a:rPr>
              <a:t>®”, “Khaisilk cách điệu” và “Khaisilk Made in Vietnam” để kinh doanh trên thị trường</a:t>
            </a:r>
            <a:r>
              <a:rPr lang="en-US" sz="1900" b="1" kern="0" smtClean="0">
                <a:solidFill>
                  <a:srgbClr val="0000FF"/>
                </a:solidFill>
                <a:latin typeface="Arial" panose="020B0604020202020204" pitchFamily="34" charset="0"/>
                <a:cs typeface="Arial" panose="020B0604020202020204" pitchFamily="34" charset="0"/>
              </a:rPr>
              <a:t>.</a:t>
            </a:r>
          </a:p>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Công </a:t>
            </a:r>
            <a:r>
              <a:rPr lang="en-US" sz="1900" b="1" kern="0">
                <a:solidFill>
                  <a:srgbClr val="0000FF"/>
                </a:solidFill>
                <a:latin typeface="Arial" panose="020B0604020202020204" pitchFamily="34" charset="0"/>
                <a:cs typeface="Arial" panose="020B0604020202020204" pitchFamily="34" charset="0"/>
              </a:rPr>
              <a:t>ty đã có dấu hiệu vi phạm quy định pháp luật hình sự đối với tội buôn bán hàng giả về chất </a:t>
            </a:r>
            <a:r>
              <a:rPr lang="en-US" sz="1900" b="1" kern="0" smtClean="0">
                <a:solidFill>
                  <a:srgbClr val="0000FF"/>
                </a:solidFill>
                <a:latin typeface="Arial" panose="020B0604020202020204" pitchFamily="34" charset="0"/>
                <a:cs typeface="Arial" panose="020B0604020202020204" pitchFamily="34" charset="0"/>
              </a:rPr>
              <a:t>lượng. Kết </a:t>
            </a:r>
            <a:r>
              <a:rPr lang="en-US" sz="1900" b="1" kern="0">
                <a:solidFill>
                  <a:srgbClr val="0000FF"/>
                </a:solidFill>
                <a:latin typeface="Arial" panose="020B0604020202020204" pitchFamily="34" charset="0"/>
                <a:cs typeface="Arial" panose="020B0604020202020204" pitchFamily="34" charset="0"/>
              </a:rPr>
              <a:t>quả giám định chất lượng sản phẩm dệt may đối với một số mẫu sản phẩm của Công ty cho thấy cho kết quả kiểm tra khác (Không có thành phần silk) so với các thông tin công bố (trên nhãn hàng hóa) về thành phần nguyên liệu trong sản phẩm (“100% silk</a:t>
            </a:r>
            <a:r>
              <a:rPr lang="en-US" sz="1900" b="1" kern="0" smtClean="0">
                <a:solidFill>
                  <a:srgbClr val="0000FF"/>
                </a:solidFill>
                <a:latin typeface="Arial" panose="020B0604020202020204" pitchFamily="34" charset="0"/>
                <a:cs typeface="Arial" panose="020B0604020202020204" pitchFamily="34" charset="0"/>
              </a:rPr>
              <a:t>”).</a:t>
            </a:r>
          </a:p>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Công </a:t>
            </a:r>
            <a:r>
              <a:rPr lang="en-US" sz="1900" b="1" kern="0">
                <a:solidFill>
                  <a:srgbClr val="0000FF"/>
                </a:solidFill>
                <a:latin typeface="Arial" panose="020B0604020202020204" pitchFamily="34" charset="0"/>
                <a:cs typeface="Arial" panose="020B0604020202020204" pitchFamily="34" charset="0"/>
              </a:rPr>
              <a:t>ty đã có dấu hiệu che giấu thông tin hoặc cung cấp thông tin không đầy đủ, sai lệch, không chính xác cho người tiêu </a:t>
            </a:r>
            <a:r>
              <a:rPr lang="en-US" sz="1900" b="1" kern="0" smtClean="0">
                <a:solidFill>
                  <a:srgbClr val="0000FF"/>
                </a:solidFill>
                <a:latin typeface="Arial" panose="020B0604020202020204" pitchFamily="34" charset="0"/>
                <a:cs typeface="Arial" panose="020B0604020202020204" pitchFamily="34" charset="0"/>
              </a:rPr>
              <a:t>dùng. Công </a:t>
            </a:r>
            <a:r>
              <a:rPr lang="en-US" sz="1900" b="1" kern="0">
                <a:solidFill>
                  <a:srgbClr val="0000FF"/>
                </a:solidFill>
                <a:latin typeface="Arial" panose="020B0604020202020204" pitchFamily="34" charset="0"/>
                <a:cs typeface="Arial" panose="020B0604020202020204" pitchFamily="34" charset="0"/>
              </a:rPr>
              <a:t>ty cung cấp thông tin tới người tiêu dùng thông qua website với một số nội dung không chính xác. </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Một vài vụ việc liên quan đến vi phạm trong kinh doanh ảnh hưởng đến người tiêu dùng</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838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ongthuong.vn/stores/news_dataimages/thuha/032018/14/14/e469b31b1ee05f826031acf702b57a17_image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009414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oit.gov.vn/documents/40266/0/4.jpg/19e30b6b-9bde-4db8-adb1-105159063680?t=1533089816170"/>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888662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 y="685800"/>
            <a:ext cx="9151962" cy="3962400"/>
          </a:xfrm>
          <a:prstGeom prst="rect">
            <a:avLst/>
          </a:prstGeom>
        </p:spPr>
      </p:pic>
    </p:spTree>
    <p:extLst>
      <p:ext uri="{BB962C8B-B14F-4D97-AF65-F5344CB8AC3E}">
        <p14:creationId xmlns:p14="http://schemas.microsoft.com/office/powerpoint/2010/main" val="1513503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oit.gov.vn/documents/40266/0/5.jpg/7ecdec8c-7d56-4a4b-8733-447043ff4e4c?t=1533089998376"/>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268916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
              <a:defRPr/>
            </a:pPr>
            <a:r>
              <a:rPr lang="en-US" sz="2000" b="1" kern="0">
                <a:solidFill>
                  <a:srgbClr val="0000FF"/>
                </a:solidFill>
                <a:latin typeface="Arial" charset="0"/>
              </a:rPr>
              <a:t>Năm 2016, hội đã tiếp nhận, xử lý 60 vụ việc và đã giải quyết hòa giải thành công, trả lại sự công bằng cho NTD.</a:t>
            </a:r>
          </a:p>
          <a:p>
            <a:pPr indent="-457200" algn="just" eaLnBrk="1" hangingPunct="1">
              <a:lnSpc>
                <a:spcPct val="110000"/>
              </a:lnSpc>
              <a:spcBef>
                <a:spcPts val="800"/>
              </a:spcBef>
              <a:spcAft>
                <a:spcPts val="0"/>
              </a:spcAft>
              <a:buClr>
                <a:srgbClr val="FF0000"/>
              </a:buClr>
              <a:buFont typeface="Wingdings" pitchFamily="2" charset="2"/>
              <a:buChar char="§"/>
              <a:defRPr/>
            </a:pPr>
            <a:r>
              <a:rPr lang="en-US" sz="2000" b="1" kern="0" smtClean="0">
                <a:solidFill>
                  <a:srgbClr val="0000FF"/>
                </a:solidFill>
                <a:latin typeface="Arial" charset="0"/>
              </a:rPr>
              <a:t>Năm 2017, </a:t>
            </a:r>
            <a:r>
              <a:rPr lang="en-US" sz="2000" b="1" kern="0">
                <a:solidFill>
                  <a:srgbClr val="0000FF"/>
                </a:solidFill>
                <a:latin typeface="Arial" charset="0"/>
              </a:rPr>
              <a:t>đã thu hút được các hội viên mới là 1.158 hội viên và tăng 18 tổ hội đưa tổng số hội viên toàn tỉnh lên đến 16.059 hội viên và 90 tổ hội, câu lạc bộ tiểu </a:t>
            </a:r>
            <a:r>
              <a:rPr lang="en-US" sz="2000" b="1" kern="0" smtClean="0">
                <a:solidFill>
                  <a:srgbClr val="0000FF"/>
                </a:solidFill>
                <a:latin typeface="Arial" charset="0"/>
              </a:rPr>
              <a:t>thương. Trong </a:t>
            </a:r>
            <a:r>
              <a:rPr lang="en-US" sz="2000" b="1" kern="0">
                <a:solidFill>
                  <a:srgbClr val="0000FF"/>
                </a:solidFill>
                <a:latin typeface="Arial" charset="0"/>
              </a:rPr>
              <a:t>đó, thành phố Thủ Dầu Một có 22 tổ hội; thị xã Dĩ An có 07 tổ và 05 câu lạc bộ; thị xã Bến Cát: 08 câu lạc bộ; huyện Phú Giáo: 11 tổ bảo vệ quyền lợi người tiêu dùng và 01 câu lạc bộ tiểu thương vì người tiêu dùng; huyện Dầu Tiếng: 12 tổ bảo vệ quyền lợi người tiêu dùng và 01 Câu lạc bộ; Thị xã Tân Uyên: 12 tổ hội; huyện Bắc Tân Uyên: 11 tổ bảo vệ quyền lợi người tiêu dùng.</a:t>
            </a:r>
          </a:p>
          <a:p>
            <a:pPr indent="-457200" algn="just" eaLnBrk="1" hangingPunct="1">
              <a:lnSpc>
                <a:spcPct val="110000"/>
              </a:lnSpc>
              <a:spcBef>
                <a:spcPts val="800"/>
              </a:spcBef>
              <a:spcAft>
                <a:spcPts val="0"/>
              </a:spcAft>
              <a:buClr>
                <a:srgbClr val="FF0000"/>
              </a:buClr>
              <a:buFont typeface="Wingdings" pitchFamily="2" charset="2"/>
              <a:buChar char="§"/>
              <a:defRPr/>
            </a:pPr>
            <a:r>
              <a:rPr lang="en-US" sz="2000" b="1" kern="0" smtClean="0">
                <a:solidFill>
                  <a:srgbClr val="0000FF"/>
                </a:solidFill>
                <a:latin typeface="Arial" charset="0"/>
              </a:rPr>
              <a:t>Công </a:t>
            </a:r>
            <a:r>
              <a:rPr lang="en-US" sz="2000" b="1" kern="0">
                <a:solidFill>
                  <a:srgbClr val="0000FF"/>
                </a:solidFill>
                <a:latin typeface="Arial" charset="0"/>
              </a:rPr>
              <a:t>tác kiểm tra, kiểm soát vụ việc vi phạm pháp luật và xử lý vi phạm trên địa bàn tỉnh đã thực hiện kiểm tra 11.139 vụ, phát hiện 6.733 vụ vi phạm, xử lý 6.669 vụ. Tổng số thu nộp ngân sách 636 tỷ 704 triệu đồng.</a:t>
            </a:r>
          </a:p>
          <a:p>
            <a:pPr indent="-457200" algn="just" eaLnBrk="1" hangingPunct="1">
              <a:lnSpc>
                <a:spcPct val="110000"/>
              </a:lnSpc>
              <a:spcBef>
                <a:spcPts val="800"/>
              </a:spcBef>
              <a:spcAft>
                <a:spcPts val="0"/>
              </a:spcAft>
              <a:buClr>
                <a:srgbClr val="FF0000"/>
              </a:buClr>
              <a:buFont typeface="Wingdings" pitchFamily="2" charset="2"/>
              <a:buChar char="§"/>
              <a:defRPr/>
            </a:pPr>
            <a:endParaRPr lang="en-US" sz="2000" b="1" ker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Hội </a:t>
            </a:r>
            <a:r>
              <a:rPr lang="en-US" sz="2400" b="1">
                <a:solidFill>
                  <a:srgbClr val="FF0000"/>
                </a:solidFill>
                <a:latin typeface="Arial" panose="020B0604020202020204" pitchFamily="34" charset="0"/>
                <a:cs typeface="Arial" panose="020B0604020202020204" pitchFamily="34" charset="0"/>
              </a:rPr>
              <a:t>Bảo vệ quyền lợi người tiêu </a:t>
            </a:r>
            <a:r>
              <a:rPr lang="en-US" sz="2400" b="1" smtClean="0">
                <a:solidFill>
                  <a:srgbClr val="FF0000"/>
                </a:solidFill>
                <a:latin typeface="Arial" panose="020B0604020202020204" pitchFamily="34" charset="0"/>
                <a:cs typeface="Arial" panose="020B0604020202020204" pitchFamily="34" charset="0"/>
              </a:rPr>
              <a:t>dùng tỉnh Bình Dương</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874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Khi </a:t>
            </a:r>
            <a:r>
              <a:rPr lang="en-US" sz="2000" b="1" kern="0">
                <a:solidFill>
                  <a:srgbClr val="0000FF"/>
                </a:solidFill>
                <a:latin typeface="Arial" charset="0"/>
              </a:rPr>
              <a:t>nhận được yêu cầu của người tiêu dùng, cơ quan quản lý nhà nước về bảo vệ quyền lợi người tiêu dùng cấp huyện có trách nhiệm yêu cầu các bên giải trình, cung cấp thông tin, bằng chứng hoặc tự mình xác minh, thu thập thông tin, bằng chứng để xử lý theo quy định của pháp luật. </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Cơ </a:t>
            </a:r>
            <a:r>
              <a:rPr lang="en-US" sz="2000" b="1" kern="0">
                <a:solidFill>
                  <a:srgbClr val="0000FF"/>
                </a:solidFill>
                <a:latin typeface="Arial" charset="0"/>
              </a:rPr>
              <a:t>quan quản lý nhà nước về bảo vệ quyền lợi người tiêu dùng cấp huyện có trách nhiệm trả lời bằng văn bản việc giải quyết yêu cầu bảo vệ quyền lợi người tiêu dùng; trường hợp xác định tổ chức, cá nhân kinh doanh hàng hóa, dịch vụ vi phạm quyền lợi người tiêu dùng, văn bản trả lời phải có các nội dung sau </a:t>
            </a:r>
            <a:r>
              <a:rPr lang="en-US" sz="2000" b="1" kern="0" smtClean="0">
                <a:solidFill>
                  <a:srgbClr val="0000FF"/>
                </a:solidFill>
                <a:latin typeface="Arial" charset="0"/>
              </a:rPr>
              <a:t>đây:</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Nội </a:t>
            </a:r>
            <a:r>
              <a:rPr lang="en-US" sz="2000" b="1" kern="0">
                <a:solidFill>
                  <a:srgbClr val="0000FF"/>
                </a:solidFill>
                <a:latin typeface="Arial" charset="0"/>
              </a:rPr>
              <a:t>dung vi </a:t>
            </a:r>
            <a:r>
              <a:rPr lang="en-US" sz="2000" b="1" kern="0" smtClean="0">
                <a:solidFill>
                  <a:srgbClr val="0000FF"/>
                </a:solidFill>
                <a:latin typeface="Arial" charset="0"/>
              </a:rPr>
              <a:t>phạm;</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Biện </a:t>
            </a:r>
            <a:r>
              <a:rPr lang="en-US" sz="2000" b="1" kern="0">
                <a:solidFill>
                  <a:srgbClr val="0000FF"/>
                </a:solidFill>
                <a:latin typeface="Arial" charset="0"/>
              </a:rPr>
              <a:t>pháp khắc phục hậu </a:t>
            </a:r>
            <a:r>
              <a:rPr lang="en-US" sz="2000" b="1" kern="0" smtClean="0">
                <a:solidFill>
                  <a:srgbClr val="0000FF"/>
                </a:solidFill>
                <a:latin typeface="Arial" charset="0"/>
              </a:rPr>
              <a:t>quả;</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Thời </a:t>
            </a:r>
            <a:r>
              <a:rPr lang="en-US" sz="2000" b="1" kern="0">
                <a:solidFill>
                  <a:srgbClr val="0000FF"/>
                </a:solidFill>
                <a:latin typeface="Arial" charset="0"/>
              </a:rPr>
              <a:t>hạn thực hiện biện pháp khắc phục hậu </a:t>
            </a:r>
            <a:r>
              <a:rPr lang="en-US" sz="2000" b="1" kern="0" smtClean="0">
                <a:solidFill>
                  <a:srgbClr val="0000FF"/>
                </a:solidFill>
                <a:latin typeface="Arial" charset="0"/>
              </a:rPr>
              <a:t>quả;</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Biện </a:t>
            </a:r>
            <a:r>
              <a:rPr lang="en-US" sz="2000" b="1" kern="0">
                <a:solidFill>
                  <a:srgbClr val="0000FF"/>
                </a:solidFill>
                <a:latin typeface="Arial" charset="0"/>
              </a:rPr>
              <a:t>pháp xử lý vi phạm hành chính, nếu có</a:t>
            </a:r>
            <a:r>
              <a:rPr lang="en-US" sz="2000" b="1" kern="0" smtClean="0">
                <a:solidFill>
                  <a:srgbClr val="0000FF"/>
                </a:solidFill>
                <a:latin typeface="Arial" charset="0"/>
              </a:rPr>
              <a:t>.</a:t>
            </a: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26. Giải quyết yêu cầu bảo vệ quyền lợi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người </a:t>
            </a:r>
            <a:r>
              <a:rPr lang="en-US" sz="2600" b="1">
                <a:solidFill>
                  <a:srgbClr val="FF0000"/>
                </a:solidFill>
                <a:latin typeface="Arial" panose="020B0604020202020204" pitchFamily="34" charset="0"/>
                <a:cs typeface="Arial" panose="020B0604020202020204" pitchFamily="34" charset="0"/>
              </a:rPr>
              <a:t>tiêu </a:t>
            </a:r>
            <a:r>
              <a:rPr lang="en-US" sz="2600" b="1" smtClean="0">
                <a:solidFill>
                  <a:srgbClr val="FF0000"/>
                </a:solidFill>
                <a:latin typeface="Arial" panose="020B0604020202020204" pitchFamily="34" charset="0"/>
                <a:cs typeface="Arial" panose="020B0604020202020204" pitchFamily="34" charset="0"/>
              </a:rPr>
              <a:t>dùng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025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smtClean="0">
                <a:solidFill>
                  <a:srgbClr val="0000FF"/>
                </a:solidFill>
                <a:latin typeface="Arial" charset="0"/>
              </a:rPr>
              <a:t>Biện </a:t>
            </a:r>
            <a:r>
              <a:rPr lang="en-US" sz="2000" b="1" kern="0">
                <a:solidFill>
                  <a:srgbClr val="0000FF"/>
                </a:solidFill>
                <a:latin typeface="Arial" charset="0"/>
              </a:rPr>
              <a:t>pháp khắc phục hậu quả quy định tại điểm b khoản 2 điều này bao </a:t>
            </a:r>
            <a:r>
              <a:rPr lang="en-US" sz="2000" b="1" kern="0" smtClean="0">
                <a:solidFill>
                  <a:srgbClr val="0000FF"/>
                </a:solidFill>
                <a:latin typeface="Arial" charset="0"/>
              </a:rPr>
              <a:t>gồm:</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Buộc </a:t>
            </a:r>
            <a:r>
              <a:rPr lang="en-US" sz="2000" b="1" kern="0">
                <a:solidFill>
                  <a:srgbClr val="0000FF"/>
                </a:solidFill>
                <a:latin typeface="Arial" charset="0"/>
              </a:rPr>
              <a:t>tổ chức, cá nhân kinh doanh hàng hóa, dịch vụ thu hồi, tiêu hủy hàng hóa hoặc ngừng cung cấp hàng hóa, dịch </a:t>
            </a:r>
            <a:r>
              <a:rPr lang="en-US" sz="2000" b="1" kern="0" smtClean="0">
                <a:solidFill>
                  <a:srgbClr val="0000FF"/>
                </a:solidFill>
                <a:latin typeface="Arial" charset="0"/>
              </a:rPr>
              <a:t>vụ;</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Đình </a:t>
            </a:r>
            <a:r>
              <a:rPr lang="en-US" sz="2000" b="1" kern="0">
                <a:solidFill>
                  <a:srgbClr val="0000FF"/>
                </a:solidFill>
                <a:latin typeface="Arial" charset="0"/>
              </a:rPr>
              <a:t>chỉ hoặc tạm đình chỉ hoạt động kinh doanh của tổ chức, cá nhân vi </a:t>
            </a:r>
            <a:r>
              <a:rPr lang="en-US" sz="2000" b="1" kern="0" smtClean="0">
                <a:solidFill>
                  <a:srgbClr val="0000FF"/>
                </a:solidFill>
                <a:latin typeface="Arial" charset="0"/>
              </a:rPr>
              <a:t>phạm;</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Buộc </a:t>
            </a:r>
            <a:r>
              <a:rPr lang="en-US" sz="2000" b="1" kern="0">
                <a:solidFill>
                  <a:srgbClr val="0000FF"/>
                </a:solidFill>
                <a:latin typeface="Arial" charset="0"/>
              </a:rPr>
              <a:t>tổ chức, cá nhân kinh doanh hàng hóa, dịch vụ loại bỏ điều khoản vi phạm quyền lợi người tiêu dùng ra khỏi hợp đồng theo mẫu, điều kiện giao dịch </a:t>
            </a:r>
            <a:r>
              <a:rPr lang="en-US" sz="2000" b="1" kern="0" smtClean="0">
                <a:solidFill>
                  <a:srgbClr val="0000FF"/>
                </a:solidFill>
                <a:latin typeface="Arial" charset="0"/>
              </a:rPr>
              <a:t>chung.</a:t>
            </a:r>
          </a:p>
          <a:p>
            <a:pPr indent="-457200" algn="just" eaLnBrk="1" hangingPunct="1">
              <a:lnSpc>
                <a:spcPct val="110000"/>
              </a:lnSpc>
              <a:spcBef>
                <a:spcPts val="800"/>
              </a:spcBef>
              <a:spcAft>
                <a:spcPts val="0"/>
              </a:spcAft>
              <a:buClr>
                <a:srgbClr val="FF0000"/>
              </a:buClr>
              <a:buFont typeface="+mj-lt"/>
              <a:buAutoNum type="arabicPeriod" startAt="4"/>
              <a:defRPr/>
            </a:pPr>
            <a:r>
              <a:rPr lang="en-US" sz="2000" b="1" kern="0" smtClean="0">
                <a:solidFill>
                  <a:srgbClr val="0000FF"/>
                </a:solidFill>
                <a:latin typeface="Arial" charset="0"/>
              </a:rPr>
              <a:t>Ngoài </a:t>
            </a:r>
            <a:r>
              <a:rPr lang="en-US" sz="2000" b="1" kern="0">
                <a:solidFill>
                  <a:srgbClr val="0000FF"/>
                </a:solidFill>
                <a:latin typeface="Arial" charset="0"/>
              </a:rPr>
              <a:t>các biện pháp quy định tại khoản 3 Điều này, tổ chức, cá nhân kinh doanh hàng hóa, dịch vụ tái phạm còn bị đưa vào Danh sách tổ chức, cá nhân </a:t>
            </a:r>
            <a:r>
              <a:rPr lang="en-US" sz="2000" b="1" kern="0" smtClean="0">
                <a:solidFill>
                  <a:srgbClr val="0000FF"/>
                </a:solidFill>
                <a:latin typeface="Arial" charset="0"/>
              </a:rPr>
              <a:t>kinh doanh </a:t>
            </a:r>
            <a:r>
              <a:rPr lang="en-US" sz="2000" b="1" kern="0">
                <a:solidFill>
                  <a:srgbClr val="0000FF"/>
                </a:solidFill>
                <a:latin typeface="Arial" charset="0"/>
              </a:rPr>
              <a:t>hàng hóa, dịch vụ vi phạm quyền lợi người tiêu </a:t>
            </a:r>
            <a:r>
              <a:rPr lang="en-US" sz="2000" b="1" kern="0" smtClean="0">
                <a:solidFill>
                  <a:srgbClr val="0000FF"/>
                </a:solidFill>
                <a:latin typeface="Arial" charset="0"/>
              </a:rPr>
              <a:t>dùng.</a:t>
            </a:r>
          </a:p>
          <a:p>
            <a:pPr indent="-457200" algn="just" eaLnBrk="1" hangingPunct="1">
              <a:lnSpc>
                <a:spcPct val="110000"/>
              </a:lnSpc>
              <a:spcBef>
                <a:spcPts val="800"/>
              </a:spcBef>
              <a:spcAft>
                <a:spcPts val="0"/>
              </a:spcAft>
              <a:buClr>
                <a:srgbClr val="FF0000"/>
              </a:buClr>
              <a:buFont typeface="+mj-lt"/>
              <a:buAutoNum type="arabicPeriod" startAt="4"/>
              <a:defRPr/>
            </a:pPr>
            <a:r>
              <a:rPr lang="en-US" sz="2000" b="1" kern="0" smtClean="0">
                <a:solidFill>
                  <a:srgbClr val="0000FF"/>
                </a:solidFill>
                <a:latin typeface="Arial" charset="0"/>
              </a:rPr>
              <a:t>Chính </a:t>
            </a:r>
            <a:r>
              <a:rPr lang="en-US" sz="2000" b="1" kern="0">
                <a:solidFill>
                  <a:srgbClr val="0000FF"/>
                </a:solidFill>
                <a:latin typeface="Arial" charset="0"/>
              </a:rPr>
              <a:t>phủ quy định chi tiết Điều này.</a:t>
            </a:r>
          </a:p>
          <a:p>
            <a:pPr indent="-457200" algn="just" eaLnBrk="1" hangingPunct="1">
              <a:lnSpc>
                <a:spcPct val="110000"/>
              </a:lnSpc>
              <a:spcBef>
                <a:spcPts val="800"/>
              </a:spcBef>
              <a:spcAft>
                <a:spcPts val="0"/>
              </a:spcAft>
              <a:buClr>
                <a:srgbClr val="FF0000"/>
              </a:buClr>
              <a:buFont typeface="+mj-lt"/>
              <a:buAutoNum type="arabicPeriod" startAt="3"/>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26. Giải quyết yêu cầu bảo vệ quyền lợi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người </a:t>
            </a:r>
            <a:r>
              <a:rPr lang="en-US" sz="2600" b="1">
                <a:solidFill>
                  <a:srgbClr val="FF0000"/>
                </a:solidFill>
                <a:latin typeface="Arial" panose="020B0604020202020204" pitchFamily="34" charset="0"/>
                <a:cs typeface="Arial" panose="020B0604020202020204" pitchFamily="34" charset="0"/>
              </a:rPr>
              <a:t>tiêu </a:t>
            </a:r>
            <a:r>
              <a:rPr lang="en-US" sz="2600" b="1" smtClean="0">
                <a:solidFill>
                  <a:srgbClr val="FF0000"/>
                </a:solidFill>
                <a:latin typeface="Arial" panose="020B0604020202020204" pitchFamily="34" charset="0"/>
                <a:cs typeface="Arial" panose="020B0604020202020204" pitchFamily="34" charset="0"/>
              </a:rPr>
              <a:t>dùng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4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28. Nội dung tham gia bảo vệ quyền lợi </a:t>
            </a:r>
            <a:r>
              <a:rPr lang="en-US" sz="2000" b="1" kern="0" smtClean="0">
                <a:solidFill>
                  <a:srgbClr val="FF0066"/>
                </a:solidFill>
                <a:latin typeface="Arial" charset="0"/>
              </a:rPr>
              <a:t>NTD </a:t>
            </a:r>
            <a:r>
              <a:rPr lang="en-US" sz="2000" b="1" kern="0">
                <a:solidFill>
                  <a:srgbClr val="FF0066"/>
                </a:solidFill>
                <a:latin typeface="Arial" charset="0"/>
              </a:rPr>
              <a:t>của tổ chức </a:t>
            </a:r>
            <a:r>
              <a:rPr lang="en-US" sz="2000" b="1" kern="0" smtClean="0">
                <a:solidFill>
                  <a:srgbClr val="FF0066"/>
                </a:solidFill>
                <a:latin typeface="Arial" charset="0"/>
              </a:rPr>
              <a:t>XH</a:t>
            </a:r>
            <a:endParaRPr lang="en-US" sz="2000" b="1" kern="0">
              <a:solidFill>
                <a:srgbClr val="FF0066"/>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Tổ </a:t>
            </a:r>
            <a:r>
              <a:rPr lang="en-US" sz="2000" b="1" kern="0">
                <a:solidFill>
                  <a:srgbClr val="0000FF"/>
                </a:solidFill>
                <a:latin typeface="Arial" charset="0"/>
              </a:rPr>
              <a:t>chức xã hội tham gia bảo vệ quyền lợi người tiêu dùng bằng các hoạt động sau </a:t>
            </a:r>
            <a:r>
              <a:rPr lang="en-US" sz="2000" b="1" kern="0" smtClean="0">
                <a:solidFill>
                  <a:srgbClr val="0000FF"/>
                </a:solidFill>
                <a:latin typeface="Arial" charset="0"/>
              </a:rPr>
              <a:t>đây:</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Hướng </a:t>
            </a:r>
            <a:r>
              <a:rPr lang="en-US" sz="2000" b="1" kern="0">
                <a:solidFill>
                  <a:srgbClr val="0000FF"/>
                </a:solidFill>
                <a:latin typeface="Arial" charset="0"/>
              </a:rPr>
              <a:t>dẫn, giúp đỡ, tư vấn người tiêu dùng khi có yêu </a:t>
            </a:r>
            <a:r>
              <a:rPr lang="en-US" sz="2000" b="1" kern="0" smtClean="0">
                <a:solidFill>
                  <a:srgbClr val="0000FF"/>
                </a:solidFill>
                <a:latin typeface="Arial" charset="0"/>
              </a:rPr>
              <a:t>cầu;</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Đại </a:t>
            </a:r>
            <a:r>
              <a:rPr lang="en-US" sz="2000" b="1" kern="0">
                <a:solidFill>
                  <a:srgbClr val="0000FF"/>
                </a:solidFill>
                <a:latin typeface="Arial" charset="0"/>
              </a:rPr>
              <a:t>diện người tiêu dùng khởi kiện hoặc tự mình khởi kiện vì lợi ích công </a:t>
            </a:r>
            <a:r>
              <a:rPr lang="en-US" sz="2000" b="1" kern="0" smtClean="0">
                <a:solidFill>
                  <a:srgbClr val="0000FF"/>
                </a:solidFill>
                <a:latin typeface="Arial" charset="0"/>
              </a:rPr>
              <a:t>cộng;</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Cung </a:t>
            </a:r>
            <a:r>
              <a:rPr lang="en-US" sz="2000" b="1" kern="0">
                <a:solidFill>
                  <a:srgbClr val="0000FF"/>
                </a:solidFill>
                <a:latin typeface="Arial" charset="0"/>
              </a:rPr>
              <a:t>cấp cho cơ quan quản lý nhà nước về bảo vệ quyền lợi người tiêu dùng thông tin về hành vi vi phạm pháp luật của tổ chức, cá nhân kinh doanh hàng hóa, dịch </a:t>
            </a:r>
            <a:r>
              <a:rPr lang="en-US" sz="2000" b="1" kern="0" smtClean="0">
                <a:solidFill>
                  <a:srgbClr val="0000FF"/>
                </a:solidFill>
                <a:latin typeface="Arial" charset="0"/>
              </a:rPr>
              <a:t>vụ;</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Độc </a:t>
            </a:r>
            <a:r>
              <a:rPr lang="en-US" sz="2000" b="1" kern="0">
                <a:solidFill>
                  <a:srgbClr val="0000FF"/>
                </a:solidFill>
                <a:latin typeface="Arial" charset="0"/>
              </a:rPr>
              <a:t>lập khảo sát, thử nghiệm; công bố kết quả khảo sát, thử nghiệm chất lượng hàng hóa, dịch vụ do mình thực hiện; thông tin, cảnh báo cho người tiêu dùng về hàng hóa, dịch vụ và chịu trách nhiệm trước pháp luật về việc thông tin, cảnh báo của mình; kiến nghị cơ quan nhà nước có thẩm quyền xử lý vi phạm pháp luật về bảo vệ quyền lợi người tiêu dùng;</a:t>
            </a:r>
          </a:p>
          <a:p>
            <a:pPr indent="-457200" algn="just" eaLnBrk="1" hangingPunct="1">
              <a:lnSpc>
                <a:spcPct val="106000"/>
              </a:lnSpc>
              <a:spcBef>
                <a:spcPts val="600"/>
              </a:spcBef>
              <a:spcAft>
                <a:spcPts val="0"/>
              </a:spcAft>
              <a:buClr>
                <a:srgbClr val="FF0000"/>
              </a:buClr>
              <a:buFont typeface="+mj-lt"/>
              <a:buAutoNum type="arabicPeriod"/>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3. TRÁCH </a:t>
            </a:r>
            <a:r>
              <a:rPr lang="en-US" sz="2200" b="1">
                <a:solidFill>
                  <a:srgbClr val="FF0000"/>
                </a:solidFill>
                <a:latin typeface="Arial" panose="020B0604020202020204" pitchFamily="34" charset="0"/>
                <a:cs typeface="Arial" panose="020B0604020202020204" pitchFamily="34" charset="0"/>
              </a:rPr>
              <a:t>NHIỆM CỦA TỔ CHỨC XÃ HỘI TRONG VIỆC THAM GIA BẢO VỆ QUYỀN LỢI </a:t>
            </a:r>
            <a:r>
              <a:rPr lang="en-US" sz="2200" b="1" smtClean="0">
                <a:solidFill>
                  <a:srgbClr val="FF0000"/>
                </a:solidFill>
                <a:latin typeface="Arial" panose="020B0604020202020204" pitchFamily="34" charset="0"/>
                <a:cs typeface="Arial" panose="020B0604020202020204" pitchFamily="34" charset="0"/>
              </a:rPr>
              <a:t>NTD</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128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28. Nội dung tham gia bảo vệ quyền lợi </a:t>
            </a:r>
            <a:r>
              <a:rPr lang="en-US" sz="2000" b="1" kern="0" smtClean="0">
                <a:solidFill>
                  <a:srgbClr val="FF0066"/>
                </a:solidFill>
                <a:latin typeface="Arial" charset="0"/>
              </a:rPr>
              <a:t>NTD </a:t>
            </a:r>
            <a:r>
              <a:rPr lang="en-US" sz="2000" b="1" kern="0">
                <a:solidFill>
                  <a:srgbClr val="FF0066"/>
                </a:solidFill>
                <a:latin typeface="Arial" charset="0"/>
              </a:rPr>
              <a:t>của tổ chức </a:t>
            </a:r>
            <a:r>
              <a:rPr lang="en-US" sz="2000" b="1" kern="0" smtClean="0">
                <a:solidFill>
                  <a:srgbClr val="FF0066"/>
                </a:solidFill>
                <a:latin typeface="Arial" charset="0"/>
              </a:rPr>
              <a:t>XH</a:t>
            </a:r>
            <a:endParaRPr lang="en-US" sz="2000" b="1" kern="0">
              <a:solidFill>
                <a:srgbClr val="FF0066"/>
              </a:solidFill>
              <a:latin typeface="Arial" charset="0"/>
            </a:endParaRPr>
          </a:p>
          <a:p>
            <a:pPr indent="-457200" algn="just" eaLnBrk="1" hangingPunct="1">
              <a:lnSpc>
                <a:spcPct val="106000"/>
              </a:lnSpc>
              <a:spcBef>
                <a:spcPts val="6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Tham </a:t>
            </a:r>
            <a:r>
              <a:rPr lang="en-US" sz="2000" b="1" kern="0">
                <a:solidFill>
                  <a:srgbClr val="0000FF"/>
                </a:solidFill>
                <a:latin typeface="Arial" charset="0"/>
              </a:rPr>
              <a:t>gia xây dựng pháp luật, chủ trương, chính sách, phương hướng, kế hoạch và biện pháp về bảo vệ quyền lợi người tiêu </a:t>
            </a:r>
            <a:r>
              <a:rPr lang="en-US" sz="2000" b="1" kern="0" smtClean="0">
                <a:solidFill>
                  <a:srgbClr val="0000FF"/>
                </a:solidFill>
                <a:latin typeface="Arial" charset="0"/>
              </a:rPr>
              <a:t>dùng;</a:t>
            </a:r>
          </a:p>
          <a:p>
            <a:pPr indent="-457200" algn="just" eaLnBrk="1" hangingPunct="1">
              <a:lnSpc>
                <a:spcPct val="106000"/>
              </a:lnSpc>
              <a:spcBef>
                <a:spcPts val="600"/>
              </a:spcBef>
              <a:spcAft>
                <a:spcPts val="0"/>
              </a:spcAft>
              <a:buClr>
                <a:srgbClr val="FF0000"/>
              </a:buClr>
              <a:buFont typeface="+mj-lt"/>
              <a:buAutoNum type="alphaLcParenR" startAt="5"/>
              <a:defRPr/>
            </a:pPr>
            <a:r>
              <a:rPr lang="en-US" sz="2000" b="1" kern="0" smtClean="0">
                <a:solidFill>
                  <a:srgbClr val="0000FF"/>
                </a:solidFill>
                <a:latin typeface="Arial" charset="0"/>
              </a:rPr>
              <a:t>Thực </a:t>
            </a:r>
            <a:r>
              <a:rPr lang="en-US" sz="2000" b="1" kern="0">
                <a:solidFill>
                  <a:srgbClr val="0000FF"/>
                </a:solidFill>
                <a:latin typeface="Arial" charset="0"/>
              </a:rPr>
              <a:t>hiện nhiệm vụ được cơ quan nhà nước giao theo quy định tại Điều 29 của Luật </a:t>
            </a:r>
            <a:r>
              <a:rPr lang="en-US" sz="2000" b="1" kern="0" smtClean="0">
                <a:solidFill>
                  <a:srgbClr val="0000FF"/>
                </a:solidFill>
                <a:latin typeface="Arial" charset="0"/>
              </a:rPr>
              <a:t>này;</a:t>
            </a:r>
          </a:p>
          <a:p>
            <a:pPr indent="-457200" algn="just" eaLnBrk="1" hangingPunct="1">
              <a:lnSpc>
                <a:spcPct val="106000"/>
              </a:lnSpc>
              <a:spcBef>
                <a:spcPts val="600"/>
              </a:spcBef>
              <a:spcAft>
                <a:spcPts val="0"/>
              </a:spcAft>
              <a:buClr>
                <a:srgbClr val="FF0000"/>
              </a:buClr>
              <a:buFont typeface="+mj-lt"/>
              <a:buAutoNum type="alphaLcParenR" startAt="7"/>
              <a:defRPr/>
            </a:pPr>
            <a:r>
              <a:rPr lang="en-US" sz="2000" b="1" kern="0" smtClean="0">
                <a:solidFill>
                  <a:srgbClr val="0000FF"/>
                </a:solidFill>
                <a:latin typeface="Arial" charset="0"/>
              </a:rPr>
              <a:t>Tham </a:t>
            </a:r>
            <a:r>
              <a:rPr lang="en-US" sz="2000" b="1" kern="0">
                <a:solidFill>
                  <a:srgbClr val="0000FF"/>
                </a:solidFill>
                <a:latin typeface="Arial" charset="0"/>
              </a:rPr>
              <a:t>gia tuyên truyền, phổ biến, giáo dục pháp luật và kiến thức tiêu </a:t>
            </a:r>
            <a:r>
              <a:rPr lang="en-US" sz="2000" b="1" kern="0" smtClean="0">
                <a:solidFill>
                  <a:srgbClr val="0000FF"/>
                </a:solidFill>
                <a:latin typeface="Arial" charset="0"/>
              </a:rPr>
              <a:t>dùng.</a:t>
            </a:r>
          </a:p>
          <a:p>
            <a:pPr indent="-457200" algn="just" eaLnBrk="1" hangingPunct="1">
              <a:lnSpc>
                <a:spcPct val="106000"/>
              </a:lnSpc>
              <a:spcBef>
                <a:spcPts val="600"/>
              </a:spcBef>
              <a:spcAft>
                <a:spcPts val="0"/>
              </a:spcAft>
              <a:buClr>
                <a:srgbClr val="FF0000"/>
              </a:buClr>
              <a:buFont typeface="+mj-lt"/>
              <a:buAutoNum type="arabicPeriod" startAt="2"/>
              <a:defRPr/>
            </a:pPr>
            <a:r>
              <a:rPr lang="en-US" sz="2000" b="1" kern="0" smtClean="0">
                <a:solidFill>
                  <a:srgbClr val="0000FF"/>
                </a:solidFill>
                <a:latin typeface="Arial" charset="0"/>
              </a:rPr>
              <a:t>Chính </a:t>
            </a:r>
            <a:r>
              <a:rPr lang="en-US" sz="2000" b="1" kern="0">
                <a:solidFill>
                  <a:srgbClr val="0000FF"/>
                </a:solidFill>
                <a:latin typeface="Arial" charset="0"/>
              </a:rPr>
              <a:t>phủ quy định điều kiện để tổ chức xã hội tham gia bảo vệ quyền lợi người tiêu dùng thực hiện quyền khởi kiện vì lợi ích công cộng quy định tại điểm b khoản 1 Điều này</a:t>
            </a:r>
            <a:r>
              <a:rPr lang="en-US" sz="2000" b="1" kern="0" smtClean="0">
                <a:solidFill>
                  <a:srgbClr val="0000FF"/>
                </a:solidFill>
                <a:latin typeface="Arial" charset="0"/>
              </a:rPr>
              <a:t>.</a:t>
            </a: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3. TRÁCH </a:t>
            </a:r>
            <a:r>
              <a:rPr lang="en-US" sz="2200" b="1">
                <a:solidFill>
                  <a:srgbClr val="FF0000"/>
                </a:solidFill>
                <a:latin typeface="Arial" panose="020B0604020202020204" pitchFamily="34" charset="0"/>
                <a:cs typeface="Arial" panose="020B0604020202020204" pitchFamily="34" charset="0"/>
              </a:rPr>
              <a:t>NHIỆM CỦA TỔ CHỨC XÃ HỘI TRONG VIỆC THAM GIA BẢO VỆ QUYỀN LỢI </a:t>
            </a:r>
            <a:r>
              <a:rPr lang="en-US" sz="2200" b="1" smtClean="0">
                <a:solidFill>
                  <a:srgbClr val="FF0000"/>
                </a:solidFill>
                <a:latin typeface="Arial" panose="020B0604020202020204" pitchFamily="34" charset="0"/>
                <a:cs typeface="Arial" panose="020B0604020202020204" pitchFamily="34" charset="0"/>
              </a:rPr>
              <a:t>NTD</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641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28. Nội dung tham gia bảo vệ quyền lợi </a:t>
            </a:r>
            <a:r>
              <a:rPr lang="en-US" sz="2000" b="1" kern="0" smtClean="0">
                <a:solidFill>
                  <a:srgbClr val="FF0066"/>
                </a:solidFill>
                <a:latin typeface="Arial" charset="0"/>
              </a:rPr>
              <a:t>NTD </a:t>
            </a:r>
            <a:r>
              <a:rPr lang="en-US" sz="2000" b="1" kern="0">
                <a:solidFill>
                  <a:srgbClr val="FF0066"/>
                </a:solidFill>
                <a:latin typeface="Arial" charset="0"/>
              </a:rPr>
              <a:t>của tổ chức </a:t>
            </a:r>
            <a:r>
              <a:rPr lang="en-US" sz="2000" b="1" kern="0" smtClean="0">
                <a:solidFill>
                  <a:srgbClr val="FF0066"/>
                </a:solidFill>
                <a:latin typeface="Arial" charset="0"/>
              </a:rPr>
              <a:t>XH</a:t>
            </a:r>
            <a:endParaRPr lang="en-US" sz="2000" b="1" kern="0">
              <a:solidFill>
                <a:srgbClr val="FF0066"/>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Tổ </a:t>
            </a:r>
            <a:r>
              <a:rPr lang="en-US" sz="2000" b="1" kern="0">
                <a:solidFill>
                  <a:srgbClr val="0000FF"/>
                </a:solidFill>
                <a:latin typeface="Arial" charset="0"/>
              </a:rPr>
              <a:t>chức xã hội tham gia bảo vệ quyền lợi người tiêu dùng bằng các hoạt động sau </a:t>
            </a:r>
            <a:r>
              <a:rPr lang="en-US" sz="2000" b="1" kern="0" smtClean="0">
                <a:solidFill>
                  <a:srgbClr val="0000FF"/>
                </a:solidFill>
                <a:latin typeface="Arial" charset="0"/>
              </a:rPr>
              <a:t>đây:</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Hướng </a:t>
            </a:r>
            <a:r>
              <a:rPr lang="en-US" sz="2000" b="1" kern="0">
                <a:solidFill>
                  <a:srgbClr val="0000FF"/>
                </a:solidFill>
                <a:latin typeface="Arial" charset="0"/>
              </a:rPr>
              <a:t>dẫn, giúp đỡ, tư vấn người tiêu dùng khi có yêu </a:t>
            </a:r>
            <a:r>
              <a:rPr lang="en-US" sz="2000" b="1" kern="0" smtClean="0">
                <a:solidFill>
                  <a:srgbClr val="0000FF"/>
                </a:solidFill>
                <a:latin typeface="Arial" charset="0"/>
              </a:rPr>
              <a:t>cầu;</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Đại </a:t>
            </a:r>
            <a:r>
              <a:rPr lang="en-US" sz="2000" b="1" kern="0">
                <a:solidFill>
                  <a:srgbClr val="0000FF"/>
                </a:solidFill>
                <a:latin typeface="Arial" charset="0"/>
              </a:rPr>
              <a:t>diện người tiêu dùng khởi kiện hoặc tự mình khởi kiện vì lợi ích công </a:t>
            </a:r>
            <a:r>
              <a:rPr lang="en-US" sz="2000" b="1" kern="0" smtClean="0">
                <a:solidFill>
                  <a:srgbClr val="0000FF"/>
                </a:solidFill>
                <a:latin typeface="Arial" charset="0"/>
              </a:rPr>
              <a:t>cộng;</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Cung </a:t>
            </a:r>
            <a:r>
              <a:rPr lang="en-US" sz="2000" b="1" kern="0">
                <a:solidFill>
                  <a:srgbClr val="0000FF"/>
                </a:solidFill>
                <a:latin typeface="Arial" charset="0"/>
              </a:rPr>
              <a:t>cấp cho cơ quan quản lý nhà nước về bảo vệ quyền lợi người tiêu dùng thông tin về hành vi vi phạm pháp luật của tổ chức, cá nhân kinh doanh hàng hóa, dịch </a:t>
            </a:r>
            <a:r>
              <a:rPr lang="en-US" sz="2000" b="1" kern="0" smtClean="0">
                <a:solidFill>
                  <a:srgbClr val="0000FF"/>
                </a:solidFill>
                <a:latin typeface="Arial" charset="0"/>
              </a:rPr>
              <a:t>vụ;</a:t>
            </a:r>
          </a:p>
          <a:p>
            <a:pPr indent="-457200" algn="just" eaLnBrk="1" hangingPunct="1">
              <a:lnSpc>
                <a:spcPct val="106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Độc </a:t>
            </a:r>
            <a:r>
              <a:rPr lang="en-US" sz="2000" b="1" kern="0">
                <a:solidFill>
                  <a:srgbClr val="0000FF"/>
                </a:solidFill>
                <a:latin typeface="Arial" charset="0"/>
              </a:rPr>
              <a:t>lập khảo sát, thử nghiệm; công bố kết quả khảo sát, thử nghiệm chất lượng hàng hóa, dịch vụ do mình thực hiện; thông tin, cảnh báo cho người tiêu dùng về hàng hóa, dịch vụ và chịu trách nhiệm trước pháp luật về việc thông tin, cảnh báo của mình; kiến nghị cơ quan nhà nước có thẩm quyền xử lý vi phạm pháp luật về bảo vệ quyền lợi người tiêu dùng;</a:t>
            </a:r>
          </a:p>
          <a:p>
            <a:pPr indent="-457200" algn="just" eaLnBrk="1" hangingPunct="1">
              <a:lnSpc>
                <a:spcPct val="106000"/>
              </a:lnSpc>
              <a:spcBef>
                <a:spcPts val="600"/>
              </a:spcBef>
              <a:spcAft>
                <a:spcPts val="0"/>
              </a:spcAft>
              <a:buClr>
                <a:srgbClr val="FF0000"/>
              </a:buClr>
              <a:buFont typeface="+mj-lt"/>
              <a:buAutoNum type="arabicPeriod"/>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3. TRÁCH </a:t>
            </a:r>
            <a:r>
              <a:rPr lang="en-US" sz="2200" b="1">
                <a:solidFill>
                  <a:srgbClr val="FF0000"/>
                </a:solidFill>
                <a:latin typeface="Arial" panose="020B0604020202020204" pitchFamily="34" charset="0"/>
                <a:cs typeface="Arial" panose="020B0604020202020204" pitchFamily="34" charset="0"/>
              </a:rPr>
              <a:t>NHIỆM CỦA TỔ CHỨC XÃ HỘI TRONG VIỆC THAM GIA BẢO VỆ QUYỀN LỢI </a:t>
            </a:r>
            <a:r>
              <a:rPr lang="en-US" sz="2200" b="1" smtClean="0">
                <a:solidFill>
                  <a:srgbClr val="FF0000"/>
                </a:solidFill>
                <a:latin typeface="Arial" panose="020B0604020202020204" pitchFamily="34" charset="0"/>
                <a:cs typeface="Arial" panose="020B0604020202020204" pitchFamily="34" charset="0"/>
              </a:rPr>
              <a:t>NTD</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64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50" b="1" kern="0" smtClean="0">
                <a:solidFill>
                  <a:srgbClr val="0000FF"/>
                </a:solidFill>
                <a:latin typeface="Arial" panose="020B0604020202020204" pitchFamily="34" charset="0"/>
                <a:cs typeface="Arial" panose="020B0604020202020204" pitchFamily="34" charset="0"/>
              </a:rPr>
              <a:t>7/2018: Thông </a:t>
            </a:r>
            <a:r>
              <a:rPr lang="en-US" sz="1950" b="1" kern="0">
                <a:solidFill>
                  <a:srgbClr val="0000FF"/>
                </a:solidFill>
                <a:latin typeface="Arial" panose="020B0604020202020204" pitchFamily="34" charset="0"/>
                <a:cs typeface="Arial" panose="020B0604020202020204" pitchFamily="34" charset="0"/>
              </a:rPr>
              <a:t>báo kết luận kiểm tra của Bộ Công Thương với </a:t>
            </a:r>
            <a:r>
              <a:rPr lang="en-US" sz="1950" b="1" kern="0">
                <a:solidFill>
                  <a:srgbClr val="FF0066"/>
                </a:solidFill>
                <a:latin typeface="Arial" panose="020B0604020202020204" pitchFamily="34" charset="0"/>
                <a:cs typeface="Arial" panose="020B0604020202020204" pitchFamily="34" charset="0"/>
              </a:rPr>
              <a:t>Mumuso Việt Nam</a:t>
            </a:r>
            <a:r>
              <a:rPr lang="en-US" sz="1950" b="1" kern="0">
                <a:solidFill>
                  <a:srgbClr val="0000FF"/>
                </a:solidFill>
                <a:latin typeface="Arial" panose="020B0604020202020204" pitchFamily="34" charset="0"/>
                <a:cs typeface="Arial" panose="020B0604020202020204" pitchFamily="34" charset="0"/>
              </a:rPr>
              <a:t>, công ty này được cho là đã có </a:t>
            </a:r>
            <a:r>
              <a:rPr lang="en-US" sz="1950" b="1" kern="0" smtClean="0">
                <a:solidFill>
                  <a:srgbClr val="0000FF"/>
                </a:solidFill>
                <a:latin typeface="Arial" panose="020B0604020202020204" pitchFamily="34" charset="0"/>
                <a:cs typeface="Arial" panose="020B0604020202020204" pitchFamily="34" charset="0"/>
              </a:rPr>
              <a:t>2.257/2.273 </a:t>
            </a:r>
            <a:r>
              <a:rPr lang="en-US" sz="1950" b="1" kern="0">
                <a:solidFill>
                  <a:srgbClr val="0000FF"/>
                </a:solidFill>
                <a:latin typeface="Arial" panose="020B0604020202020204" pitchFamily="34" charset="0"/>
                <a:cs typeface="Arial" panose="020B0604020202020204" pitchFamily="34" charset="0"/>
              </a:rPr>
              <a:t>(chiếm 99,3%) loại hàng hóa được nhập khẩu từ Trung Quốc; phần còn lại được công ty mua tại các đơn vị cung cấp hàng hóa, sản phẩm khác trong </a:t>
            </a:r>
            <a:r>
              <a:rPr lang="en-US" sz="1950" b="1" kern="0" smtClean="0">
                <a:solidFill>
                  <a:srgbClr val="0000FF"/>
                </a:solidFill>
                <a:latin typeface="Arial" panose="020B0604020202020204" pitchFamily="34" charset="0"/>
                <a:cs typeface="Arial" panose="020B0604020202020204" pitchFamily="34" charset="0"/>
              </a:rPr>
              <a:t>nước.</a:t>
            </a:r>
          </a:p>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50" b="1" kern="0" smtClean="0">
                <a:solidFill>
                  <a:srgbClr val="0000FF"/>
                </a:solidFill>
                <a:latin typeface="Arial" panose="020B0604020202020204" pitchFamily="34" charset="0"/>
                <a:cs typeface="Arial" panose="020B0604020202020204" pitchFamily="34" charset="0"/>
              </a:rPr>
              <a:t>Đặc </a:t>
            </a:r>
            <a:r>
              <a:rPr lang="en-US" sz="1950" b="1" kern="0">
                <a:solidFill>
                  <a:srgbClr val="0000FF"/>
                </a:solidFill>
                <a:latin typeface="Arial" panose="020B0604020202020204" pitchFamily="34" charset="0"/>
                <a:cs typeface="Arial" panose="020B0604020202020204" pitchFamily="34" charset="0"/>
              </a:rPr>
              <a:t>biệt, trong thông tin, tài liệu cung cấp công khai cho người tiêu dùng, công ty sử dụng nhiều nội dung thể hiện sự liên quan tới nguồn gốc từ Hàn Quốc nhưng không cung cấp được các căn cứ, tài liệu để xác minh tính chính xác của các thông tin, nhất là thông tin về nguồn gốc, công nghệ sản xuất sản </a:t>
            </a:r>
            <a:r>
              <a:rPr lang="en-US" sz="1950" b="1" kern="0" smtClean="0">
                <a:solidFill>
                  <a:srgbClr val="0000FF"/>
                </a:solidFill>
                <a:latin typeface="Arial" panose="020B0604020202020204" pitchFamily="34" charset="0"/>
                <a:cs typeface="Arial" panose="020B0604020202020204" pitchFamily="34" charset="0"/>
              </a:rPr>
              <a:t>phẩm.</a:t>
            </a:r>
          </a:p>
          <a:p>
            <a:pPr marL="457200" indent="-342900" algn="just" eaLnBrk="1" hangingPunct="1">
              <a:lnSpc>
                <a:spcPct val="108000"/>
              </a:lnSpc>
              <a:spcBef>
                <a:spcPts val="1000"/>
              </a:spcBef>
              <a:spcAft>
                <a:spcPts val="0"/>
              </a:spcAft>
              <a:buClr>
                <a:srgbClr val="FF0000"/>
              </a:buClr>
              <a:buFont typeface="Wingdings" panose="05000000000000000000" pitchFamily="2" charset="2"/>
              <a:buChar char="§"/>
              <a:defRPr/>
            </a:pPr>
            <a:r>
              <a:rPr lang="en-US" sz="1950" b="1" kern="0" smtClean="0">
                <a:solidFill>
                  <a:srgbClr val="0000FF"/>
                </a:solidFill>
                <a:latin typeface="Arial" panose="020B0604020202020204" pitchFamily="34" charset="0"/>
                <a:cs typeface="Arial" panose="020B0604020202020204" pitchFamily="34" charset="0"/>
              </a:rPr>
              <a:t>Bộ </a:t>
            </a:r>
            <a:r>
              <a:rPr lang="en-US" sz="1950" b="1" kern="0">
                <a:solidFill>
                  <a:srgbClr val="0000FF"/>
                </a:solidFill>
                <a:latin typeface="Arial" panose="020B0604020202020204" pitchFamily="34" charset="0"/>
                <a:cs typeface="Arial" panose="020B0604020202020204" pitchFamily="34" charset="0"/>
              </a:rPr>
              <a:t>Công Thương cho biết việc công ty sử dụng một số nội dung quảng cáo công khai tại cửa ra vào địa điểm kinh doanh như: "Mumuso; Giá chỉ từ 22.000; KOREA"; sử dụng chữ KOREA trên các túi đựng sản phẩm, là không chính xác, có thể khiến khách hàng hiểu rằng cửa hàng, người sản xuất, nơi sản xuất, xuất xứ, sản phẩm của Công ty liên quan đến KOREA (Hàn Quốc</a:t>
            </a:r>
            <a:r>
              <a:rPr lang="en-US" sz="1950" b="1" kern="0" smtClean="0">
                <a:solidFill>
                  <a:srgbClr val="0000FF"/>
                </a:solidFill>
                <a:latin typeface="Arial" panose="020B0604020202020204" pitchFamily="34" charset="0"/>
                <a:cs typeface="Arial" panose="020B0604020202020204" pitchFamily="34" charset="0"/>
              </a:rPr>
              <a:t>).</a:t>
            </a:r>
            <a:endParaRPr lang="en-US" sz="195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Một vài vụ việc liên quan đến vi phạm trong kinh doanh ảnh hưởng đến người tiêu dùng</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7095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976376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6263" indent="-457200" algn="just" eaLnBrk="1" hangingPunct="1">
              <a:lnSpc>
                <a:spcPct val="106000"/>
              </a:lnSpc>
              <a:spcBef>
                <a:spcPts val="8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30. Phương thức giải quyết tranh chấp giữa người tiêu dùng và tổ chức, cá nhân kinh doanh hàng hóa, dịch vụ</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Tranh </a:t>
            </a:r>
            <a:r>
              <a:rPr lang="en-US" sz="2200" b="1" kern="0">
                <a:solidFill>
                  <a:srgbClr val="0000FF"/>
                </a:solidFill>
                <a:latin typeface="Arial" charset="0"/>
              </a:rPr>
              <a:t>chấp phát sinh giữa người tiêu dùng và tổ chức, cá nhân kinh doanh hàng hóa, dịch vụ được giải quyết thông </a:t>
            </a:r>
            <a:r>
              <a:rPr lang="en-US" sz="2200" b="1" kern="0" smtClean="0">
                <a:solidFill>
                  <a:srgbClr val="0000FF"/>
                </a:solidFill>
                <a:latin typeface="Arial" charset="0"/>
              </a:rPr>
              <a:t>qua:</a:t>
            </a:r>
          </a:p>
          <a:p>
            <a:pPr indent="-457200" algn="just" eaLnBrk="1" hangingPunct="1">
              <a:lnSpc>
                <a:spcPct val="106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Thương lượng;</a:t>
            </a:r>
          </a:p>
          <a:p>
            <a:pPr indent="-457200" algn="just" eaLnBrk="1" hangingPunct="1">
              <a:lnSpc>
                <a:spcPct val="106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Hòa giải;</a:t>
            </a:r>
          </a:p>
          <a:p>
            <a:pPr indent="-457200" algn="just" eaLnBrk="1" hangingPunct="1">
              <a:lnSpc>
                <a:spcPct val="106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Trọng tài;</a:t>
            </a:r>
          </a:p>
          <a:p>
            <a:pPr indent="-457200" algn="just" eaLnBrk="1" hangingPunct="1">
              <a:lnSpc>
                <a:spcPct val="106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Tòa án.</a:t>
            </a:r>
          </a:p>
          <a:p>
            <a:pPr indent="-457200" algn="just" eaLnBrk="1" hangingPunct="1">
              <a:lnSpc>
                <a:spcPct val="106000"/>
              </a:lnSpc>
              <a:spcBef>
                <a:spcPts val="800"/>
              </a:spcBef>
              <a:spcAft>
                <a:spcPts val="0"/>
              </a:spcAft>
              <a:buClr>
                <a:srgbClr val="FF0000"/>
              </a:buClr>
              <a:buFont typeface="+mj-lt"/>
              <a:buAutoNum type="arabicPeriod" startAt="2"/>
              <a:defRPr/>
            </a:pPr>
            <a:r>
              <a:rPr lang="en-US" sz="2200" b="1" kern="0" smtClean="0">
                <a:solidFill>
                  <a:srgbClr val="0000FF"/>
                </a:solidFill>
                <a:latin typeface="Arial" charset="0"/>
              </a:rPr>
              <a:t>Không </a:t>
            </a:r>
            <a:r>
              <a:rPr lang="en-US" sz="2200" b="1" kern="0">
                <a:solidFill>
                  <a:srgbClr val="0000FF"/>
                </a:solidFill>
                <a:latin typeface="Arial" charset="0"/>
              </a:rPr>
              <a:t>được thương lượng, hòa giải trong trường hợp tranh chấp gây thiệt hại đến lợi ích của Nhà nước, lợi ích của nhiều người tiêu dùng, lợi ích công cộng.</a:t>
            </a:r>
          </a:p>
          <a:p>
            <a:pPr indent="-457200" algn="just" eaLnBrk="1" hangingPunct="1">
              <a:lnSpc>
                <a:spcPct val="106000"/>
              </a:lnSpc>
              <a:spcBef>
                <a:spcPts val="800"/>
              </a:spcBef>
              <a:spcAft>
                <a:spcPts val="0"/>
              </a:spcAft>
              <a:buClr>
                <a:srgbClr val="FF0000"/>
              </a:buClr>
              <a:buFont typeface="+mj-lt"/>
              <a:buAutoNum type="arabicPeriod" startAt="2"/>
              <a:defRPr/>
            </a:pP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algn="ctr">
              <a:lnSpc>
                <a:spcPct val="110000"/>
              </a:lnSpc>
            </a:pPr>
            <a:r>
              <a:rPr lang="en-US" sz="2200" b="1">
                <a:solidFill>
                  <a:srgbClr val="FF0000"/>
                </a:solidFill>
                <a:latin typeface="Arial" panose="020B0604020202020204" pitchFamily="34" charset="0"/>
                <a:cs typeface="Arial" panose="020B0604020202020204" pitchFamily="34" charset="0"/>
              </a:rPr>
              <a:t>CHƯƠNG </a:t>
            </a:r>
            <a:r>
              <a:rPr lang="en-US" sz="2200" b="1" smtClean="0">
                <a:solidFill>
                  <a:srgbClr val="FF0000"/>
                </a:solidFill>
                <a:latin typeface="Arial" panose="020B0604020202020204" pitchFamily="34" charset="0"/>
                <a:cs typeface="Arial" panose="020B0604020202020204" pitchFamily="34" charset="0"/>
              </a:rPr>
              <a:t>4. GIẢI </a:t>
            </a:r>
            <a:r>
              <a:rPr lang="en-US" sz="2200" b="1">
                <a:solidFill>
                  <a:srgbClr val="FF0000"/>
                </a:solidFill>
                <a:latin typeface="Arial" panose="020B0604020202020204" pitchFamily="34" charset="0"/>
                <a:cs typeface="Arial" panose="020B0604020202020204" pitchFamily="34" charset="0"/>
              </a:rPr>
              <a:t>QUYẾT TRANH CHẤP GIỮA </a:t>
            </a:r>
            <a:r>
              <a:rPr lang="en-US" sz="2200" b="1" smtClean="0">
                <a:solidFill>
                  <a:srgbClr val="FF0000"/>
                </a:solidFill>
                <a:latin typeface="Arial" panose="020B0604020202020204" pitchFamily="34" charset="0"/>
                <a:cs typeface="Arial" panose="020B0604020202020204" pitchFamily="34" charset="0"/>
              </a:rPr>
              <a:t>NTD VÀ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TỔ </a:t>
            </a:r>
            <a:r>
              <a:rPr lang="en-US" sz="2200" b="1">
                <a:solidFill>
                  <a:srgbClr val="FF0000"/>
                </a:solidFill>
                <a:latin typeface="Arial" panose="020B0604020202020204" pitchFamily="34" charset="0"/>
                <a:cs typeface="Arial" panose="020B0604020202020204" pitchFamily="34" charset="0"/>
              </a:rPr>
              <a:t>CHỨC, CÁ NHÂN KINH DOANH HÀNG HÓA, DỊCH VỤ</a:t>
            </a:r>
          </a:p>
        </p:txBody>
      </p:sp>
    </p:spTree>
    <p:extLst>
      <p:ext uri="{BB962C8B-B14F-4D97-AF65-F5344CB8AC3E}">
        <p14:creationId xmlns:p14="http://schemas.microsoft.com/office/powerpoint/2010/main" val="1515558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6263"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31. Thương lượng</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Người </a:t>
            </a:r>
            <a:r>
              <a:rPr lang="en-US" sz="2200" b="1" kern="0">
                <a:solidFill>
                  <a:srgbClr val="0000FF"/>
                </a:solidFill>
                <a:latin typeface="Arial" charset="0"/>
              </a:rPr>
              <a:t>tiêu dùng có quyền gửi yêu cầu đến tổ chức, cá nhân kinh doanh hàng hóa, dịch vụ để thương lượng khi cho rằng quyền, lợi ích hợp pháp của mình bị xâm </a:t>
            </a:r>
            <a:r>
              <a:rPr lang="en-US" sz="2200" b="1" kern="0" smtClean="0">
                <a:solidFill>
                  <a:srgbClr val="0000FF"/>
                </a:solidFill>
                <a:latin typeface="Arial" charset="0"/>
              </a:rPr>
              <a:t>phạm.</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Tổ </a:t>
            </a:r>
            <a:r>
              <a:rPr lang="en-US" sz="2200" b="1" kern="0">
                <a:solidFill>
                  <a:srgbClr val="0000FF"/>
                </a:solidFill>
                <a:latin typeface="Arial" charset="0"/>
              </a:rPr>
              <a:t>chức, cá nhân kinh doanh hàng hóa, dịch vụ có trách nhiệm tiếp nhận, tiến hành thương lượng với người tiêu dùng trong thời hạn không quá 07 ngày làm việc, kể từ ngày nhận được yêu </a:t>
            </a:r>
            <a:r>
              <a:rPr lang="en-US" sz="2200" b="1" kern="0" smtClean="0">
                <a:solidFill>
                  <a:srgbClr val="0000FF"/>
                </a:solidFill>
                <a:latin typeface="Arial" charset="0"/>
              </a:rPr>
              <a:t>cầu.</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32. Kết quả thương </a:t>
            </a:r>
            <a:r>
              <a:rPr lang="en-US" sz="2200" b="1" kern="0" smtClean="0">
                <a:solidFill>
                  <a:srgbClr val="FF0066"/>
                </a:solidFill>
                <a:latin typeface="Arial" charset="0"/>
              </a:rPr>
              <a:t>lượng</a:t>
            </a:r>
          </a:p>
          <a:p>
            <a:pPr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Kết </a:t>
            </a:r>
            <a:r>
              <a:rPr lang="en-US" sz="2200" b="1" kern="0">
                <a:solidFill>
                  <a:srgbClr val="0000FF"/>
                </a:solidFill>
                <a:latin typeface="Arial" charset="0"/>
              </a:rPr>
              <a:t>quả thương lượng thành của tổ chức, cá nhân kinh doanh hàng hóa, dịch vụ với người tiêu dùng được lập thành văn bản, trừ trường hợp các bên có thỏa thuận khác</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1. THƯƠNG LƯỢNG</a:t>
            </a:r>
          </a:p>
        </p:txBody>
      </p:sp>
    </p:spTree>
    <p:extLst>
      <p:ext uri="{BB962C8B-B14F-4D97-AF65-F5344CB8AC3E}">
        <p14:creationId xmlns:p14="http://schemas.microsoft.com/office/powerpoint/2010/main" val="2488528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6263"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33. Hòa giải</a:t>
            </a:r>
          </a:p>
          <a:p>
            <a:pPr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Tổ </a:t>
            </a:r>
            <a:r>
              <a:rPr lang="en-US" sz="2200" b="1" kern="0">
                <a:solidFill>
                  <a:srgbClr val="0000FF"/>
                </a:solidFill>
                <a:latin typeface="Arial" charset="0"/>
              </a:rPr>
              <a:t>chức, cá nhân kinh doanh hàng hóa, dịch vụ và người tiêu dùng có quyền thỏa thuận lựa chọn bên thứ ba là cá nhân hoặc tổ chức hòa giải để thực hiện việc hòa </a:t>
            </a:r>
            <a:r>
              <a:rPr lang="en-US" sz="2200" b="1" kern="0" smtClean="0">
                <a:solidFill>
                  <a:srgbClr val="0000FF"/>
                </a:solidFill>
                <a:latin typeface="Arial" charset="0"/>
              </a:rPr>
              <a:t>giải.</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34. Nguyên tắc thực hiện hòa </a:t>
            </a:r>
            <a:r>
              <a:rPr lang="en-US" sz="2200" b="1" kern="0" smtClean="0">
                <a:solidFill>
                  <a:srgbClr val="FF0066"/>
                </a:solidFill>
                <a:latin typeface="Arial" charset="0"/>
              </a:rPr>
              <a:t>giải</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Bảo </a:t>
            </a:r>
            <a:r>
              <a:rPr lang="en-US" sz="2200" b="1" kern="0">
                <a:solidFill>
                  <a:srgbClr val="0000FF"/>
                </a:solidFill>
                <a:latin typeface="Arial" charset="0"/>
              </a:rPr>
              <a:t>đảm khách quan, trung thực, thiện chí, không được ép buộc, lừa </a:t>
            </a:r>
            <a:r>
              <a:rPr lang="en-US" sz="2200" b="1" kern="0" smtClean="0">
                <a:solidFill>
                  <a:srgbClr val="0000FF"/>
                </a:solidFill>
                <a:latin typeface="Arial" charset="0"/>
              </a:rPr>
              <a:t>dối.</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Tổ </a:t>
            </a:r>
            <a:r>
              <a:rPr lang="en-US" sz="2200" b="1" kern="0">
                <a:solidFill>
                  <a:srgbClr val="0000FF"/>
                </a:solidFill>
                <a:latin typeface="Arial" charset="0"/>
              </a:rPr>
              <a:t>chức, cá nhân tiến hành hòa giải, các bên tham gia hòa giải phải bảo đảm bí mật thông tin liên quan đến việc hòa giải, trừ trường hợp các bên có thỏa thuận khác hoặc pháp luật có quy định khác</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HÒA GIẢI</a:t>
            </a:r>
          </a:p>
        </p:txBody>
      </p:sp>
    </p:spTree>
    <p:extLst>
      <p:ext uri="{BB962C8B-B14F-4D97-AF65-F5344CB8AC3E}">
        <p14:creationId xmlns:p14="http://schemas.microsoft.com/office/powerpoint/2010/main" val="23415409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Biên </a:t>
            </a:r>
            <a:r>
              <a:rPr lang="en-US" sz="1900" b="1" kern="0">
                <a:solidFill>
                  <a:srgbClr val="0000FF"/>
                </a:solidFill>
                <a:latin typeface="Arial" charset="0"/>
              </a:rPr>
              <a:t>bản hòa giải phải có các nội dung chính sau </a:t>
            </a:r>
            <a:r>
              <a:rPr lang="en-US" sz="1900" b="1" kern="0" smtClean="0">
                <a:solidFill>
                  <a:srgbClr val="0000FF"/>
                </a:solidFill>
                <a:latin typeface="Arial" charset="0"/>
              </a:rPr>
              <a:t>đây:</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Tổ </a:t>
            </a:r>
            <a:r>
              <a:rPr lang="en-US" sz="1900" b="1" kern="0">
                <a:solidFill>
                  <a:srgbClr val="0000FF"/>
                </a:solidFill>
                <a:latin typeface="Arial" charset="0"/>
              </a:rPr>
              <a:t>chức, cá nhân tiến hành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Các </a:t>
            </a:r>
            <a:r>
              <a:rPr lang="en-US" sz="1900" b="1" kern="0">
                <a:solidFill>
                  <a:srgbClr val="0000FF"/>
                </a:solidFill>
                <a:latin typeface="Arial" charset="0"/>
              </a:rPr>
              <a:t>bên tham gia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Nội </a:t>
            </a:r>
            <a:r>
              <a:rPr lang="en-US" sz="1900" b="1" kern="0">
                <a:solidFill>
                  <a:srgbClr val="0000FF"/>
                </a:solidFill>
                <a:latin typeface="Arial" charset="0"/>
              </a:rPr>
              <a:t>dung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Thời </a:t>
            </a:r>
            <a:r>
              <a:rPr lang="en-US" sz="1900" b="1" kern="0">
                <a:solidFill>
                  <a:srgbClr val="0000FF"/>
                </a:solidFill>
                <a:latin typeface="Arial" charset="0"/>
              </a:rPr>
              <a:t>gian, địa điểm tiến hành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Ý </a:t>
            </a:r>
            <a:r>
              <a:rPr lang="en-US" sz="1900" b="1" kern="0">
                <a:solidFill>
                  <a:srgbClr val="0000FF"/>
                </a:solidFill>
                <a:latin typeface="Arial" charset="0"/>
              </a:rPr>
              <a:t>kiến của các bên tham gia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mj-lt"/>
              <a:buAutoNum type="alphaLcParenR" startAt="5"/>
              <a:defRPr/>
            </a:pPr>
            <a:r>
              <a:rPr lang="en-US" sz="1900" b="1" kern="0" smtClean="0">
                <a:solidFill>
                  <a:srgbClr val="0000FF"/>
                </a:solidFill>
                <a:latin typeface="Arial" charset="0"/>
              </a:rPr>
              <a:t>Kết </a:t>
            </a:r>
            <a:r>
              <a:rPr lang="en-US" sz="1900" b="1" kern="0">
                <a:solidFill>
                  <a:srgbClr val="0000FF"/>
                </a:solidFill>
                <a:latin typeface="Arial" charset="0"/>
              </a:rPr>
              <a:t>quả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mj-lt"/>
              <a:buAutoNum type="alphaLcParenR" startAt="7"/>
              <a:defRPr/>
            </a:pPr>
            <a:r>
              <a:rPr lang="en-US" sz="1900" b="1" kern="0">
                <a:solidFill>
                  <a:srgbClr val="0000FF"/>
                </a:solidFill>
                <a:latin typeface="Arial" charset="0"/>
              </a:rPr>
              <a:t>Thời hạn thực hiện kết quả hòa giải thành.</a:t>
            </a:r>
          </a:p>
          <a:p>
            <a:pPr indent="-457200" algn="just" eaLnBrk="1" hangingPunct="1">
              <a:lnSpc>
                <a:spcPct val="105000"/>
              </a:lnSpc>
              <a:spcBef>
                <a:spcPts val="700"/>
              </a:spcBef>
              <a:spcAft>
                <a:spcPts val="0"/>
              </a:spcAft>
              <a:buClr>
                <a:srgbClr val="FF0000"/>
              </a:buClr>
              <a:buFont typeface="+mj-lt"/>
              <a:buAutoNum type="arabicPeriod" startAt="2"/>
              <a:defRPr/>
            </a:pPr>
            <a:r>
              <a:rPr lang="en-US" sz="1900" b="1" kern="0">
                <a:solidFill>
                  <a:srgbClr val="0000FF"/>
                </a:solidFill>
                <a:latin typeface="Arial" charset="0"/>
              </a:rPr>
              <a:t>Biên bản hòa giải phải có chữ ký của các bên tham gia hòa giải và chữ ký xác nhận của tổ chức, cá nhân tiến hành hòa </a:t>
            </a:r>
            <a:r>
              <a:rPr lang="en-US" sz="1900" b="1" kern="0" smtClean="0">
                <a:solidFill>
                  <a:srgbClr val="0000FF"/>
                </a:solidFill>
                <a:latin typeface="Arial" charset="0"/>
              </a:rPr>
              <a:t>giải.</a:t>
            </a:r>
          </a:p>
          <a:p>
            <a:pPr indent="-457200" algn="just" eaLnBrk="1" hangingPunct="1">
              <a:lnSpc>
                <a:spcPct val="105000"/>
              </a:lnSpc>
              <a:spcBef>
                <a:spcPts val="7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37. Thực hiện kết quả hòa giải </a:t>
            </a:r>
            <a:r>
              <a:rPr lang="en-US" sz="1900" b="1" kern="0" smtClean="0">
                <a:solidFill>
                  <a:srgbClr val="FF0066"/>
                </a:solidFill>
                <a:latin typeface="Arial" charset="0"/>
              </a:rPr>
              <a:t>thành: </a:t>
            </a:r>
            <a:r>
              <a:rPr lang="en-US" sz="1900" b="1" kern="0" smtClean="0">
                <a:solidFill>
                  <a:srgbClr val="0000FF"/>
                </a:solidFill>
                <a:latin typeface="Arial" charset="0"/>
              </a:rPr>
              <a:t>Các </a:t>
            </a:r>
            <a:r>
              <a:rPr lang="en-US" sz="1900" b="1" kern="0">
                <a:solidFill>
                  <a:srgbClr val="0000FF"/>
                </a:solidFill>
                <a:latin typeface="Arial" charset="0"/>
              </a:rPr>
              <a:t>bên có trách nhiệm thực hiện kết quả hòa giải thành trong thời hạn đã thỏa thuận trong biên bản hòa giải; trường hợp một bên không tự nguyện thực hiện thì bên kia có quyền khởi kiện ra Tòa án để yêu cầu giải quyết theo quy định của pháp luật</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HÒA </a:t>
            </a:r>
            <a:r>
              <a:rPr lang="en-US" sz="2600" b="1" smtClean="0">
                <a:solidFill>
                  <a:srgbClr val="FF0000"/>
                </a:solidFill>
                <a:latin typeface="Arial" panose="020B0604020202020204" pitchFamily="34" charset="0"/>
                <a:cs typeface="Arial" panose="020B0604020202020204" pitchFamily="34" charset="0"/>
              </a:rPr>
              <a:t>GIẢI</a:t>
            </a:r>
            <a:br>
              <a:rPr lang="en-US" sz="2600" b="1" smtClean="0">
                <a:solidFill>
                  <a:srgbClr val="FF0000"/>
                </a:solidFill>
                <a:latin typeface="Arial" panose="020B0604020202020204" pitchFamily="34" charset="0"/>
                <a:cs typeface="Arial" panose="020B0604020202020204" pitchFamily="34" charset="0"/>
              </a:rPr>
            </a:br>
            <a:r>
              <a:rPr lang="en-US" sz="2400" b="1">
                <a:solidFill>
                  <a:srgbClr val="FF0066"/>
                </a:solidFill>
                <a:latin typeface="Arial" charset="0"/>
              </a:rPr>
              <a:t>Điều 36. Biên bản hòa </a:t>
            </a:r>
            <a:r>
              <a:rPr lang="en-US" sz="2400" b="1" smtClean="0">
                <a:solidFill>
                  <a:srgbClr val="FF0066"/>
                </a:solidFill>
                <a:latin typeface="Arial" charset="0"/>
              </a:rPr>
              <a:t>giải</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237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38. Hiệu lực của điều khoản trọng </a:t>
            </a:r>
            <a:r>
              <a:rPr lang="en-US" sz="2100" b="1" kern="0" smtClean="0">
                <a:solidFill>
                  <a:srgbClr val="FF0066"/>
                </a:solidFill>
                <a:latin typeface="Arial" charset="0"/>
              </a:rPr>
              <a:t>tài: </a:t>
            </a:r>
            <a:r>
              <a:rPr lang="en-US" sz="2100" b="1" kern="0" smtClean="0">
                <a:solidFill>
                  <a:srgbClr val="0000FF"/>
                </a:solidFill>
                <a:latin typeface="Arial" charset="0"/>
              </a:rPr>
              <a:t>Tổ </a:t>
            </a:r>
            <a:r>
              <a:rPr lang="en-US" sz="2100" b="1" kern="0">
                <a:solidFill>
                  <a:srgbClr val="0000FF"/>
                </a:solidFill>
                <a:latin typeface="Arial" charset="0"/>
              </a:rPr>
              <a:t>chức, cá nhân kinh doanh hàng hóa, dịch vụ phải thông báo về điều khoản trọng tài trước khi giao kết hợp đồng và được người tiêu dùng chấp thuận. Trường hợp điều khoản trọng tài do tổ chức, cá nhân kinh doanh hàng hóa, dịch vụ đưa vào hợp đồng theo mẫu hoặc điều kiện giao dịch chung thì khi xảy ra tranh chấp, người tiêu dùng là cá nhân có quyền lựa chọn phương thức giải quyết tranh chấp </a:t>
            </a:r>
            <a:r>
              <a:rPr lang="en-US" sz="21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39. Trình tự, thủ tục giải quyết tranh chấp tại trọng </a:t>
            </a:r>
            <a:r>
              <a:rPr lang="en-US" sz="2100" b="1" kern="0" smtClean="0">
                <a:solidFill>
                  <a:srgbClr val="FF0066"/>
                </a:solidFill>
                <a:latin typeface="Arial" charset="0"/>
              </a:rPr>
              <a:t>tài: </a:t>
            </a:r>
            <a:r>
              <a:rPr lang="en-US" sz="2100" b="1" kern="0" smtClean="0">
                <a:solidFill>
                  <a:srgbClr val="0000FF"/>
                </a:solidFill>
                <a:latin typeface="Arial" charset="0"/>
              </a:rPr>
              <a:t>Trình </a:t>
            </a:r>
            <a:r>
              <a:rPr lang="en-US" sz="2100" b="1" kern="0">
                <a:solidFill>
                  <a:srgbClr val="0000FF"/>
                </a:solidFill>
                <a:latin typeface="Arial" charset="0"/>
              </a:rPr>
              <a:t>tự, thủ tục giải quyết tranh chấp tại trọng tài được thực hiện theo quy định của pháp luật về trọng tài thương </a:t>
            </a:r>
            <a:r>
              <a:rPr lang="en-US" sz="2100" b="1" kern="0" smtClean="0">
                <a:solidFill>
                  <a:srgbClr val="0000FF"/>
                </a:solidFill>
                <a:latin typeface="Arial" charset="0"/>
              </a:rPr>
              <a:t>mại.</a:t>
            </a:r>
          </a:p>
          <a:p>
            <a:pPr indent="-457200" algn="just" eaLnBrk="1" hangingPunct="1">
              <a:lnSpc>
                <a:spcPct val="110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40. Nghĩa vụ chứng </a:t>
            </a:r>
            <a:r>
              <a:rPr lang="en-US" sz="2100" b="1" kern="0" smtClean="0">
                <a:solidFill>
                  <a:srgbClr val="FF0066"/>
                </a:solidFill>
                <a:latin typeface="Arial" charset="0"/>
              </a:rPr>
              <a:t>minh: </a:t>
            </a:r>
            <a:r>
              <a:rPr lang="en-US" sz="2100" b="1" kern="0" smtClean="0">
                <a:solidFill>
                  <a:srgbClr val="0000FF"/>
                </a:solidFill>
                <a:latin typeface="Arial" charset="0"/>
              </a:rPr>
              <a:t>Nghĩa </a:t>
            </a:r>
            <a:r>
              <a:rPr lang="en-US" sz="2100" b="1" kern="0">
                <a:solidFill>
                  <a:srgbClr val="0000FF"/>
                </a:solidFill>
                <a:latin typeface="Arial" charset="0"/>
              </a:rPr>
              <a:t>vụ chứng minh trong giải quyết tranh chấp tại trọng tài được thực hiện theo quy định tại Điều 42 của Luật này</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7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3. TRỌNG TÀI</a:t>
            </a:r>
          </a:p>
        </p:txBody>
      </p:sp>
    </p:spTree>
    <p:extLst>
      <p:ext uri="{BB962C8B-B14F-4D97-AF65-F5344CB8AC3E}">
        <p14:creationId xmlns:p14="http://schemas.microsoft.com/office/powerpoint/2010/main" val="2992245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41. Vụ án dân sự về bảo vệ quyền lợi người tiêu </a:t>
            </a:r>
            <a:r>
              <a:rPr lang="en-US" sz="2100" b="1" kern="0" smtClean="0">
                <a:solidFill>
                  <a:srgbClr val="FF0066"/>
                </a:solidFill>
                <a:latin typeface="Arial" charset="0"/>
              </a:rPr>
              <a:t>dùng</a:t>
            </a:r>
          </a:p>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Vụ </a:t>
            </a:r>
            <a:r>
              <a:rPr lang="en-US" sz="2100" b="1" kern="0">
                <a:solidFill>
                  <a:srgbClr val="0000FF"/>
                </a:solidFill>
                <a:latin typeface="Arial" charset="0"/>
              </a:rPr>
              <a:t>án dân sự về bảo vệ quyền lợi người tiêu dùng là vụ án mà bên khởi kiện là người tiêu dùng hoặc tổ chức xã hội tham gia bảo vệ quyền lợi người tiêu dùng theo quy định của Luật </a:t>
            </a:r>
            <a:r>
              <a:rPr lang="en-US" sz="2100" b="1" kern="0" smtClean="0">
                <a:solidFill>
                  <a:srgbClr val="0000FF"/>
                </a:solidFill>
                <a:latin typeface="Arial" charset="0"/>
              </a:rPr>
              <a:t>này.</a:t>
            </a:r>
          </a:p>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Vụ </a:t>
            </a:r>
            <a:r>
              <a:rPr lang="en-US" sz="2100" b="1" kern="0">
                <a:solidFill>
                  <a:srgbClr val="0000FF"/>
                </a:solidFill>
                <a:latin typeface="Arial" charset="0"/>
              </a:rPr>
              <a:t>án dân sự về bảo vệ quyền lợi người tiêu dùng được giải quyết theo thủ tục đơn giản quy định trong pháp luật về tố tụng dân sự khi có đủ các điều kiện sau </a:t>
            </a:r>
            <a:r>
              <a:rPr lang="en-US" sz="2100" b="1" kern="0" smtClean="0">
                <a:solidFill>
                  <a:srgbClr val="0000FF"/>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Cá </a:t>
            </a:r>
            <a:r>
              <a:rPr lang="en-US" sz="2100" b="1" kern="0">
                <a:solidFill>
                  <a:srgbClr val="0000FF"/>
                </a:solidFill>
                <a:latin typeface="Arial" charset="0"/>
              </a:rPr>
              <a:t>nhân là người tiêu dùng khởi kiện; tổ chức, cá nhân trực tiếp </a:t>
            </a:r>
            <a:r>
              <a:rPr lang="en-US" sz="2100" b="1" kern="0" smtClean="0">
                <a:solidFill>
                  <a:srgbClr val="0000FF"/>
                </a:solidFill>
                <a:latin typeface="Arial" charset="0"/>
              </a:rPr>
              <a:t>cung </a:t>
            </a:r>
            <a:r>
              <a:rPr lang="en-US" sz="2100" b="1" kern="0">
                <a:solidFill>
                  <a:srgbClr val="0000FF"/>
                </a:solidFill>
                <a:latin typeface="Arial" charset="0"/>
              </a:rPr>
              <a:t>cấp hàng hóa, dịch vụ cho người tiêu dùng bị khởi </a:t>
            </a:r>
            <a:r>
              <a:rPr lang="en-US" sz="2100" b="1" kern="0" smtClean="0">
                <a:solidFill>
                  <a:srgbClr val="0000FF"/>
                </a:solidFill>
                <a:latin typeface="Arial" charset="0"/>
              </a:rPr>
              <a:t>kiện;</a:t>
            </a:r>
          </a:p>
          <a:p>
            <a:pPr indent="-457200" algn="just" eaLnBrk="1" hangingPunct="1">
              <a:lnSpc>
                <a:spcPct val="110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Vụ </a:t>
            </a:r>
            <a:r>
              <a:rPr lang="en-US" sz="2100" b="1" kern="0">
                <a:solidFill>
                  <a:srgbClr val="0000FF"/>
                </a:solidFill>
                <a:latin typeface="Arial" charset="0"/>
              </a:rPr>
              <a:t>án đơn giản, chứng cứ rõ </a:t>
            </a:r>
            <a:r>
              <a:rPr lang="en-US" sz="2100" b="1" kern="0" smtClean="0">
                <a:solidFill>
                  <a:srgbClr val="0000FF"/>
                </a:solidFill>
                <a:latin typeface="Arial" charset="0"/>
              </a:rPr>
              <a:t>ràng;</a:t>
            </a:r>
          </a:p>
          <a:p>
            <a:pPr indent="-457200" algn="just" eaLnBrk="1" hangingPunct="1">
              <a:lnSpc>
                <a:spcPct val="110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Giá </a:t>
            </a:r>
            <a:r>
              <a:rPr lang="en-US" sz="2100" b="1" kern="0">
                <a:solidFill>
                  <a:srgbClr val="0000FF"/>
                </a:solidFill>
                <a:latin typeface="Arial" charset="0"/>
              </a:rPr>
              <a:t>trị giao dịch dưới 100 triệu đồng</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4. GIẢI QUYẾT TRANH CHẤP TẠI TÒA ÁN</a:t>
            </a:r>
          </a:p>
        </p:txBody>
      </p:sp>
    </p:spTree>
    <p:extLst>
      <p:ext uri="{BB962C8B-B14F-4D97-AF65-F5344CB8AC3E}">
        <p14:creationId xmlns:p14="http://schemas.microsoft.com/office/powerpoint/2010/main" val="4072350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42. Nghĩa vụ chứng minh trong vụ án dân sự về bảo vệ quyền lợi </a:t>
            </a:r>
            <a:r>
              <a:rPr lang="en-US" sz="1900" b="1" kern="0" smtClean="0">
                <a:solidFill>
                  <a:srgbClr val="FF0066"/>
                </a:solidFill>
                <a:latin typeface="Arial" charset="0"/>
              </a:rPr>
              <a:t>người tiêu dùng</a:t>
            </a:r>
            <a:endParaRPr lang="en-US" sz="1900" b="1" kern="0">
              <a:solidFill>
                <a:srgbClr val="FF0066"/>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NTD </a:t>
            </a:r>
            <a:r>
              <a:rPr lang="en-US" sz="1900" b="1" kern="0">
                <a:solidFill>
                  <a:srgbClr val="0000FF"/>
                </a:solidFill>
                <a:latin typeface="Arial" charset="0"/>
              </a:rPr>
              <a:t>có nghĩa vụ cung cấp chứng cứ và chứng minh trong vụ án dân sự để bảo vệ quyền, lợi ích hợp pháp của mình theo quy định của pháp luật về tố tụng dân sự, trừ việc chứng minh lỗi của tổ chức, cá nhân kinh doanh hàng hóa, dịch </a:t>
            </a:r>
            <a:r>
              <a:rPr lang="en-US" sz="1900" b="1" kern="0" smtClean="0">
                <a:solidFill>
                  <a:srgbClr val="0000FF"/>
                </a:solidFill>
                <a:latin typeface="Arial" charset="0"/>
              </a:rPr>
              <a:t>vụ.</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cá nhân kinh doanh hàng hóa, dịch vụ có nghĩa vụ chứng minh mình không có lỗi gây ra thiệt </a:t>
            </a:r>
            <a:r>
              <a:rPr lang="en-US" sz="1900" b="1" kern="0" smtClean="0">
                <a:solidFill>
                  <a:srgbClr val="0000FF"/>
                </a:solidFill>
                <a:latin typeface="Arial" charset="0"/>
              </a:rPr>
              <a:t>hại.</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Tòa </a:t>
            </a:r>
            <a:r>
              <a:rPr lang="en-US" sz="1900" b="1" kern="0">
                <a:solidFill>
                  <a:srgbClr val="0000FF"/>
                </a:solidFill>
                <a:latin typeface="Arial" charset="0"/>
              </a:rPr>
              <a:t>án quyết định bên có lỗi trong vụ án dân sự về bảo vệ quyền lợi </a:t>
            </a:r>
            <a:r>
              <a:rPr lang="en-US" sz="1900" b="1" kern="0" smtClean="0">
                <a:solidFill>
                  <a:srgbClr val="0000FF"/>
                </a:solidFill>
                <a:latin typeface="Arial" charset="0"/>
              </a:rPr>
              <a:t>người tiêu dùng.</a:t>
            </a:r>
          </a:p>
          <a:p>
            <a:pPr indent="-457200" algn="just" eaLnBrk="1" hangingPunct="1">
              <a:lnSpc>
                <a:spcPct val="106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43. Án phí, lệ phí Tòa án đối với vụ án dân sự về bảo vệ quyền lợi người tiêu </a:t>
            </a:r>
            <a:r>
              <a:rPr lang="en-US" sz="1900" b="1" kern="0" smtClean="0">
                <a:solidFill>
                  <a:srgbClr val="FF0066"/>
                </a:solidFill>
                <a:latin typeface="Arial" charset="0"/>
              </a:rPr>
              <a:t>dùng</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Án </a:t>
            </a:r>
            <a:r>
              <a:rPr lang="en-US" sz="1900" b="1" kern="0">
                <a:solidFill>
                  <a:srgbClr val="0000FF"/>
                </a:solidFill>
                <a:latin typeface="Arial" charset="0"/>
              </a:rPr>
              <a:t>phí, lệ phí Tòa án đối với vụ án dân sự về bảo vệ quyền lợi </a:t>
            </a:r>
            <a:r>
              <a:rPr lang="en-US" sz="1900" b="1" kern="0" smtClean="0">
                <a:solidFill>
                  <a:srgbClr val="0000FF"/>
                </a:solidFill>
                <a:latin typeface="Arial" charset="0"/>
              </a:rPr>
              <a:t>NTD </a:t>
            </a:r>
            <a:r>
              <a:rPr lang="en-US" sz="1900" b="1" kern="0">
                <a:solidFill>
                  <a:srgbClr val="0000FF"/>
                </a:solidFill>
                <a:latin typeface="Arial" charset="0"/>
              </a:rPr>
              <a:t>được thực hiện theo quy định của pháp luật về án phí, lệ phí Tòa </a:t>
            </a:r>
            <a:r>
              <a:rPr lang="en-US" sz="1900" b="1" kern="0" smtClean="0">
                <a:solidFill>
                  <a:srgbClr val="0000FF"/>
                </a:solidFill>
                <a:latin typeface="Arial" charset="0"/>
              </a:rPr>
              <a:t>án.</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NTD </a:t>
            </a:r>
            <a:r>
              <a:rPr lang="en-US" sz="1900" b="1" kern="0">
                <a:solidFill>
                  <a:srgbClr val="0000FF"/>
                </a:solidFill>
                <a:latin typeface="Arial" charset="0"/>
              </a:rPr>
              <a:t>khởi kiện vụ án dân sự để bảo vệ quyền, lợi ích hợp pháp của mình không phải nộp tạm ứng án phí, tạm ứng lệ phí Tòa án</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4. GIẢI QUYẾT TRANH CHẤP TẠI TÒA ÁN</a:t>
            </a:r>
          </a:p>
        </p:txBody>
      </p:sp>
    </p:spTree>
    <p:extLst>
      <p:ext uri="{BB962C8B-B14F-4D97-AF65-F5344CB8AC3E}">
        <p14:creationId xmlns:p14="http://schemas.microsoft.com/office/powerpoint/2010/main" val="1355584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44. Thông báo thông tin về vụ án dân sự về bảo vệ quyền lợi người tiêu dùng do tổ chức xã hội khởi kiện</a:t>
            </a:r>
          </a:p>
          <a:p>
            <a:pPr indent="-457200" algn="just" eaLnBrk="1" hangingPunct="1">
              <a:lnSpc>
                <a:spcPct val="107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xã hội tham gia bảo vệ quyền lợi người tiêu dùng có trách nhiệm thông báo công khai bằng hình thức phù hợp về việc khởi kiện và chịu trách nhiệm về thông tin do mình công bố, bảo đảm không ảnh hưởng đến hoạt động bình thường của tổ chức, cá nhân kinh doanh hàng hóa, dịch </a:t>
            </a:r>
            <a:r>
              <a:rPr lang="en-US" sz="1900" b="1" kern="0" smtClean="0">
                <a:solidFill>
                  <a:srgbClr val="0000FF"/>
                </a:solidFill>
                <a:latin typeface="Arial" charset="0"/>
              </a:rPr>
              <a:t>vụ.</a:t>
            </a:r>
          </a:p>
          <a:p>
            <a:pPr indent="-457200" algn="just" eaLnBrk="1" hangingPunct="1">
              <a:lnSpc>
                <a:spcPct val="107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Nội </a:t>
            </a:r>
            <a:r>
              <a:rPr lang="en-US" sz="1900" b="1" kern="0">
                <a:solidFill>
                  <a:srgbClr val="0000FF"/>
                </a:solidFill>
                <a:latin typeface="Arial" charset="0"/>
              </a:rPr>
              <a:t>dung thông báo quy định tại khoản 1 Điều này bao </a:t>
            </a:r>
            <a:r>
              <a:rPr lang="en-US" sz="1900" b="1" kern="0" smtClean="0">
                <a:solidFill>
                  <a:srgbClr val="0000FF"/>
                </a:solidFill>
                <a:latin typeface="Arial" charset="0"/>
              </a:rPr>
              <a:t>gồm:</a:t>
            </a:r>
          </a:p>
          <a:p>
            <a:pPr indent="-457200" algn="just" eaLnBrk="1" hangingPunct="1">
              <a:lnSpc>
                <a:spcPct val="107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Tổ </a:t>
            </a:r>
            <a:r>
              <a:rPr lang="en-US" sz="1900" b="1" kern="0">
                <a:solidFill>
                  <a:srgbClr val="0000FF"/>
                </a:solidFill>
                <a:latin typeface="Arial" charset="0"/>
              </a:rPr>
              <a:t>chức xã hội tham gia bảo vệ quyền lợi người tiêu dùng khởi </a:t>
            </a:r>
            <a:r>
              <a:rPr lang="en-US" sz="1900" b="1" kern="0" smtClean="0">
                <a:solidFill>
                  <a:srgbClr val="0000FF"/>
                </a:solidFill>
                <a:latin typeface="Arial" charset="0"/>
              </a:rPr>
              <a:t>kiện;</a:t>
            </a:r>
          </a:p>
          <a:p>
            <a:pPr indent="-457200" algn="just" eaLnBrk="1" hangingPunct="1">
              <a:lnSpc>
                <a:spcPct val="107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Tổ </a:t>
            </a:r>
            <a:r>
              <a:rPr lang="en-US" sz="1900" b="1" kern="0">
                <a:solidFill>
                  <a:srgbClr val="0000FF"/>
                </a:solidFill>
                <a:latin typeface="Arial" charset="0"/>
              </a:rPr>
              <a:t>chức, cá nhân kinh doanh hàng hóa, dịch vụ bị </a:t>
            </a:r>
            <a:r>
              <a:rPr lang="en-US" sz="1900" b="1" kern="0" smtClean="0">
                <a:solidFill>
                  <a:srgbClr val="0000FF"/>
                </a:solidFill>
                <a:latin typeface="Arial" charset="0"/>
              </a:rPr>
              <a:t>kiện;</a:t>
            </a:r>
          </a:p>
          <a:p>
            <a:pPr indent="-457200" algn="just" eaLnBrk="1" hangingPunct="1">
              <a:lnSpc>
                <a:spcPct val="107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Nội </a:t>
            </a:r>
            <a:r>
              <a:rPr lang="en-US" sz="1900" b="1" kern="0">
                <a:solidFill>
                  <a:srgbClr val="0000FF"/>
                </a:solidFill>
                <a:latin typeface="Arial" charset="0"/>
              </a:rPr>
              <a:t>dung khởi </a:t>
            </a:r>
            <a:r>
              <a:rPr lang="en-US" sz="1900" b="1" kern="0" smtClean="0">
                <a:solidFill>
                  <a:srgbClr val="0000FF"/>
                </a:solidFill>
                <a:latin typeface="Arial" charset="0"/>
              </a:rPr>
              <a:t>kiện;</a:t>
            </a:r>
          </a:p>
          <a:p>
            <a:pPr indent="-457200" algn="just" eaLnBrk="1" hangingPunct="1">
              <a:lnSpc>
                <a:spcPct val="107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Thủ </a:t>
            </a:r>
            <a:r>
              <a:rPr lang="en-US" sz="1900" b="1" kern="0">
                <a:solidFill>
                  <a:srgbClr val="0000FF"/>
                </a:solidFill>
                <a:latin typeface="Arial" charset="0"/>
              </a:rPr>
              <a:t>tục và thời hạn đăng ký tham gia vụ </a:t>
            </a:r>
            <a:r>
              <a:rPr lang="en-US" sz="1900" b="1" kern="0" smtClean="0">
                <a:solidFill>
                  <a:srgbClr val="0000FF"/>
                </a:solidFill>
                <a:latin typeface="Arial" charset="0"/>
              </a:rPr>
              <a:t>án.</a:t>
            </a:r>
          </a:p>
          <a:p>
            <a:pPr indent="-457200" algn="just" eaLnBrk="1" hangingPunct="1">
              <a:lnSpc>
                <a:spcPct val="107000"/>
              </a:lnSpc>
              <a:spcBef>
                <a:spcPts val="800"/>
              </a:spcBef>
              <a:spcAft>
                <a:spcPts val="0"/>
              </a:spcAft>
              <a:buClr>
                <a:srgbClr val="FF0000"/>
              </a:buClr>
              <a:buFont typeface="+mj-lt"/>
              <a:buAutoNum type="arabicPeriod" startAt="3"/>
              <a:defRPr/>
            </a:pPr>
            <a:r>
              <a:rPr lang="en-US" sz="1900" b="1" kern="0" smtClean="0">
                <a:solidFill>
                  <a:srgbClr val="0000FF"/>
                </a:solidFill>
                <a:latin typeface="Arial" charset="0"/>
              </a:rPr>
              <a:t>Tòa </a:t>
            </a:r>
            <a:r>
              <a:rPr lang="en-US" sz="1900" b="1" kern="0">
                <a:solidFill>
                  <a:srgbClr val="0000FF"/>
                </a:solidFill>
                <a:latin typeface="Arial" charset="0"/>
              </a:rPr>
              <a:t>án có trách nhiệm niêm yết công khai tại trụ sở Tòa án thông tin về việc thụ lý vụ án trong thời hạn 03 ngày làm việc, kể từ ngày thụ lý vụ án theo quy định của pháp luật tố tụng dân sự</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4. GIẢI QUYẾT TRANH CHẤP TẠI TÒA ÁN</a:t>
            </a:r>
          </a:p>
        </p:txBody>
      </p:sp>
    </p:spTree>
    <p:extLst>
      <p:ext uri="{BB962C8B-B14F-4D97-AF65-F5344CB8AC3E}">
        <p14:creationId xmlns:p14="http://schemas.microsoft.com/office/powerpoint/2010/main" val="1680803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45. Thông báo bản án, quyết định của Tòa án giải quyết vụ án dân sự về bảo vệ quyền lợi người tiêu dùng do tổ chức xã hội khởi kiện</a:t>
            </a:r>
          </a:p>
          <a:p>
            <a:pPr indent="0" algn="just" eaLnBrk="1" hangingPunct="1">
              <a:lnSpc>
                <a:spcPct val="110000"/>
              </a:lnSpc>
              <a:spcBef>
                <a:spcPts val="1200"/>
              </a:spcBef>
              <a:spcAft>
                <a:spcPts val="0"/>
              </a:spcAft>
              <a:buClr>
                <a:srgbClr val="FF0000"/>
              </a:buClr>
              <a:buNone/>
              <a:defRPr/>
            </a:pPr>
            <a:r>
              <a:rPr lang="en-US" sz="2000" b="1" kern="0" smtClean="0">
                <a:solidFill>
                  <a:srgbClr val="0000FF"/>
                </a:solidFill>
                <a:latin typeface="Arial" charset="0"/>
              </a:rPr>
              <a:t>Bản </a:t>
            </a:r>
            <a:r>
              <a:rPr lang="en-US" sz="2000" b="1" kern="0">
                <a:solidFill>
                  <a:srgbClr val="0000FF"/>
                </a:solidFill>
                <a:latin typeface="Arial" charset="0"/>
              </a:rPr>
              <a:t>án, quyết định của Tòa án giải quyết vụ án dân sự về bảo vệ quyền lợi người tiêu dùng do tổ chức xã hội khởi kiện phải được niêm yết công khai tại trụ sở Tòa án và công bố công khai trên phương tiện thông tin đại chúng bằng hình thức thích </a:t>
            </a:r>
            <a:r>
              <a:rPr lang="en-US" sz="2000" b="1" kern="0" smtClean="0">
                <a:solidFill>
                  <a:srgbClr val="0000FF"/>
                </a:solidFill>
                <a:latin typeface="Arial" charset="0"/>
              </a:rPr>
              <a:t>hợp.</a:t>
            </a:r>
          </a:p>
          <a:p>
            <a:pPr indent="-457200" algn="just" eaLnBrk="1" hangingPunct="1">
              <a:lnSpc>
                <a:spcPct val="110000"/>
              </a:lnSpc>
              <a:spcBef>
                <a:spcPts val="12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46. Tiền bồi thường thiệt hại trong vụ án dân sự về bảo vệ quyền lợi người tiêu dùng do tổ chức xã hội khởi kiện vì lợi ích công </a:t>
            </a:r>
            <a:r>
              <a:rPr lang="en-US" sz="2000" b="1" kern="0" smtClean="0">
                <a:solidFill>
                  <a:srgbClr val="FF0066"/>
                </a:solidFill>
                <a:latin typeface="Arial" charset="0"/>
              </a:rPr>
              <a:t>cộng</a:t>
            </a:r>
          </a:p>
          <a:p>
            <a:pPr indent="0" algn="just" eaLnBrk="1" hangingPunct="1">
              <a:lnSpc>
                <a:spcPct val="110000"/>
              </a:lnSpc>
              <a:spcBef>
                <a:spcPts val="1200"/>
              </a:spcBef>
              <a:spcAft>
                <a:spcPts val="0"/>
              </a:spcAft>
              <a:buClr>
                <a:srgbClr val="FF0000"/>
              </a:buClr>
              <a:buNone/>
              <a:defRPr/>
            </a:pPr>
            <a:r>
              <a:rPr lang="en-US" sz="2000" b="1" kern="0" smtClean="0">
                <a:solidFill>
                  <a:srgbClr val="0000FF"/>
                </a:solidFill>
                <a:latin typeface="Arial" charset="0"/>
              </a:rPr>
              <a:t>Tiền </a:t>
            </a:r>
            <a:r>
              <a:rPr lang="en-US" sz="2000" b="1" kern="0">
                <a:solidFill>
                  <a:srgbClr val="0000FF"/>
                </a:solidFill>
                <a:latin typeface="Arial" charset="0"/>
              </a:rPr>
              <a:t>bồi thường thiệt hại trong vụ án dân sự về bảo vệ quyền lợi người tiêu dùng do tổ chức xã hội tham gia bảo vệ quyền lợi người tiêu dùng khởi kiện vì lợi ích công cộng được thực hiện theo bản án, quyết định của Tòa án</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4. GIẢI QUYẾT TRANH CHẤP TẠI TÒA ÁN</a:t>
            </a:r>
          </a:p>
        </p:txBody>
      </p:sp>
    </p:spTree>
    <p:extLst>
      <p:ext uri="{BB962C8B-B14F-4D97-AF65-F5344CB8AC3E}">
        <p14:creationId xmlns:p14="http://schemas.microsoft.com/office/powerpoint/2010/main" val="225261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2133600"/>
            <a:ext cx="5302447" cy="3352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Luật </a:t>
            </a:r>
            <a:r>
              <a:rPr lang="vi-VN" sz="2400" b="1" kern="0">
                <a:solidFill>
                  <a:srgbClr val="0000FF"/>
                </a:solidFill>
                <a:latin typeface="Arial" charset="0"/>
              </a:rPr>
              <a:t>Bảo vệ quyền lợi người tiêu dùng</a:t>
            </a:r>
            <a:r>
              <a:rPr lang="en-US" sz="2400" b="1" kern="0" smtClean="0">
                <a:solidFill>
                  <a:srgbClr val="0000FF"/>
                </a:solidFill>
                <a:latin typeface="Arial" charset="0"/>
              </a:rPr>
              <a:t> </a:t>
            </a:r>
            <a:r>
              <a:rPr lang="en-US" sz="2400" b="1" kern="0">
                <a:solidFill>
                  <a:srgbClr val="0000FF"/>
                </a:solidFill>
                <a:latin typeface="Arial" charset="0"/>
              </a:rPr>
              <a:t>số </a:t>
            </a:r>
            <a:r>
              <a:rPr lang="en-US" sz="2400" b="1" kern="0" smtClean="0">
                <a:solidFill>
                  <a:srgbClr val="FF0000"/>
                </a:solidFill>
                <a:latin typeface="Arial" charset="0"/>
              </a:rPr>
              <a:t>59/2010/QH12</a:t>
            </a:r>
            <a:r>
              <a:rPr lang="en-US" sz="2400" b="1" kern="0" smtClean="0">
                <a:solidFill>
                  <a:srgbClr val="0000FF"/>
                </a:solidFill>
                <a:latin typeface="Arial" charset="0"/>
              </a:rPr>
              <a:t> </a:t>
            </a:r>
            <a:r>
              <a:rPr lang="en-US" sz="2400" b="1" kern="0">
                <a:solidFill>
                  <a:srgbClr val="0000FF"/>
                </a:solidFill>
                <a:latin typeface="Arial" charset="0"/>
              </a:rPr>
              <a:t>được Quốc hội khóa </a:t>
            </a:r>
            <a:r>
              <a:rPr lang="en-US" sz="2400" b="1" kern="0" smtClean="0">
                <a:solidFill>
                  <a:srgbClr val="0000FF"/>
                </a:solidFill>
                <a:latin typeface="Arial" charset="0"/>
              </a:rPr>
              <a:t>XII thông </a:t>
            </a:r>
            <a:r>
              <a:rPr lang="en-US" sz="2400" b="1" kern="0">
                <a:solidFill>
                  <a:srgbClr val="0000FF"/>
                </a:solidFill>
                <a:latin typeface="Arial" charset="0"/>
              </a:rPr>
              <a:t>qua ngày </a:t>
            </a:r>
            <a:r>
              <a:rPr lang="en-US" sz="2400" b="1" kern="0" smtClean="0">
                <a:solidFill>
                  <a:srgbClr val="0000FF"/>
                </a:solidFill>
                <a:latin typeface="Arial" charset="0"/>
              </a:rPr>
              <a:t>17/11/2010 tại </a:t>
            </a:r>
            <a:r>
              <a:rPr lang="en-US" sz="2400" b="1" kern="0">
                <a:solidFill>
                  <a:srgbClr val="0000FF"/>
                </a:solidFill>
                <a:latin typeface="Arial" charset="0"/>
              </a:rPr>
              <a:t>kỳ họp thứ 8</a:t>
            </a:r>
            <a:r>
              <a:rPr lang="en-US" sz="2400" b="1" kern="0" smtClean="0">
                <a:solidFill>
                  <a:srgbClr val="0000FF"/>
                </a:solidFill>
                <a:latin typeface="Arial" charset="0"/>
              </a:rPr>
              <a:t>.</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Luật </a:t>
            </a:r>
            <a:r>
              <a:rPr lang="en-US" sz="2400" b="1" kern="0">
                <a:solidFill>
                  <a:srgbClr val="0000FF"/>
                </a:solidFill>
                <a:latin typeface="Arial" charset="0"/>
              </a:rPr>
              <a:t>có hiệu lực thi hành </a:t>
            </a:r>
            <a:r>
              <a:rPr lang="en-US" sz="2400" b="1" kern="0" smtClean="0">
                <a:solidFill>
                  <a:srgbClr val="0000FF"/>
                </a:solidFill>
                <a:latin typeface="Arial" charset="0"/>
              </a:rPr>
              <a:t>kể từ ngày </a:t>
            </a:r>
            <a:r>
              <a:rPr lang="en-US" sz="2400" b="1" kern="0" smtClean="0">
                <a:solidFill>
                  <a:srgbClr val="FF0000"/>
                </a:solidFill>
                <a:latin typeface="Arial" charset="0"/>
              </a:rPr>
              <a:t>01/7/2011.</a:t>
            </a:r>
          </a:p>
        </p:txBody>
      </p:sp>
      <p:sp>
        <p:nvSpPr>
          <p:cNvPr id="9" name="Title 1"/>
          <p:cNvSpPr>
            <a:spLocks noGrp="1"/>
          </p:cNvSpPr>
          <p:nvPr>
            <p:ph type="title"/>
          </p:nvPr>
        </p:nvSpPr>
        <p:spPr>
          <a:xfrm>
            <a:off x="234950" y="152400"/>
            <a:ext cx="8680450" cy="7620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GIỚI THIỆU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LUẬT BẢO </a:t>
            </a:r>
            <a:r>
              <a:rPr lang="en-US" sz="2500" b="1">
                <a:solidFill>
                  <a:srgbClr val="FF0000"/>
                </a:solidFill>
                <a:latin typeface="Arial" panose="020B0604020202020204" pitchFamily="34" charset="0"/>
                <a:cs typeface="Arial" panose="020B0604020202020204" pitchFamily="34" charset="0"/>
              </a:rPr>
              <a:t>VỆ QUYỀN LỢI NGƯỜI TIÊU </a:t>
            </a:r>
            <a:r>
              <a:rPr lang="en-US" sz="2500" b="1" smtClean="0">
                <a:solidFill>
                  <a:srgbClr val="FF0000"/>
                </a:solidFill>
                <a:latin typeface="Arial" panose="020B0604020202020204" pitchFamily="34" charset="0"/>
                <a:cs typeface="Arial" panose="020B0604020202020204" pitchFamily="34" charset="0"/>
              </a:rPr>
              <a:t>DÙNG</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28600" y="1305537"/>
            <a:ext cx="3502152" cy="5413248"/>
          </a:xfrm>
          <a:prstGeom prst="rect">
            <a:avLst/>
          </a:prstGeom>
        </p:spPr>
      </p:pic>
    </p:spTree>
    <p:extLst>
      <p:ext uri="{BB962C8B-B14F-4D97-AF65-F5344CB8AC3E}">
        <p14:creationId xmlns:p14="http://schemas.microsoft.com/office/powerpoint/2010/main" val="7940332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3784"/>
            <a:ext cx="9144000" cy="5965031"/>
          </a:xfrm>
          <a:prstGeom prst="rect">
            <a:avLst/>
          </a:prstGeom>
        </p:spPr>
      </p:pic>
    </p:spTree>
    <p:extLst>
      <p:ext uri="{BB962C8B-B14F-4D97-AF65-F5344CB8AC3E}">
        <p14:creationId xmlns:p14="http://schemas.microsoft.com/office/powerpoint/2010/main" val="976376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884219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47. Trách nhiệm quản lý nhà nước về bảo vệ quyền lợi người tiêu dùng</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thống nhất quản lý nhà nước về bảo vệ quyền lợi người tiêu </a:t>
            </a:r>
            <a:r>
              <a:rPr lang="en-US" sz="2200" b="1" kern="0" smtClean="0">
                <a:solidFill>
                  <a:srgbClr val="0000FF"/>
                </a:solidFill>
                <a:latin typeface="Arial" charset="0"/>
              </a:rPr>
              <a:t>dùng.</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Bộ </a:t>
            </a:r>
            <a:r>
              <a:rPr lang="en-US" sz="2200" b="1" kern="0">
                <a:solidFill>
                  <a:srgbClr val="0000FF"/>
                </a:solidFill>
                <a:latin typeface="Arial" charset="0"/>
              </a:rPr>
              <a:t>Công thương chịu trách nhiệm trước Chính phủ thực hiện quản lý nhà nước về bảo vệ quyền lợi người tiêu </a:t>
            </a:r>
            <a:r>
              <a:rPr lang="en-US" sz="2200" b="1" kern="0" smtClean="0">
                <a:solidFill>
                  <a:srgbClr val="0000FF"/>
                </a:solidFill>
                <a:latin typeface="Arial" charset="0"/>
              </a:rPr>
              <a:t>dùng.</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Bộ</a:t>
            </a:r>
            <a:r>
              <a:rPr lang="en-US" sz="2200" b="1" kern="0">
                <a:solidFill>
                  <a:srgbClr val="0000FF"/>
                </a:solidFill>
                <a:latin typeface="Arial" charset="0"/>
              </a:rPr>
              <a:t>, cơ quan ngang Bộ trong phạm vi nhiệm vụ, quyền hạn của mình có trách nhiệm phối hợp với Bộ Công thương thực hiện quản lý nhà nước về bảo vệ quyền lợi </a:t>
            </a:r>
            <a:r>
              <a:rPr lang="en-US" sz="2200" b="1" kern="0" smtClean="0">
                <a:solidFill>
                  <a:srgbClr val="0000FF"/>
                </a:solidFill>
                <a:latin typeface="Arial" charset="0"/>
              </a:rPr>
              <a:t>NTD.</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Ủy </a:t>
            </a:r>
            <a:r>
              <a:rPr lang="en-US" sz="2200" b="1" kern="0">
                <a:solidFill>
                  <a:srgbClr val="0000FF"/>
                </a:solidFill>
                <a:latin typeface="Arial" charset="0"/>
              </a:rPr>
              <a:t>ban nhân dân các cấp trong phạm vi nhiệm vụ, quyền hạn của mình thực hiện quản lý nhà nước về bảo vệ quyền lợi người tiêu dùng tại địa phương</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CHƯƠNG </a:t>
            </a:r>
            <a:r>
              <a:rPr lang="en-US" sz="2400" b="1">
                <a:solidFill>
                  <a:srgbClr val="FF0000"/>
                </a:solidFill>
                <a:latin typeface="Arial" panose="020B0604020202020204" pitchFamily="34" charset="0"/>
                <a:cs typeface="Arial" panose="020B0604020202020204" pitchFamily="34" charset="0"/>
              </a:rPr>
              <a:t>5. TRÁCH NHIỆM QUẢN LÝ NHÀ NƯỚC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BẢO VỆ QUYỀN LỢI NGƯỜI TIÊU DÙNG</a:t>
            </a:r>
          </a:p>
        </p:txBody>
      </p:sp>
    </p:spTree>
    <p:extLst>
      <p:ext uri="{BB962C8B-B14F-4D97-AF65-F5344CB8AC3E}">
        <p14:creationId xmlns:p14="http://schemas.microsoft.com/office/powerpoint/2010/main" val="1461393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954"/>
            <a:ext cx="9144000" cy="5838092"/>
          </a:xfrm>
          <a:prstGeom prst="rect">
            <a:avLst/>
          </a:prstGeom>
        </p:spPr>
      </p:pic>
    </p:spTree>
    <p:extLst>
      <p:ext uri="{BB962C8B-B14F-4D97-AF65-F5344CB8AC3E}">
        <p14:creationId xmlns:p14="http://schemas.microsoft.com/office/powerpoint/2010/main" val="3812004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10000"/>
              </a:lnSpc>
              <a:spcBef>
                <a:spcPts val="1200"/>
              </a:spcBef>
              <a:spcAft>
                <a:spcPts val="0"/>
              </a:spcAft>
              <a:buClr>
                <a:srgbClr val="FF0000"/>
              </a:buClr>
              <a:buNone/>
              <a:defRPr/>
            </a:pPr>
            <a:endParaRPr lang="en-US" sz="1000" b="1" kern="0" smtClean="0">
              <a:solidFill>
                <a:srgbClr val="0000FF"/>
              </a:solidFill>
              <a:latin typeface="Arial" charset="0"/>
            </a:endParaRPr>
          </a:p>
          <a:p>
            <a:pPr marL="114300" indent="0" algn="ctr" eaLnBrk="1" hangingPunct="1">
              <a:lnSpc>
                <a:spcPct val="110000"/>
              </a:lnSpc>
              <a:spcBef>
                <a:spcPts val="1200"/>
              </a:spcBef>
              <a:spcAft>
                <a:spcPts val="0"/>
              </a:spcAft>
              <a:buClr>
                <a:srgbClr val="FF0000"/>
              </a:buClr>
              <a:buNone/>
              <a:defRPr/>
            </a:pPr>
            <a:r>
              <a:rPr lang="en-US" sz="2200" b="1" kern="0" smtClean="0">
                <a:solidFill>
                  <a:srgbClr val="0000FF"/>
                </a:solidFill>
                <a:latin typeface="Arial" charset="0"/>
              </a:rPr>
              <a:t>C</a:t>
            </a:r>
            <a:r>
              <a:rPr lang="vi-VN" sz="2200" b="1" kern="0" smtClean="0">
                <a:solidFill>
                  <a:srgbClr val="0000FF"/>
                </a:solidFill>
                <a:latin typeface="Arial" charset="0"/>
              </a:rPr>
              <a:t>hủ </a:t>
            </a:r>
            <a:r>
              <a:rPr lang="vi-VN" sz="2200" b="1" kern="0">
                <a:solidFill>
                  <a:srgbClr val="0000FF"/>
                </a:solidFill>
                <a:latin typeface="Arial" charset="0"/>
              </a:rPr>
              <a:t>đề tổ chức các hoạt động hưởng ứng </a:t>
            </a:r>
            <a:r>
              <a:rPr lang="vi-VN" sz="2200" b="1" kern="0" smtClean="0">
                <a:solidFill>
                  <a:srgbClr val="0000FF"/>
                </a:solidFill>
                <a:latin typeface="Arial" charset="0"/>
              </a:rPr>
              <a:t>là</a:t>
            </a:r>
            <a:r>
              <a:rPr lang="en-US" sz="2200" b="1" kern="0" smtClean="0">
                <a:solidFill>
                  <a:srgbClr val="0000FF"/>
                </a:solidFill>
                <a:latin typeface="Arial" charset="0"/>
              </a:rPr>
              <a:t>:</a:t>
            </a:r>
          </a:p>
          <a:p>
            <a:pPr marL="114300" indent="0" algn="ctr" eaLnBrk="1" hangingPunct="1">
              <a:lnSpc>
                <a:spcPct val="110000"/>
              </a:lnSpc>
              <a:spcBef>
                <a:spcPts val="1200"/>
              </a:spcBef>
              <a:spcAft>
                <a:spcPts val="0"/>
              </a:spcAft>
              <a:buClr>
                <a:srgbClr val="FF0000"/>
              </a:buClr>
              <a:buNone/>
              <a:defRPr/>
            </a:pPr>
            <a:r>
              <a:rPr lang="en-US" b="1" kern="0" smtClean="0">
                <a:solidFill>
                  <a:srgbClr val="FF0000"/>
                </a:solidFill>
                <a:latin typeface="Arial" charset="0"/>
              </a:rPr>
              <a:t>“</a:t>
            </a:r>
            <a:r>
              <a:rPr lang="vi-VN" b="1" kern="0" smtClean="0">
                <a:solidFill>
                  <a:srgbClr val="FF0000"/>
                </a:solidFill>
                <a:latin typeface="Arial" charset="0"/>
              </a:rPr>
              <a:t>Kinh </a:t>
            </a:r>
            <a:r>
              <a:rPr lang="vi-VN" b="1" kern="0">
                <a:solidFill>
                  <a:srgbClr val="FF0000"/>
                </a:solidFill>
                <a:latin typeface="Arial" charset="0"/>
              </a:rPr>
              <a:t>doanh lành mạnh - Tiêu dùng bền </a:t>
            </a:r>
            <a:r>
              <a:rPr lang="vi-VN" b="1" kern="0" smtClean="0">
                <a:solidFill>
                  <a:srgbClr val="FF0000"/>
                </a:solidFill>
                <a:latin typeface="Arial" charset="0"/>
              </a:rPr>
              <a:t>vững</a:t>
            </a:r>
            <a:r>
              <a:rPr lang="en-US" b="1" kern="0" smtClean="0">
                <a:solidFill>
                  <a:srgbClr val="FF0000"/>
                </a:solidFill>
                <a:latin typeface="Arial" charset="0"/>
              </a:rPr>
              <a:t>”</a:t>
            </a:r>
          </a:p>
          <a:p>
            <a:pPr marL="114300" indent="0" algn="ctr" eaLnBrk="1" hangingPunct="1">
              <a:lnSpc>
                <a:spcPct val="110000"/>
              </a:lnSpc>
              <a:spcBef>
                <a:spcPts val="1200"/>
              </a:spcBef>
              <a:spcAft>
                <a:spcPts val="0"/>
              </a:spcAft>
              <a:buClr>
                <a:srgbClr val="FF0000"/>
              </a:buClr>
              <a:buNone/>
              <a:defRPr/>
            </a:pPr>
            <a:endParaRPr lang="en-US" sz="1000" b="1" kern="0" smtClean="0">
              <a:solidFill>
                <a:srgbClr val="FF0066"/>
              </a:solidFill>
              <a:latin typeface="Arial" charset="0"/>
            </a:endParaRPr>
          </a:p>
          <a:p>
            <a:pPr marL="114300" indent="0" algn="ctr" eaLnBrk="1" hangingPunct="1">
              <a:lnSpc>
                <a:spcPct val="110000"/>
              </a:lnSpc>
              <a:spcBef>
                <a:spcPts val="1200"/>
              </a:spcBef>
              <a:spcAft>
                <a:spcPts val="0"/>
              </a:spcAft>
              <a:buClr>
                <a:srgbClr val="FF0000"/>
              </a:buClr>
              <a:buNone/>
              <a:defRPr/>
            </a:pPr>
            <a:r>
              <a:rPr lang="en-US" sz="2200" b="1" kern="0" smtClean="0">
                <a:solidFill>
                  <a:srgbClr val="FF0066"/>
                </a:solidFill>
                <a:latin typeface="Arial" charset="0"/>
              </a:rPr>
              <a:t>Quyết </a:t>
            </a:r>
            <a:r>
              <a:rPr lang="en-US" sz="2200" b="1" kern="0">
                <a:solidFill>
                  <a:srgbClr val="FF0066"/>
                </a:solidFill>
                <a:latin typeface="Arial" charset="0"/>
              </a:rPr>
              <a:t>định số 4450/KH-UBND </a:t>
            </a:r>
            <a:r>
              <a:rPr lang="en-US" sz="2200" b="1" kern="0">
                <a:solidFill>
                  <a:srgbClr val="0000FF"/>
                </a:solidFill>
                <a:latin typeface="Arial" charset="0"/>
              </a:rPr>
              <a:t>ngày 05/10/2017 của Ủy ban nhân dân tỉnh phê duyệt Chương trình phát triển các hoạt động bảo vệ quyền lợi người tiêu dùng giai đoạn 2017 - 2020.</a:t>
            </a:r>
          </a:p>
          <a:p>
            <a:pPr marL="114300" indent="0" algn="ctr" eaLnBrk="1" hangingPunct="1">
              <a:lnSpc>
                <a:spcPct val="110000"/>
              </a:lnSpc>
              <a:spcBef>
                <a:spcPts val="1200"/>
              </a:spcBef>
              <a:spcAft>
                <a:spcPts val="0"/>
              </a:spcAft>
              <a:buClr>
                <a:srgbClr val="FF0000"/>
              </a:buClr>
              <a:buNone/>
              <a:defRPr/>
            </a:pPr>
            <a:endParaRPr lang="en-US" sz="1000" b="1" kern="0">
              <a:solidFill>
                <a:srgbClr val="0000FF"/>
              </a:solidFill>
              <a:latin typeface="Arial" charset="0"/>
            </a:endParaRPr>
          </a:p>
          <a:p>
            <a:pPr marL="114300" indent="0" algn="ctr" eaLnBrk="1" hangingPunct="1">
              <a:lnSpc>
                <a:spcPct val="110000"/>
              </a:lnSpc>
              <a:spcBef>
                <a:spcPts val="1200"/>
              </a:spcBef>
              <a:spcAft>
                <a:spcPts val="0"/>
              </a:spcAft>
              <a:buClr>
                <a:srgbClr val="FF0000"/>
              </a:buClr>
              <a:buNone/>
              <a:defRPr/>
            </a:pPr>
            <a:r>
              <a:rPr lang="en-US" sz="2200" b="1" kern="0" smtClean="0">
                <a:solidFill>
                  <a:srgbClr val="FF0066"/>
                </a:solidFill>
                <a:latin typeface="Arial" charset="0"/>
              </a:rPr>
              <a:t>Chỉ thị số 30-CT/TW </a:t>
            </a:r>
            <a:r>
              <a:rPr lang="en-US" sz="2200" b="1" kern="0">
                <a:solidFill>
                  <a:srgbClr val="FF0066"/>
                </a:solidFill>
                <a:latin typeface="Arial" charset="0"/>
              </a:rPr>
              <a:t>ngày 22/01/2019 </a:t>
            </a:r>
            <a:r>
              <a:rPr lang="en-US" sz="2200" b="1" kern="0" smtClean="0">
                <a:solidFill>
                  <a:srgbClr val="0000FF"/>
                </a:solidFill>
                <a:latin typeface="Arial" charset="0"/>
              </a:rPr>
              <a:t>của Ban Bí thư về tăng </a:t>
            </a:r>
            <a:r>
              <a:rPr lang="en-US" sz="2200" b="1" kern="0">
                <a:solidFill>
                  <a:srgbClr val="0000FF"/>
                </a:solidFill>
                <a:latin typeface="Arial" charset="0"/>
              </a:rPr>
              <a:t>cường sự lãnh đạo của Đảng và trách nhiệm quản lý của nhà nước đối với công tác bảo vệ quyền lợi của người tiêu dùng</a:t>
            </a:r>
          </a:p>
          <a:p>
            <a:pPr marL="114300" indent="0" algn="ctr" eaLnBrk="1" hangingPunct="1">
              <a:lnSpc>
                <a:spcPct val="110000"/>
              </a:lnSpc>
              <a:spcBef>
                <a:spcPts val="1200"/>
              </a:spcBef>
              <a:spcAft>
                <a:spcPts val="0"/>
              </a:spcAft>
              <a:buClr>
                <a:srgbClr val="FF0000"/>
              </a:buClr>
              <a:buNone/>
              <a:defRPr/>
            </a:pPr>
            <a:r>
              <a:rPr lang="en-US" sz="2200" b="1" kern="0" smtClean="0">
                <a:solidFill>
                  <a:srgbClr val="FF0000"/>
                </a:solidFill>
                <a:latin typeface="Arial" charset="0"/>
                <a:sym typeface="Wingdings" pitchFamily="2" charset="2"/>
              </a:rPr>
              <a:t> </a:t>
            </a:r>
            <a:r>
              <a:rPr lang="vi-VN" sz="2200" b="1" kern="0">
                <a:solidFill>
                  <a:srgbClr val="FF0000"/>
                </a:solidFill>
                <a:latin typeface="Arial" charset="0"/>
              </a:rPr>
              <a:t>Chỉ thị này được phổ biến, quán triệt đến chi bộ.</a:t>
            </a:r>
            <a:endParaRPr lang="en-US" sz="2200" b="1" kern="0">
              <a:solidFill>
                <a:srgbClr val="FF0000"/>
              </a:solidFill>
              <a:latin typeface="Arial" charset="0"/>
            </a:endParaRPr>
          </a:p>
          <a:p>
            <a:pPr marL="114300" indent="0" algn="ctr" eaLnBrk="1" hangingPunct="1">
              <a:lnSpc>
                <a:spcPct val="110000"/>
              </a:lnSpc>
              <a:spcBef>
                <a:spcPts val="1200"/>
              </a:spcBef>
              <a:spcAft>
                <a:spcPts val="0"/>
              </a:spcAft>
              <a:buClr>
                <a:srgbClr val="FF0000"/>
              </a:buClr>
              <a:buNone/>
              <a:defRPr/>
            </a:pPr>
            <a:endParaRPr lang="en-US" b="1" kern="0">
              <a:solidFill>
                <a:srgbClr val="FF0066"/>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Ngày </a:t>
            </a:r>
            <a:r>
              <a:rPr lang="vi-VN" sz="2400" b="1">
                <a:solidFill>
                  <a:srgbClr val="FF0000"/>
                </a:solidFill>
                <a:latin typeface="Arial" panose="020B0604020202020204" pitchFamily="34" charset="0"/>
                <a:cs typeface="Arial" panose="020B0604020202020204" pitchFamily="34" charset="0"/>
              </a:rPr>
              <a:t>Quyền của người tiêu dùng Việt Nam năm 2019</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03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65</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CHỈ ĐẠO VÀ ĐỊNH HƯỚNG XÂY DỰNG LUẬT</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Bảo </a:t>
            </a:r>
            <a:r>
              <a:rPr lang="en-US" sz="2200" b="1" kern="0">
                <a:solidFill>
                  <a:srgbClr val="FF0066"/>
                </a:solidFill>
                <a:latin typeface="Arial" charset="0"/>
              </a:rPr>
              <a:t>đảm sự cân bằng trong giao dịch dân sự giữa người tiêu dùng và tổ chức, cá nhân kinh doanh </a:t>
            </a:r>
            <a:endParaRPr lang="en-US" sz="2200" b="1" kern="0" smtClean="0">
              <a:solidFill>
                <a:srgbClr val="FF0066"/>
              </a:solidFill>
              <a:latin typeface="Arial" charset="0"/>
            </a:endParaRPr>
          </a:p>
          <a:p>
            <a:pPr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Hợp </a:t>
            </a:r>
            <a:r>
              <a:rPr lang="en-US" sz="2200" b="1" kern="0">
                <a:solidFill>
                  <a:srgbClr val="0000FF"/>
                </a:solidFill>
                <a:latin typeface="Arial" charset="0"/>
              </a:rPr>
              <a:t>đồng là một sự tự do thỏa thuận. Tuy nhiên, nếu để các bên tự do vô hạn thì hợp đồng sẽ trở thành phương tiện để bên mạnh hơn lấn át bên yếu thế hơn và gây thiệt hại to lớn tới lợi ích chung của xã hội. </a:t>
            </a:r>
            <a:r>
              <a:rPr lang="en-US" sz="2200" b="1" kern="0">
                <a:solidFill>
                  <a:srgbClr val="009900"/>
                </a:solidFill>
                <a:latin typeface="Arial" charset="0"/>
              </a:rPr>
              <a:t>Người tiêu dùng luôn là bên thiếu thông tin, đặc biệt là các thông tin và kiến thức liên quan đến đặc tính kỹ thuật của sản phẩm.</a:t>
            </a:r>
            <a:r>
              <a:rPr lang="en-US" sz="2200" b="1" kern="0">
                <a:solidFill>
                  <a:srgbClr val="FF0066"/>
                </a:solidFill>
                <a:latin typeface="Arial" charset="0"/>
              </a:rPr>
              <a:t> </a:t>
            </a:r>
            <a:r>
              <a:rPr lang="en-US" sz="2200" b="1" kern="0">
                <a:solidFill>
                  <a:srgbClr val="0000FF"/>
                </a:solidFill>
                <a:latin typeface="Arial" charset="0"/>
              </a:rPr>
              <a:t>Bên cạnh đó, người tiêu dùng thông thường ít có cơ hội đàm phán, thương lượng trong quan hệ với tổ chức, cá nhân kinh doanh. Do đó, pháp luật cần có các quy định đặc thù để đảm bảo sự cân bằng trong các quan hệ này, qua đó góp phần ổn định trật tự xã hội, bảo vệ lợi ích chung của xã hội</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51818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CHỈ ĐẠO VÀ ĐỊNH HƯỚNG XÂY DỰNG LUẬT</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0066"/>
                </a:solidFill>
                <a:latin typeface="Arial" charset="0"/>
              </a:rPr>
              <a:t>Xã </a:t>
            </a:r>
            <a:r>
              <a:rPr lang="en-US" sz="2200" b="1" kern="0">
                <a:solidFill>
                  <a:srgbClr val="FF0066"/>
                </a:solidFill>
                <a:latin typeface="Arial" charset="0"/>
              </a:rPr>
              <a:t>hội hóa công tác bảo vệ người tiêu dùng </a:t>
            </a:r>
            <a:endParaRPr lang="en-US" sz="2200" b="1" kern="0" smtClean="0">
              <a:solidFill>
                <a:srgbClr val="FF0066"/>
              </a:solidFill>
              <a:latin typeface="Arial" charset="0"/>
            </a:endParaRPr>
          </a:p>
          <a:p>
            <a:pPr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Theo </a:t>
            </a:r>
            <a:r>
              <a:rPr lang="vi-VN" sz="2200" b="1" kern="0">
                <a:solidFill>
                  <a:srgbClr val="0000FF"/>
                </a:solidFill>
                <a:latin typeface="Arial" charset="0"/>
              </a:rPr>
              <a:t>định hướng này, </a:t>
            </a:r>
            <a:r>
              <a:rPr lang="en-US" sz="2200" b="1" kern="0">
                <a:solidFill>
                  <a:srgbClr val="0000FF"/>
                </a:solidFill>
                <a:latin typeface="Arial" charset="0"/>
              </a:rPr>
              <a:t>nhà nước khuyến khích các tổ chức, cá nhân trong xã hội tham gia cùng Nhà nước trong công tác bảo vệ người tiêu dùng. Bên cạnh đó, pháp luật hướng tới sử dụng chính sức mạnh của thị trường để loại bỏ các doanh nghiệp có hành vi xâm phạm quyền lợi người tiêu dùng từ đó ngoài việc bảo vệ được lợi ích của người tiêu dùng còn hướng tới bảo vệ các doanh nghiệp làm ăn chân chính</a:t>
            </a:r>
            <a:r>
              <a:rPr lang="vi-VN" sz="2200" b="1" kern="0">
                <a:solidFill>
                  <a:srgbClr val="0000FF"/>
                </a:solidFill>
                <a:latin typeface="Arial" charset="0"/>
              </a:rPr>
              <a:t>. </a:t>
            </a:r>
            <a:endParaRPr lang="en-US" sz="2200" b="1" ker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endParaRPr lang="nb-NO" sz="2200" b="1" kern="0">
              <a:solidFill>
                <a:srgbClr val="0000FF"/>
              </a:solidFill>
              <a:latin typeface="Arial" charset="0"/>
            </a:endParaRPr>
          </a:p>
        </p:txBody>
      </p:sp>
    </p:spTree>
    <p:extLst>
      <p:ext uri="{BB962C8B-B14F-4D97-AF65-F5344CB8AC3E}">
        <p14:creationId xmlns:p14="http://schemas.microsoft.com/office/powerpoint/2010/main" val="215339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CHỈ ĐẠO VÀ ĐỊNH HƯỚNG XÂY DỰNG LUẬT</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vi-VN" sz="2200" b="1" kern="0" smtClean="0">
                <a:solidFill>
                  <a:srgbClr val="FF0066"/>
                </a:solidFill>
                <a:latin typeface="Arial" charset="0"/>
              </a:rPr>
              <a:t>Bảo </a:t>
            </a:r>
            <a:r>
              <a:rPr lang="vi-VN" sz="2200" b="1" kern="0">
                <a:solidFill>
                  <a:srgbClr val="FF0066"/>
                </a:solidFill>
                <a:latin typeface="Arial" charset="0"/>
              </a:rPr>
              <a:t>vệ quyền, lợi ích hợp pháp của người tiêu dùng đồng thời bảo đảm quyền và lợi ích hợp pháp của các tổ chức, cá nhân kinh </a:t>
            </a:r>
            <a:r>
              <a:rPr lang="vi-VN" sz="2200" b="1" kern="0" smtClean="0">
                <a:solidFill>
                  <a:srgbClr val="FF0066"/>
                </a:solidFill>
                <a:latin typeface="Arial" charset="0"/>
              </a:rPr>
              <a:t>doanh</a:t>
            </a:r>
            <a:endParaRPr lang="en-US" sz="2200" b="1" kern="0" smtClean="0">
              <a:solidFill>
                <a:srgbClr val="FF0066"/>
              </a:solidFill>
              <a:latin typeface="Arial" charset="0"/>
            </a:endParaRPr>
          </a:p>
          <a:p>
            <a:pPr indent="0" algn="just" eaLnBrk="1" hangingPunct="1">
              <a:lnSpc>
                <a:spcPct val="110000"/>
              </a:lnSpc>
              <a:spcBef>
                <a:spcPts val="1200"/>
              </a:spcBef>
              <a:spcAft>
                <a:spcPts val="0"/>
              </a:spcAft>
              <a:buClr>
                <a:srgbClr val="FF0000"/>
              </a:buClr>
              <a:buNone/>
              <a:defRPr/>
            </a:pPr>
            <a:r>
              <a:rPr lang="vi-VN" sz="2200" b="1" kern="0" smtClean="0">
                <a:solidFill>
                  <a:srgbClr val="0000FF"/>
                </a:solidFill>
                <a:latin typeface="Arial" charset="0"/>
              </a:rPr>
              <a:t>Các </a:t>
            </a:r>
            <a:r>
              <a:rPr lang="vi-VN" sz="2200" b="1" kern="0">
                <a:solidFill>
                  <a:srgbClr val="0000FF"/>
                </a:solidFill>
                <a:latin typeface="Arial" charset="0"/>
              </a:rPr>
              <a:t>quy định của Luật hướng tới việc nâng cao trách nhiệm của doanh nghiệp đối với người tiêu dùng nhưng vẫn đảm bảo các quyền và lợi ích chính đáng của các chủ thể này. Luật không thể hiện xu hướng quá thiên về bảo vệ người tiêu dùng mà hạn chế đi quyền lợi hợp pháp của các doanh nghiệp, tránh tạo ra những kẽ hở để một số cá nhân lợi dụng quyền lợi của người tiêu dùng gây thiệt hại cho doanh nghiệp (Luật tránh việc tạo ra cơ chế khiếu nại tràn lan không có cơ sở, không quy định quyền được đổi trả lại hàng hóa sau một thời gian sử dụng như quy định của pháp luật một số nước</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19927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19589</TotalTime>
  <Words>8155</Words>
  <Application>Microsoft Office PowerPoint</Application>
  <PresentationFormat>On-screen Show (4:3)</PresentationFormat>
  <Paragraphs>283</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Profile</vt:lpstr>
      <vt:lpstr>PowerPoint Presentation</vt:lpstr>
      <vt:lpstr>TÌNH HUỐNG THẢO LUẬN</vt:lpstr>
      <vt:lpstr>Một vài số liệu về công tác xử lý thắc mắc của  người tiêu dùng</vt:lpstr>
      <vt:lpstr>Một vài vụ việc liên quan đến vi phạm trong kinh doanh ảnh hưởng đến người tiêu dùng</vt:lpstr>
      <vt:lpstr>Một vài vụ việc liên quan đến vi phạm trong kinh doanh ảnh hưởng đến người tiêu dùng</vt:lpstr>
      <vt:lpstr>GIỚI THIỆU  LUẬT BẢO VỆ QUYỀN LỢI NGƯỜI TIÊU DÙNG</vt:lpstr>
      <vt:lpstr>QUAN ĐIỂM CHỈ ĐẠO VÀ ĐỊNH HƯỚNG XÂY DỰNG LUẬT</vt:lpstr>
      <vt:lpstr>QUAN ĐIỂM CHỈ ĐẠO VÀ ĐỊNH HƯỚNG XÂY DỰNG LUẬT</vt:lpstr>
      <vt:lpstr>QUAN ĐIỂM CHỈ ĐẠO VÀ ĐỊNH HƯỚNG XÂY DỰNG LUẬT</vt:lpstr>
      <vt:lpstr>BỐ CỤC CỦA LUẬT (06 chương, 51 điều)</vt:lpstr>
      <vt:lpstr>CHƯƠNG 1. NHỮNG QUY ĐỊNH CHUNG</vt:lpstr>
      <vt:lpstr>Điều 3. Giải thích từ ngữ</vt:lpstr>
      <vt:lpstr>Điều 3. Giải thích từ ngữ</vt:lpstr>
      <vt:lpstr>Điều 3. Giải thích từ ngữ</vt:lpstr>
      <vt:lpstr>Thương nhân, doanh nghiệp  và chủ thể kinh doanh</vt:lpstr>
      <vt:lpstr>Thương nhân, doanh nghiệp  và chủ thể kinh doanh</vt:lpstr>
      <vt:lpstr>Nghị định số 39/2007/NĐ-CP ngày 16/3/2007: Cá nhân hoạt động thương mại độc lập, thường xuyên,  không phải đăng ký kinh doanh</vt:lpstr>
      <vt:lpstr>Điều 6. Bảo vệ thông tin của người tiêu dùng</vt:lpstr>
      <vt:lpstr>Điều 7. Bảo vệ quyền lợi NTD trong giao dịch với cá nhân hoạt động thương mại độc lập, thường xuyên, không phải đăng ký kinh doanh</vt:lpstr>
      <vt:lpstr>PowerPoint Presentation</vt:lpstr>
      <vt:lpstr>Điều 8. Quyền của người tiêu dùng</vt:lpstr>
      <vt:lpstr>Điều 8. Quyền của người tiêu dùng</vt:lpstr>
      <vt:lpstr>PowerPoint Presentation</vt:lpstr>
      <vt:lpstr>Điều 9. Nghĩa vụ của người tiêu dùng</vt:lpstr>
      <vt:lpstr>Điều 10. Các hành vi bị cấm</vt:lpstr>
      <vt:lpstr>Điều 10. Các hành vi bị cấm</vt:lpstr>
      <vt:lpstr>Điều 10. Các hành vi bị cấm</vt:lpstr>
      <vt:lpstr>Điều 11. Xử lý vi phạm pháp luật về bảo vệ quyền lợi người tiêu dùng</vt:lpstr>
      <vt:lpstr>CHƯƠNG 2. TRÁCH NHIỆM CỦA TỔ CHỨC, CÁ NHÂN  KINH DOANH HÀNG HÓA, DỊCH VỤ ĐỐI VỚI NTD</vt:lpstr>
      <vt:lpstr>Điều 14. Hợp đồng giao kết với người tiêu dùng</vt:lpstr>
      <vt:lpstr>Điều 15. Giải thích hợp đồng giao kết với người tiêu dùng</vt:lpstr>
      <vt:lpstr>Điều 16. Điều khoản của hợp đồng giao kết với người tiêu dùng, điều kiện giao dịch chung không có hiệu lực</vt:lpstr>
      <vt:lpstr>Điều 16. Điều khoản của hợp đồng giao kết với người tiêu dùng, điều kiện giao dịch chung không có hiệu lực</vt:lpstr>
      <vt:lpstr>Điều 17. Thực hiện hợp đồng theo mẫu</vt:lpstr>
      <vt:lpstr>CHƯƠNG 2. TRÁCH NHIỆM CỦA TỔ CHỨC, CÁ NHÂN  KINH DOANH HÀNG HÓA, DỊCH VỤ ĐỐI VỚI NTD</vt:lpstr>
      <vt:lpstr>Điều 25. Yêu cầu cơ quan quản lý nhà nước bảo vệ quyền lợi người tiêu dùng</vt:lpstr>
      <vt:lpstr>Công tác tiếp nhận, giải quyết khiếu nại, yêu cầu của người tiêu dùng trong 6 tháng đầu năm 2018</vt:lpstr>
      <vt:lpstr>PowerPoint Presentation</vt:lpstr>
      <vt:lpstr>PowerPoint Presentation</vt:lpstr>
      <vt:lpstr>PowerPoint Presentation</vt:lpstr>
      <vt:lpstr>PowerPoint Presentation</vt:lpstr>
      <vt:lpstr>PowerPoint Presentation</vt:lpstr>
      <vt:lpstr>PowerPoint Presentation</vt:lpstr>
      <vt:lpstr>Hội Bảo vệ quyền lợi người tiêu dùng tỉnh Bình Dương</vt:lpstr>
      <vt:lpstr>Điều 26. Giải quyết yêu cầu bảo vệ quyền lợi  người tiêu dùng</vt:lpstr>
      <vt:lpstr>Điều 26. Giải quyết yêu cầu bảo vệ quyền lợi  người tiêu dùng</vt:lpstr>
      <vt:lpstr>CHƯƠNG 3. TRÁCH NHIỆM CỦA TỔ CHỨC XÃ HỘI TRONG VIỆC THAM GIA BẢO VỆ QUYỀN LỢI NTD</vt:lpstr>
      <vt:lpstr>CHƯƠNG 3. TRÁCH NHIỆM CỦA TỔ CHỨC XÃ HỘI TRONG VIỆC THAM GIA BẢO VỆ QUYỀN LỢI NTD</vt:lpstr>
      <vt:lpstr>CHƯƠNG 3. TRÁCH NHIỆM CỦA TỔ CHỨC XÃ HỘI TRONG VIỆC THAM GIA BẢO VỆ QUYỀN LỢI NTD</vt:lpstr>
      <vt:lpstr>PowerPoint Presentation</vt:lpstr>
      <vt:lpstr>CHƯƠNG 4. GIẢI QUYẾT TRANH CHẤP GIỮA NTD VÀ  TỔ CHỨC, CÁ NHÂN KINH DOANH HÀNG HÓA, DỊCH VỤ</vt:lpstr>
      <vt:lpstr>MỤC 1. THƯƠNG LƯỢNG</vt:lpstr>
      <vt:lpstr>MỤC 2. HÒA GIẢI</vt:lpstr>
      <vt:lpstr>MỤC 2. HÒA GIẢI Điều 36. Biên bản hòa giải</vt:lpstr>
      <vt:lpstr>MỤC 3. TRỌNG TÀI</vt:lpstr>
      <vt:lpstr>MỤC 4. GIẢI QUYẾT TRANH CHẤP TẠI TÒA ÁN</vt:lpstr>
      <vt:lpstr>MỤC 4. GIẢI QUYẾT TRANH CHẤP TẠI TÒA ÁN</vt:lpstr>
      <vt:lpstr>MỤC 4. GIẢI QUYẾT TRANH CHẤP TẠI TÒA ÁN</vt:lpstr>
      <vt:lpstr>MỤC 4. GIẢI QUYẾT TRANH CHẤP TẠI TÒA ÁN</vt:lpstr>
      <vt:lpstr>PowerPoint Presentation</vt:lpstr>
      <vt:lpstr>PowerPoint Presentation</vt:lpstr>
      <vt:lpstr>CHƯƠNG 5. TRÁCH NHIỆM QUẢN LÝ NHÀ NƯỚC  VỀ BẢO VỆ QUYỀN LỢI NGƯỜI TIÊU DÙNG</vt:lpstr>
      <vt:lpstr>PowerPoint Presentation</vt:lpstr>
      <vt:lpstr>Ngày Quyền của người tiêu dùng Việt Nam năm 2019</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1926</cp:revision>
  <cp:lastPrinted>2014-02-10T09:51:06Z</cp:lastPrinted>
  <dcterms:created xsi:type="dcterms:W3CDTF">2006-08-23T15:52:09Z</dcterms:created>
  <dcterms:modified xsi:type="dcterms:W3CDTF">2019-03-04T02:44:21Z</dcterms:modified>
</cp:coreProperties>
</file>